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4"/>
    <p:sldMasterId id="2147483677" r:id="rId5"/>
  </p:sldMasterIdLst>
  <p:notesMasterIdLst>
    <p:notesMasterId r:id="rId22"/>
  </p:notesMasterIdLst>
  <p:sldIdLst>
    <p:sldId id="256" r:id="rId6"/>
    <p:sldId id="309" r:id="rId7"/>
    <p:sldId id="276" r:id="rId8"/>
    <p:sldId id="310" r:id="rId9"/>
    <p:sldId id="311" r:id="rId10"/>
    <p:sldId id="313" r:id="rId11"/>
    <p:sldId id="315" r:id="rId12"/>
    <p:sldId id="316" r:id="rId13"/>
    <p:sldId id="317" r:id="rId14"/>
    <p:sldId id="318" r:id="rId15"/>
    <p:sldId id="302" r:id="rId16"/>
    <p:sldId id="307" r:id="rId17"/>
    <p:sldId id="308" r:id="rId18"/>
    <p:sldId id="319" r:id="rId19"/>
    <p:sldId id="320" r:id="rId20"/>
    <p:sldId id="294" r:id="rId21"/>
  </p:sldIdLst>
  <p:sldSz cx="12192000" cy="6858000"/>
  <p:notesSz cx="6858000" cy="9144000"/>
  <p:embeddedFontLst>
    <p:embeddedFont>
      <p:font typeface="Gotham" panose="020B0604020202020204" charset="0"/>
      <p:regular r:id="rId23"/>
      <p:bold r:id="rId24"/>
      <p:italic r:id="rId25"/>
      <p:boldItalic r:id="rId26"/>
    </p:embeddedFont>
    <p:embeddedFont>
      <p:font typeface="Gotham Bold" panose="020B0604020202020204" charset="0"/>
      <p:regular r:id="rId27"/>
      <p:bold r:id="rId28"/>
      <p:italic r:id="rId29"/>
      <p:boldItalic r:id="rId30"/>
    </p:embeddedFont>
    <p:embeddedFont>
      <p:font typeface="Plus Jakarta Sans" pitchFamily="2" charset="0"/>
      <p:regular r:id="rId31"/>
      <p:bold r:id="rId32"/>
      <p:italic r:id="rId33"/>
      <p:boldItalic r:id="rId34"/>
    </p:embeddedFont>
    <p:embeddedFont>
      <p:font typeface="Plus Jakarta Sans ExtraBold" pitchFamily="2" charset="0"/>
      <p:bold r:id="rId35"/>
      <p:italic r:id="rId36"/>
      <p:boldItalic r:id="rId37"/>
    </p:embeddedFont>
    <p:embeddedFont>
      <p:font typeface="Plus Jakarta Sans Medium" pitchFamily="2" charset="0"/>
      <p:regular r:id="rId38"/>
      <p:italic r:id="rId39"/>
    </p:embeddedFont>
    <p:embeddedFont>
      <p:font typeface="Plus Jakarta Sans SemiBold" pitchFamily="2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3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7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1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34" algn="l" defTabSz="9143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040DAC-538C-EF6A-87F5-8C0DB0C4FFD5}" name="Jhael Casia" initials="JC" userId="QSabnnWoRLJ2A+hH/L1UOlMOUgzhnMxjlqOOX5zc0LE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23A"/>
    <a:srgbClr val="AD2A38"/>
    <a:srgbClr val="791D26"/>
    <a:srgbClr val="F2F2F2"/>
    <a:srgbClr val="F4F5F6"/>
    <a:srgbClr val="DAE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E8812-97BA-684C-80D0-6DEBE49E7212}" v="28" dt="2026-02-07T11:09:35.379"/>
    <p1510:client id="{3B1DA46D-13AD-4B8E-A691-56F84E191EFE}" v="548" dt="2026-02-06T19:24:33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702" y="78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6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7.fntdata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9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font" Target="fonts/font1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9226D105-F416-9B47-A213-2BB1CD6D3A8D}" type="datetimeFigureOut">
              <a:rPr lang="fr-FR" smtClean="0"/>
              <a:pPr/>
              <a:t>09/02/2026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" pitchFamily="2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" pitchFamily="2" charset="0"/>
              </a:defRPr>
            </a:lvl1pPr>
          </a:lstStyle>
          <a:p>
            <a:fld id="{A8BA8249-7B32-D540-A790-608119ABF1B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344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9" rtl="0" eaLnBrk="1" latinLnBrk="0" hangingPunct="1">
      <a:defRPr sz="1200" kern="1200">
        <a:solidFill>
          <a:schemeClr val="tx1"/>
        </a:solidFill>
        <a:latin typeface="Plus Jakarta Sans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71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5" y="1126323"/>
            <a:ext cx="7142303" cy="762000"/>
          </a:xfrm>
        </p:spPr>
        <p:txBody>
          <a:bodyPr>
            <a:noAutofit/>
          </a:bodyPr>
          <a:lstStyle>
            <a:lvl1pPr marL="0" algn="l" defTabSz="60966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Gotham Bold"/>
                <a:ea typeface="Gotham Bold"/>
                <a:cs typeface="Gotham Bold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8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Plus Jakarta Sans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60"/>
            <a:ext cx="7518401" cy="4297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6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Plus Jakarta Sans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70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" pitchFamily="2" charset="0"/>
              </a:rPr>
              <a:pPr/>
              <a:t>‹#›</a:t>
            </a:fld>
            <a:endParaRPr lang="en-US" sz="1067">
              <a:latin typeface="Plus Jakarta Sans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4" y="1539180"/>
            <a:ext cx="3586305" cy="3964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  <a:p>
            <a:pPr marL="201526" lvl="1" algn="l">
              <a:lnSpc>
                <a:spcPts val="2613"/>
              </a:lnSpc>
            </a:pPr>
            <a:endParaRPr lang="en-US" sz="1600" spc="-38">
              <a:solidFill>
                <a:srgbClr val="040404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5" y="2157336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64" indent="-304831">
              <a:defRPr lang="en-US" sz="1867" b="0" kern="1200" spc="-45" dirty="0">
                <a:solidFill>
                  <a:srgbClr val="040404"/>
                </a:solidFill>
                <a:latin typeface="Plus Jakarta Sans" pitchFamily="2" charset="0"/>
                <a:ea typeface="Gotham Bold"/>
                <a:cs typeface="Gotham Bold"/>
              </a:defRPr>
            </a:lvl2pPr>
            <a:lvl3pPr marL="495350" indent="-190520">
              <a:defRPr lang="en-US" sz="1867" kern="1200" spc="-38" dirty="0">
                <a:solidFill>
                  <a:srgbClr val="040404"/>
                </a:solidFill>
                <a:latin typeface="Plus Jakarta Sans" pitchFamily="2" charset="0"/>
                <a:ea typeface="Gotham"/>
                <a:cs typeface="Gotham"/>
              </a:defRPr>
            </a:lvl3pPr>
            <a:lvl4pPr marL="495350" indent="-190520">
              <a:defRPr sz="1333"/>
            </a:lvl4pPr>
            <a:lvl5pPr marL="495350" indent="-19052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26" lvl="1" algn="l" defTabSz="609660" rtl="0" eaLnBrk="1" latinLnBrk="0" hangingPunct="1">
              <a:lnSpc>
                <a:spcPts val="2613"/>
              </a:lnSpc>
            </a:pPr>
            <a:r>
              <a:rPr lang="en-US"/>
              <a:t>Click to edit Master text styles</a:t>
            </a:r>
          </a:p>
          <a:p>
            <a:pPr marL="690950" lvl="2" indent="-230317" algn="l" defTabSz="60966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6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31" indent="0">
              <a:buNone/>
              <a:defRPr sz="1867"/>
            </a:lvl2pPr>
            <a:lvl3pPr marL="609660" indent="0">
              <a:buNone/>
              <a:defRPr sz="1600"/>
            </a:lvl3pPr>
            <a:lvl4pPr marL="914492" indent="0">
              <a:buNone/>
              <a:defRPr sz="1333"/>
            </a:lvl4pPr>
            <a:lvl5pPr marL="1219322" indent="0">
              <a:buNone/>
              <a:defRPr sz="1333"/>
            </a:lvl5pPr>
            <a:lvl6pPr marL="1524152" indent="0">
              <a:buNone/>
              <a:defRPr sz="1333"/>
            </a:lvl6pPr>
            <a:lvl7pPr marL="1828983" indent="0">
              <a:buNone/>
              <a:defRPr sz="1333"/>
            </a:lvl7pPr>
            <a:lvl8pPr marL="2133814" indent="0">
              <a:buNone/>
              <a:defRPr sz="1333"/>
            </a:lvl8pPr>
            <a:lvl9pPr marL="2438644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08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4CB4-7C36-2AF2-F4B9-720FC3299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3610-5A8A-A220-0F06-CBB0E2D9D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34BBA-0935-C68B-9D4D-1FCBE29A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92A7-F110-DE96-CD8F-2BFFA632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816E2-B268-4995-F81E-0A5C364C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6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885C-BA2E-AC3C-5175-10C6593A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F30F4-7887-A167-F238-1F7FF8E8F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2A983-5FD5-23A9-974C-E7AB4C77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18D70-AC67-0065-17C6-674A88B1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A3E2-4A85-20CD-F0E0-BA193024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8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1B5E-8E9B-00EC-6070-23CEF401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6A7B4-858A-F315-A71B-8E388FA5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8FA4A-FA4B-D8E2-59F1-A8B718DF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32C3-A0EB-8480-B484-C7881A01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F06B-3BD3-6EF7-DB9B-C42F8F56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3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2EDE-B2C7-2C70-FD17-4F3FD817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907D5-73B8-2BB6-F116-F2D44D508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4FBD5-7564-2EC7-0F73-19F981F40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14CDD-0565-CF19-1501-A01CEB89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6E324-6D18-F7BC-D0D2-DB8B68F6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8ABDA-701F-A515-DC11-E6DE3D29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79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3CF9-31ED-8226-4E86-B36C167C8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71990-DCCE-A55C-117F-58BC8B3A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3E020-4AFB-2AB3-9516-8AE87E09B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69489-7A1B-8FB6-0BD8-41F8BA880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779FD-8103-27E7-3204-BEF095872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149B4B-7D4B-C764-9DF8-005669EB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F4AB9-B941-5161-1294-3A37373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C61B9-8C54-2029-0937-AEBA4028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7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5EA7-A1D2-1F9B-5343-755F7787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659EB-E315-AF4D-18CA-DFAFA1E3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8B0B-D26B-7E12-24ED-655C8EDE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2081D-3833-5CBC-8AFB-D7D36777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28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F1DFFD-61E2-3D6C-8784-E10C8F69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FCC63-05F1-4602-0914-2CCBD8E0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A032-E9CC-5A1A-8D82-587F10CA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2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2912-0F4B-FD98-342E-7D2DCF61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A7729-7EC3-6412-30CB-C7586A69A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ED786-402F-E1A8-441B-186ADD1FA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6440B-E36F-0D71-DE4F-A45064DF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1CD48-96AA-F4B4-7CB2-2DA2BB2B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AA1FE-5084-8973-848C-A1C02D92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5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D70B-F471-5861-76EC-460D48D9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3FA4-8CDB-02BD-5169-7ED316C9A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E6D10-B863-F71B-CAC9-BCDC55800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66B84-5AE6-FA81-FE37-42D373FE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99428-5DEB-545E-7398-A902B951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7A8FB-1A33-E37B-F0C0-1EE147A7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86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8B3E-5D8C-E3B9-6520-729513E5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C19EE-ADD0-0C95-0F4B-81E9EF05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258C-93D6-6E7E-BD41-48B4F999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32C8-09FD-2D03-C8FF-F7B52865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2AD0-069F-B8A4-8AB5-A12C48F1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1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A2E03-F8D5-DA07-60FE-D3E17FE14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EB139-35C8-962A-FEE0-0E39B8A90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68F22-7B75-CCAC-980B-043B5F3C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C4303-A723-4FAA-8D17-90CBF3091477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F8CFB-F0AA-C2C8-257A-15064DA0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DC24A-5730-F96F-D564-C28F8E0D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B28A5-A0A5-4140-BF22-C35206771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68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1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Plus Jakarta Sans" pitchFamily="2" charset="0"/>
              </a:defRPr>
            </a:lvl1pPr>
          </a:lstStyle>
          <a:p>
            <a:fld id="{172F3BEB-F56A-A648-9918-891DA4055628}" type="datetime1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Plus Jakarta Sans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94800" y="6273801"/>
            <a:ext cx="1981200" cy="446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>
                    <a:tint val="75000"/>
                  </a:schemeClr>
                </a:solidFill>
                <a:latin typeface="Plus Jakarta Sans" pitchFamily="2" charset="0"/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8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ctr" defTabSz="60966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Plus Jakarta Sans" pitchFamily="2" charset="0"/>
          <a:ea typeface="+mj-ea"/>
          <a:cs typeface="+mj-cs"/>
        </a:defRPr>
      </a:lvl1pPr>
    </p:titleStyle>
    <p:bodyStyle>
      <a:lvl1pPr marL="228623" indent="-228623" algn="l" defTabSz="60966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1pPr>
      <a:lvl2pPr marL="495350" indent="-190520" algn="l" defTabSz="60966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2pPr>
      <a:lvl3pPr marL="762076" indent="-152416" algn="l" defTabSz="6096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3pPr>
      <a:lvl4pPr marL="1066907" indent="-152416" algn="l" defTabSz="60966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4pPr>
      <a:lvl5pPr marL="1371738" indent="-152416" algn="l" defTabSz="60966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Plus Jakarta Sans" pitchFamily="2" charset="0"/>
          <a:ea typeface="+mn-ea"/>
          <a:cs typeface="+mn-cs"/>
        </a:defRPr>
      </a:lvl5pPr>
      <a:lvl6pPr marL="1676568" indent="-152416" algn="l" defTabSz="60966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398" indent="-152416" algn="l" defTabSz="60966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228" indent="-152416" algn="l" defTabSz="60966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1060" indent="-152416" algn="l" defTabSz="60966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31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60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92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322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152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983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814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644" algn="l" defTabSz="60966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6F6CA-661A-2EEB-4E91-59B51D52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8DC9-CE86-2C03-38F0-4C1DDE9BA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F7233-0750-79CF-470E-18CD9C485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F3BEB-F56A-A648-9918-891DA4055628}" type="datetime1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09D2-FCD2-0AC1-D116-D0033C5BB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3A7E-E776-8B58-B10F-4264F8F25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9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hyperlink" Target="https://pinnacleozone.com/about/our-team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9.sv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11" Type="http://schemas.openxmlformats.org/officeDocument/2006/relationships/image" Target="../media/image9.svg"/><Relationship Id="rId5" Type="http://schemas.openxmlformats.org/officeDocument/2006/relationships/image" Target="../media/image11.jpeg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pinnacleozone.com/about/our-tea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4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7.jpe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19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9.sv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svg"/><Relationship Id="rId9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pn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4.png"/><Relationship Id="rId7" Type="http://schemas.openxmlformats.org/officeDocument/2006/relationships/image" Target="../media/image30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jpeg"/><Relationship Id="rId11" Type="http://schemas.openxmlformats.org/officeDocument/2006/relationships/image" Target="../media/image9.svg"/><Relationship Id="rId5" Type="http://schemas.openxmlformats.org/officeDocument/2006/relationships/image" Target="../media/image28.jpeg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9.sv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9.jpeg"/><Relationship Id="rId12" Type="http://schemas.openxmlformats.org/officeDocument/2006/relationships/image" Target="../media/image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28.jpeg"/><Relationship Id="rId11" Type="http://schemas.openxmlformats.org/officeDocument/2006/relationships/image" Target="../media/image34.jpeg"/><Relationship Id="rId5" Type="http://schemas.openxmlformats.org/officeDocument/2006/relationships/image" Target="../media/image16.png"/><Relationship Id="rId10" Type="http://schemas.openxmlformats.org/officeDocument/2006/relationships/image" Target="../media/image32.jpeg"/><Relationship Id="rId4" Type="http://schemas.openxmlformats.org/officeDocument/2006/relationships/image" Target="../media/image33.pn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jpeg"/><Relationship Id="rId5" Type="http://schemas.openxmlformats.org/officeDocument/2006/relationships/image" Target="../media/image34.jpeg"/><Relationship Id="rId10" Type="http://schemas.openxmlformats.org/officeDocument/2006/relationships/image" Target="../media/image9.svg"/><Relationship Id="rId4" Type="http://schemas.openxmlformats.org/officeDocument/2006/relationships/image" Target="../media/image37.jpe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png"/><Relationship Id="rId17" Type="http://schemas.openxmlformats.org/officeDocument/2006/relationships/image" Target="../media/image9.svg"/><Relationship Id="rId2" Type="http://schemas.openxmlformats.org/officeDocument/2006/relationships/image" Target="../media/image35.jpe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jpeg"/><Relationship Id="rId11" Type="http://schemas.openxmlformats.org/officeDocument/2006/relationships/image" Target="../media/image44.svg"/><Relationship Id="rId5" Type="http://schemas.openxmlformats.org/officeDocument/2006/relationships/image" Target="../media/image38.jpeg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svg"/><Relationship Id="rId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svg"/><Relationship Id="rId7" Type="http://schemas.openxmlformats.org/officeDocument/2006/relationships/image" Target="../media/image44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9.svg"/><Relationship Id="rId10" Type="http://schemas.openxmlformats.org/officeDocument/2006/relationships/image" Target="../media/image47.png"/><Relationship Id="rId4" Type="http://schemas.openxmlformats.org/officeDocument/2006/relationships/image" Target="../media/image8.png"/><Relationship Id="rId9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9A3AE7AE-5A66-9A09-AD24-D76A67BDCC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0" r="-1"/>
          <a:stretch>
            <a:fillRect/>
          </a:stretch>
        </p:blipFill>
        <p:spPr>
          <a:xfrm>
            <a:off x="12208331" y="0"/>
            <a:ext cx="6978645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0931220-A593-C6B4-21B7-D3A61AB8F42D}"/>
              </a:ext>
            </a:extLst>
          </p:cNvPr>
          <p:cNvSpPr/>
          <p:nvPr/>
        </p:nvSpPr>
        <p:spPr>
          <a:xfrm>
            <a:off x="12192000" y="0"/>
            <a:ext cx="454932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942D16-330E-5844-AF15-A03C4EF678A3}"/>
              </a:ext>
            </a:extLst>
          </p:cNvPr>
          <p:cNvSpPr/>
          <p:nvPr/>
        </p:nvSpPr>
        <p:spPr>
          <a:xfrm>
            <a:off x="6096001" y="68580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C17D0D1-1B66-DD0A-622E-B11E6BCECCB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duotone>
              <a:prstClr val="black"/>
              <a:srgbClr val="22323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3108242"/>
            <a:ext cx="5464824" cy="3749758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628931" y="2042085"/>
            <a:ext cx="8934169" cy="1774973"/>
          </a:xfrm>
          <a:prstGeom prst="rect">
            <a:avLst/>
          </a:prstGeom>
          <a:solidFill>
            <a:srgbClr val="AD2A38"/>
          </a:solidFill>
        </p:spPr>
        <p:txBody>
          <a:bodyPr wrap="square" lIns="457200" tIns="228600" rIns="457200" bIns="228600" rtlCol="0" anchor="t">
            <a:spAutoFit/>
          </a:bodyPr>
          <a:lstStyle/>
          <a:p>
            <a:r>
              <a:rPr lang="en-US" sz="4267" b="1" spc="-150">
                <a:solidFill>
                  <a:schemeClr val="bg1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Ozone Research &amp; Development Lab and Ozone Pilots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8931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EFDC51-8932-44B8-5415-9B73D67714FE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1" y="5113020"/>
            <a:ext cx="4760323" cy="1097280"/>
            <a:chOff x="653184" y="5258788"/>
            <a:chExt cx="4763759" cy="1098032"/>
          </a:xfrm>
        </p:grpSpPr>
        <p:sp>
          <p:nvSpPr>
            <p:cNvPr id="13" name="TextBox 13"/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 err="1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Thoram</a:t>
              </a: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 Charanda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CHIEF SCIENCE OFFICER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EAC7208-9AA1-558B-200E-D6F7BB599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2" name="TextBox 12">
            <a:extLst>
              <a:ext uri="{FF2B5EF4-FFF2-40B4-BE49-F238E27FC236}">
                <a16:creationId xmlns:a16="http://schemas.microsoft.com/office/drawing/2014/main" id="{1869E7F0-28F3-BC8A-17E7-91ED1BE81249}"/>
              </a:ext>
            </a:extLst>
          </p:cNvPr>
          <p:cNvSpPr txBox="1"/>
          <p:nvPr/>
        </p:nvSpPr>
        <p:spPr>
          <a:xfrm>
            <a:off x="1926770" y="-2354622"/>
            <a:ext cx="5334001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R&amp;D Lab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B553B1-A3A0-5D0A-C2CF-8C8AEA1220C8}"/>
              </a:ext>
            </a:extLst>
          </p:cNvPr>
          <p:cNvSpPr txBox="1"/>
          <p:nvPr/>
        </p:nvSpPr>
        <p:spPr>
          <a:xfrm>
            <a:off x="1943101" y="-1800624"/>
            <a:ext cx="3589114" cy="13087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5000"/>
              </a:lnSpc>
            </a:pPr>
            <a:r>
              <a:rPr lang="en-US" b="1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EUSTIS, FLORIDA</a:t>
            </a:r>
          </a:p>
          <a:p>
            <a:pPr>
              <a:lnSpc>
                <a:spcPct val="125000"/>
              </a:lnSpc>
            </a:pPr>
            <a:endParaRPr lang="en-US" sz="1600" b="1">
              <a:solidFill>
                <a:schemeClr val="bg1">
                  <a:lumMod val="50000"/>
                </a:schemeClr>
              </a:solidFill>
              <a:latin typeface="Plus Jakarta Sans" pitchFamily="2" charset="0"/>
              <a:cs typeface="Plus Jakarta Sans" pitchFamily="2" charset="0"/>
            </a:endParaRPr>
          </a:p>
          <a:p>
            <a:pPr>
              <a:lnSpc>
                <a:spcPct val="125000"/>
              </a:lnSpc>
            </a:pPr>
            <a:r>
              <a:rPr lang="en-US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1,600 sq. ft. Facility with 2 Main Lab Areas &amp; Front Office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7B38F-E42A-C570-FA83-EAE22F220B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74" y="-4144785"/>
            <a:ext cx="3277510" cy="32775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707B40-6066-E9AD-F19B-ED3B7256946B}"/>
              </a:ext>
            </a:extLst>
          </p:cNvPr>
          <p:cNvSpPr txBox="1"/>
          <p:nvPr/>
        </p:nvSpPr>
        <p:spPr>
          <a:xfrm>
            <a:off x="1943101" y="7116058"/>
            <a:ext cx="4313692" cy="840230"/>
          </a:xfrm>
          <a:prstGeom prst="rect">
            <a:avLst/>
          </a:prstGeom>
          <a:solidFill>
            <a:srgbClr val="22323A"/>
          </a:solidFill>
        </p:spPr>
        <p:txBody>
          <a:bodyPr wrap="square" lIns="274320" tIns="137160" rIns="274320" bIns="146304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Analytical Chemistry and Ozone Demand / Decay Tests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DE4CD0-79F3-7DED-1DF6-A167BB361F6D}"/>
              </a:ext>
            </a:extLst>
          </p:cNvPr>
          <p:cNvSpPr txBox="1"/>
          <p:nvPr/>
        </p:nvSpPr>
        <p:spPr>
          <a:xfrm>
            <a:off x="1943101" y="8551723"/>
            <a:ext cx="4313692" cy="840230"/>
          </a:xfrm>
          <a:prstGeom prst="rect">
            <a:avLst/>
          </a:prstGeom>
          <a:solidFill>
            <a:srgbClr val="22323A"/>
          </a:solidFill>
        </p:spPr>
        <p:txBody>
          <a:bodyPr wrap="square" lIns="274320" tIns="137160" rIns="274320" bIns="146304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Ozone Research &amp; Development and Application Testing</a:t>
            </a:r>
          </a:p>
        </p:txBody>
      </p:sp>
      <p:sp>
        <p:nvSpPr>
          <p:cNvPr id="3" name="RED-BG">
            <a:extLst>
              <a:ext uri="{FF2B5EF4-FFF2-40B4-BE49-F238E27FC236}">
                <a16:creationId xmlns:a16="http://schemas.microsoft.com/office/drawing/2014/main" id="{13F67A73-3D93-E023-7245-33563710E769}"/>
              </a:ext>
            </a:extLst>
          </p:cNvPr>
          <p:cNvSpPr/>
          <p:nvPr/>
        </p:nvSpPr>
        <p:spPr>
          <a:xfrm>
            <a:off x="2866644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ECE704F-DC02-0D37-0C70-DA9E55E118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03600" y="6301824"/>
            <a:ext cx="411480" cy="4265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4000"/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DA76C-970C-6A23-2E4B-54BCA2430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EB61C3B6-61AF-4D2B-326D-4FCF76492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0" r="-1"/>
          <a:stretch>
            <a:fillRect/>
          </a:stretch>
        </p:blipFill>
        <p:spPr>
          <a:xfrm>
            <a:off x="5220611" y="0"/>
            <a:ext cx="6978645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32411D3-94CD-175F-0A63-14284A1442EB}"/>
              </a:ext>
            </a:extLst>
          </p:cNvPr>
          <p:cNvSpPr/>
          <p:nvPr/>
        </p:nvSpPr>
        <p:spPr>
          <a:xfrm>
            <a:off x="5204280" y="0"/>
            <a:ext cx="454932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89997BD-64F0-5B92-BFE9-049DA9BDE0C8}"/>
              </a:ext>
            </a:extLst>
          </p:cNvPr>
          <p:cNvSpPr txBox="1"/>
          <p:nvPr/>
        </p:nvSpPr>
        <p:spPr>
          <a:xfrm>
            <a:off x="1926770" y="1277574"/>
            <a:ext cx="5334001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spc="-100" dirty="0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R&amp;D Lab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9E95CB-D0AE-08DB-B611-E6EC304B14F7}"/>
              </a:ext>
            </a:extLst>
          </p:cNvPr>
          <p:cNvSpPr txBox="1"/>
          <p:nvPr/>
        </p:nvSpPr>
        <p:spPr>
          <a:xfrm>
            <a:off x="1943101" y="1831572"/>
            <a:ext cx="3589114" cy="13087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25000"/>
              </a:lnSpc>
            </a:pPr>
            <a:r>
              <a:rPr lang="en-US" b="1">
                <a:solidFill>
                  <a:schemeClr val="bg1">
                    <a:lumMod val="50000"/>
                  </a:schemeClr>
                </a:solidFill>
                <a:latin typeface="Plus Jakarta Sans" pitchFamily="2" charset="0"/>
                <a:cs typeface="Plus Jakarta Sans" pitchFamily="2" charset="0"/>
              </a:rPr>
              <a:t>EUSTIS, FLORIDA</a:t>
            </a:r>
          </a:p>
          <a:p>
            <a:pPr>
              <a:lnSpc>
                <a:spcPct val="125000"/>
              </a:lnSpc>
            </a:pPr>
            <a:endParaRPr lang="en-US" sz="1600" b="1">
              <a:solidFill>
                <a:schemeClr val="bg1">
                  <a:lumMod val="50000"/>
                </a:schemeClr>
              </a:solidFill>
              <a:latin typeface="Plus Jakarta Sans" pitchFamily="2" charset="0"/>
              <a:cs typeface="Plus Jakarta Sans" pitchFamily="2" charset="0"/>
            </a:endParaRPr>
          </a:p>
          <a:p>
            <a:pPr>
              <a:lnSpc>
                <a:spcPct val="125000"/>
              </a:lnSpc>
            </a:pPr>
            <a:r>
              <a:rPr lang="en-US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1,600 sq. ft. Facility with 2 Main Lab Areas &amp; Front Office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A61788-C422-7734-21A3-6165B0182DDB}"/>
              </a:ext>
            </a:extLst>
          </p:cNvPr>
          <p:cNvSpPr txBox="1"/>
          <p:nvPr/>
        </p:nvSpPr>
        <p:spPr>
          <a:xfrm>
            <a:off x="1943101" y="3728630"/>
            <a:ext cx="4313692" cy="840230"/>
          </a:xfrm>
          <a:prstGeom prst="rect">
            <a:avLst/>
          </a:prstGeom>
          <a:solidFill>
            <a:srgbClr val="22323A"/>
          </a:solidFill>
        </p:spPr>
        <p:txBody>
          <a:bodyPr wrap="square" lIns="274320" tIns="137160" rIns="274320" bIns="146304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Analytical Chemistry and Ozone Demand / Decay Tests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40585B11-7026-7597-57BB-D753A5ADDC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74" y="265790"/>
            <a:ext cx="3277510" cy="327751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D1E74B3-E804-4E55-EDF2-1E019D21AEFC}"/>
              </a:ext>
            </a:extLst>
          </p:cNvPr>
          <p:cNvSpPr txBox="1"/>
          <p:nvPr/>
        </p:nvSpPr>
        <p:spPr>
          <a:xfrm>
            <a:off x="1943101" y="4625253"/>
            <a:ext cx="4313692" cy="840230"/>
          </a:xfrm>
          <a:prstGeom prst="rect">
            <a:avLst/>
          </a:prstGeom>
          <a:solidFill>
            <a:srgbClr val="22323A"/>
          </a:solidFill>
        </p:spPr>
        <p:txBody>
          <a:bodyPr wrap="square" lIns="274320" tIns="137160" rIns="274320" bIns="146304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Plus Jakarta Sans Medium" pitchFamily="2" charset="0"/>
                <a:cs typeface="Plus Jakarta Sans Medium" pitchFamily="2" charset="0"/>
              </a:rPr>
              <a:t>Ozone Research &amp; Development and Application Testing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6AF77FE-82B7-44CF-D148-88EB83B3784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639"/>
          <a:stretch>
            <a:fillRect/>
          </a:stretch>
        </p:blipFill>
        <p:spPr>
          <a:xfrm>
            <a:off x="12215587" y="-3706903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B11316A2-716B-36D4-7E71-A503948284B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"/>
          <a:stretch>
            <a:fillRect/>
          </a:stretch>
        </p:blipFill>
        <p:spPr>
          <a:xfrm>
            <a:off x="-5446853" y="6858000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1D9F0D-C613-992F-C019-A3EBD87CDC1F}"/>
              </a:ext>
            </a:extLst>
          </p:cNvPr>
          <p:cNvSpPr/>
          <p:nvPr/>
        </p:nvSpPr>
        <p:spPr>
          <a:xfrm>
            <a:off x="6096001" y="704333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2044A1-4916-3376-F9E2-BE5E504C631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9465772"/>
            <a:ext cx="5464824" cy="3749758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F3B35FCB-265B-DCAD-EB85-A7DDBE882F05}"/>
              </a:ext>
            </a:extLst>
          </p:cNvPr>
          <p:cNvSpPr txBox="1"/>
          <p:nvPr/>
        </p:nvSpPr>
        <p:spPr>
          <a:xfrm>
            <a:off x="-15354233" y="2042085"/>
            <a:ext cx="8934169" cy="1774973"/>
          </a:xfrm>
          <a:prstGeom prst="rect">
            <a:avLst/>
          </a:prstGeom>
          <a:solidFill>
            <a:srgbClr val="AD2A38"/>
          </a:solidFill>
        </p:spPr>
        <p:txBody>
          <a:bodyPr wrap="square" lIns="457200" tIns="228600" rIns="457200" bIns="228600" rtlCol="0" anchor="t">
            <a:spAutoFit/>
          </a:bodyPr>
          <a:lstStyle/>
          <a:p>
            <a:r>
              <a:rPr lang="en-US" sz="4267" b="1" spc="-150">
                <a:solidFill>
                  <a:schemeClr val="bg1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Ozone Research &amp; Development Lab and Ozone Pilots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DE776C-96CA-3324-7A4A-FD3CA68C144C}"/>
              </a:ext>
            </a:extLst>
          </p:cNvPr>
          <p:cNvGrpSpPr>
            <a:grpSpLocks noChangeAspect="1"/>
          </p:cNvGrpSpPr>
          <p:nvPr/>
        </p:nvGrpSpPr>
        <p:grpSpPr>
          <a:xfrm>
            <a:off x="-5930765" y="5113020"/>
            <a:ext cx="4760323" cy="1097280"/>
            <a:chOff x="653184" y="5258788"/>
            <a:chExt cx="4763759" cy="1098032"/>
          </a:xfrm>
        </p:grpSpPr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7C1921DC-9482-B0D1-73A6-7D2512AA463E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err="1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Thoram</a:t>
              </a:r>
              <a:r>
                <a:rPr lang="en-US" sz="2000" b="1">
                  <a:solidFill>
                    <a:schemeClr val="tx1">
                      <a:alpha val="80000"/>
                    </a:schemeClr>
                  </a:solidFill>
                  <a:latin typeface="Plus Jakarta Sans" pitchFamily="2" charset="0"/>
                  <a:ea typeface="Gotham Bold"/>
                  <a:cs typeface="Plus Jakarta Sans" pitchFamily="2" charset="0"/>
                  <a:sym typeface="Gotham Bold"/>
                </a:rPr>
                <a:t> Charanda</a:t>
              </a:r>
            </a:p>
            <a:p>
              <a:pPr>
                <a:lnSpc>
                  <a:spcPct val="125000"/>
                </a:lnSpc>
              </a:pPr>
              <a:r>
                <a:rPr lang="en-US" sz="1200" b="1" spc="5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CHIEF SCIENCE OFFICER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CA5105-18EF-B773-58E7-58BA65B3E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sp>
        <p:nvSpPr>
          <p:cNvPr id="21" name="TextBox 14">
            <a:extLst>
              <a:ext uri="{FF2B5EF4-FFF2-40B4-BE49-F238E27FC236}">
                <a16:creationId xmlns:a16="http://schemas.microsoft.com/office/drawing/2014/main" id="{35C247DC-546B-6BDF-CF49-D16F6FB90608}"/>
              </a:ext>
            </a:extLst>
          </p:cNvPr>
          <p:cNvSpPr txBox="1"/>
          <p:nvPr/>
        </p:nvSpPr>
        <p:spPr>
          <a:xfrm>
            <a:off x="-20535900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sp>
        <p:nvSpPr>
          <p:cNvPr id="3" name="RED-BG">
            <a:extLst>
              <a:ext uri="{FF2B5EF4-FFF2-40B4-BE49-F238E27FC236}">
                <a16:creationId xmlns:a16="http://schemas.microsoft.com/office/drawing/2014/main" id="{4268CBF7-55D3-CCFE-66A6-4598E26F6B24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87DB637-9C1B-F77C-FEA4-23A6440712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92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787C06-C1F9-A235-C76E-38246B833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5">
            <a:extLst>
              <a:ext uri="{FF2B5EF4-FFF2-40B4-BE49-F238E27FC236}">
                <a16:creationId xmlns:a16="http://schemas.microsoft.com/office/drawing/2014/main" id="{31598DF5-F5BD-071A-E659-C6B264E8C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0" r="67781"/>
          <a:stretch>
            <a:fillRect/>
          </a:stretch>
        </p:blipFill>
        <p:spPr>
          <a:xfrm>
            <a:off x="-8019761" y="0"/>
            <a:ext cx="780761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AF2E961-1BCA-0281-9A6D-6BC2CF47881B}"/>
              </a:ext>
            </a:extLst>
          </p:cNvPr>
          <p:cNvSpPr/>
          <p:nvPr/>
        </p:nvSpPr>
        <p:spPr>
          <a:xfrm>
            <a:off x="-8036092" y="0"/>
            <a:ext cx="454932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4EE3427-B45C-CD70-A55E-39C84EB6EE2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730C8865-83FC-24D0-7BB2-142B63AF3D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7CF53A61-54BE-AB47-4858-E9C1653416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6BED5632-4A36-0AA4-C4C0-60BB9C03AA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639"/>
          <a:stretch>
            <a:fillRect/>
          </a:stretch>
        </p:blipFill>
        <p:spPr>
          <a:xfrm>
            <a:off x="5990328" y="818356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2BBB62C9-2982-CF66-9FEE-8A3909D893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"/>
          <a:stretch>
            <a:fillRect/>
          </a:stretch>
        </p:blipFill>
        <p:spPr>
          <a:xfrm>
            <a:off x="846828" y="2332741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B76E9C2-DEF1-7D34-2449-9C0B5287DC76}"/>
              </a:ext>
            </a:extLst>
          </p:cNvPr>
          <p:cNvGrpSpPr/>
          <p:nvPr/>
        </p:nvGrpSpPr>
        <p:grpSpPr>
          <a:xfrm>
            <a:off x="697427" y="1524000"/>
            <a:ext cx="4255573" cy="365760"/>
            <a:chOff x="739980" y="1486570"/>
            <a:chExt cx="4255573" cy="365760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59686C9-E08C-3779-074D-9E843122274B}"/>
                </a:ext>
              </a:extLst>
            </p:cNvPr>
            <p:cNvSpPr txBox="1"/>
            <p:nvPr/>
          </p:nvSpPr>
          <p:spPr>
            <a:xfrm>
              <a:off x="1273380" y="1530951"/>
              <a:ext cx="3722173" cy="276999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Main Analytical Chemistry Lab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196F4B-F290-36D2-22BF-4DB3C3F79B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980" y="1486570"/>
              <a:ext cx="365760" cy="365760"/>
            </a:xfrm>
            <a:prstGeom prst="re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AC12DB7-DC9F-F4EA-8219-B5F2F887421F}"/>
              </a:ext>
            </a:extLst>
          </p:cNvPr>
          <p:cNvSpPr/>
          <p:nvPr/>
        </p:nvSpPr>
        <p:spPr>
          <a:xfrm>
            <a:off x="6096001" y="704333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7ED091-51E8-54AD-E892-4A1935319F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1492" y="-12700"/>
            <a:ext cx="7045017" cy="6870700"/>
          </a:xfrm>
          <a:prstGeom prst="rect">
            <a:avLst/>
          </a:prstGeom>
        </p:spPr>
      </p:pic>
      <p:sp>
        <p:nvSpPr>
          <p:cNvPr id="16" name="TextBox 20">
            <a:extLst>
              <a:ext uri="{FF2B5EF4-FFF2-40B4-BE49-F238E27FC236}">
                <a16:creationId xmlns:a16="http://schemas.microsoft.com/office/drawing/2014/main" id="{B607D6A7-7D74-74D6-EBCF-73744FC75F36}"/>
              </a:ext>
            </a:extLst>
          </p:cNvPr>
          <p:cNvSpPr txBox="1"/>
          <p:nvPr/>
        </p:nvSpPr>
        <p:spPr>
          <a:xfrm>
            <a:off x="13229328" y="654053"/>
            <a:ext cx="2882840" cy="369332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91440" rIns="182880" bIns="91440" rtlCol="0" anchor="t">
            <a:spAutoFit/>
          </a:bodyPr>
          <a:lstStyle/>
          <a:p>
            <a:r>
              <a:rPr lang="en-US" sz="1200" b="1" spc="50">
                <a:solidFill>
                  <a:schemeClr val="bg1">
                    <a:lumMod val="95000"/>
                  </a:scheme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MAIN ANALYTICAL EQUIPMENT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94D28B-D121-E6EE-D5C7-E43A1B725BFD}"/>
              </a:ext>
            </a:extLst>
          </p:cNvPr>
          <p:cNvSpPr txBox="1"/>
          <p:nvPr/>
        </p:nvSpPr>
        <p:spPr>
          <a:xfrm>
            <a:off x="21831300" y="1023385"/>
            <a:ext cx="7033360" cy="874342"/>
          </a:xfrm>
          <a:prstGeom prst="rect">
            <a:avLst/>
          </a:prstGeom>
          <a:solidFill>
            <a:srgbClr val="DAE5EA"/>
          </a:solidFill>
          <a:ln>
            <a:noFill/>
          </a:ln>
        </p:spPr>
        <p:txBody>
          <a:bodyPr wrap="square" lIns="182880" tIns="91440" rIns="182880" bIns="91440">
            <a:spAutoFit/>
          </a:bodyPr>
          <a:lstStyle/>
          <a:p>
            <a:pPr marL="114306"/>
            <a:r>
              <a:rPr lang="en-US" sz="2400" b="1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HACH DR-6000 UV/VIS Spectrophotometer</a:t>
            </a:r>
          </a:p>
          <a:p>
            <a:pPr marL="114306">
              <a:lnSpc>
                <a:spcPct val="150000"/>
              </a:lnSpc>
            </a:pPr>
            <a:r>
              <a:rPr lang="en-US" sz="1600">
                <a:solidFill>
                  <a:srgbClr val="AD2A38"/>
                </a:solidFill>
                <a:latin typeface="Plus Jakarta Sans" pitchFamily="2" charset="0"/>
                <a:cs typeface="Plus Jakarta Sans" pitchFamily="2" charset="0"/>
              </a:rPr>
              <a:t>&gt;200 Analytical Methods</a:t>
            </a:r>
          </a:p>
        </p:txBody>
      </p:sp>
      <p:sp>
        <p:nvSpPr>
          <p:cNvPr id="18" name="RED-BG">
            <a:extLst>
              <a:ext uri="{FF2B5EF4-FFF2-40B4-BE49-F238E27FC236}">
                <a16:creationId xmlns:a16="http://schemas.microsoft.com/office/drawing/2014/main" id="{2601050F-9F68-D3D3-3B98-4A2A89DC183A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C2DBD7B-939C-A67F-1162-8C7D9F1F49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893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894BB-01F5-AFBA-7BDF-6EA4137F9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6B3AAF7-B1D8-1A3D-4B0C-2A1BF30B3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017" y="-12700"/>
            <a:ext cx="7045017" cy="6870700"/>
          </a:xfrm>
          <a:prstGeom prst="rect">
            <a:avLst/>
          </a:prstGeom>
        </p:spPr>
      </p:pic>
      <p:sp>
        <p:nvSpPr>
          <p:cNvPr id="9" name="AutoShape 4">
            <a:extLst>
              <a:ext uri="{FF2B5EF4-FFF2-40B4-BE49-F238E27FC236}">
                <a16:creationId xmlns:a16="http://schemas.microsoft.com/office/drawing/2014/main" id="{39EA4983-AE63-075C-5659-7DC6CF076C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AB0959-EAD3-EDFA-7833-6F036BD7C09E}"/>
              </a:ext>
            </a:extLst>
          </p:cNvPr>
          <p:cNvSpPr txBox="1"/>
          <p:nvPr/>
        </p:nvSpPr>
        <p:spPr>
          <a:xfrm>
            <a:off x="6270481" y="2095500"/>
            <a:ext cx="5121419" cy="419396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Used to measure dissolved ozone using Standard Methods Potassium </a:t>
            </a:r>
            <a:r>
              <a:rPr lang="en-US" sz="14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Indigotrisulfonate</a:t>
            </a:r>
            <a:endParaRPr lang="en-US" sz="140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Free and Total Chlorine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Free and Total Bromine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Total Iron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Manganese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Nitrite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Hydrogen Sulfide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Chemical Oxygen Demand (COD)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True and Apparent Color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Total Ammonia Nitrogen &amp; TKN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Copper</a:t>
            </a:r>
          </a:p>
        </p:txBody>
      </p:sp>
      <p:sp>
        <p:nvSpPr>
          <p:cNvPr id="2" name="TextBox 20">
            <a:extLst>
              <a:ext uri="{FF2B5EF4-FFF2-40B4-BE49-F238E27FC236}">
                <a16:creationId xmlns:a16="http://schemas.microsoft.com/office/drawing/2014/main" id="{BDC7B262-2B38-B919-D947-34334806D868}"/>
              </a:ext>
            </a:extLst>
          </p:cNvPr>
          <p:cNvSpPr txBox="1"/>
          <p:nvPr/>
        </p:nvSpPr>
        <p:spPr>
          <a:xfrm>
            <a:off x="4472840" y="654053"/>
            <a:ext cx="2882840" cy="369332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91440" rIns="182880" bIns="91440" rtlCol="0" anchor="t">
            <a:spAutoFit/>
          </a:bodyPr>
          <a:lstStyle/>
          <a:p>
            <a:r>
              <a:rPr lang="en-US" sz="1200" b="1" spc="50">
                <a:solidFill>
                  <a:schemeClr val="bg1">
                    <a:lumMod val="95000"/>
                  </a:scheme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MAIN ANALYTICAL EQUIPMENT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521E3E-A22C-61FB-A3C4-8FFC576551DB}"/>
              </a:ext>
            </a:extLst>
          </p:cNvPr>
          <p:cNvSpPr txBox="1"/>
          <p:nvPr/>
        </p:nvSpPr>
        <p:spPr>
          <a:xfrm>
            <a:off x="4472840" y="1023385"/>
            <a:ext cx="6624249" cy="874342"/>
          </a:xfrm>
          <a:prstGeom prst="rect">
            <a:avLst/>
          </a:prstGeom>
          <a:solidFill>
            <a:srgbClr val="DAE5EA"/>
          </a:solidFill>
          <a:ln>
            <a:noFill/>
          </a:ln>
        </p:spPr>
        <p:txBody>
          <a:bodyPr wrap="none" lIns="182880" tIns="91440" rIns="182880" bIns="91440">
            <a:spAutoFit/>
          </a:bodyPr>
          <a:lstStyle/>
          <a:p>
            <a:pPr marL="114306"/>
            <a:r>
              <a:rPr lang="en-US" sz="2400" b="1" spc="-100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HACH DR-6000 UV/VIS Spectrophotometer</a:t>
            </a:r>
          </a:p>
          <a:p>
            <a:pPr marL="114306">
              <a:lnSpc>
                <a:spcPct val="150000"/>
              </a:lnSpc>
            </a:pPr>
            <a:r>
              <a:rPr lang="en-US" sz="1600">
                <a:solidFill>
                  <a:srgbClr val="AD2A38"/>
                </a:solidFill>
                <a:latin typeface="Plus Jakarta Sans" pitchFamily="2" charset="0"/>
                <a:cs typeface="Plus Jakarta Sans" pitchFamily="2" charset="0"/>
              </a:rPr>
              <a:t>&gt;200 Analytical Methods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B897CE-5782-E205-B5E3-EDA38B7D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t="505" r="7014" b="-505"/>
          <a:stretch>
            <a:fillRect/>
          </a:stretch>
        </p:blipFill>
        <p:spPr>
          <a:xfrm>
            <a:off x="12458700" y="7200900"/>
            <a:ext cx="5394960" cy="3502152"/>
          </a:xfrm>
          <a:prstGeom prst="rect">
            <a:avLst/>
          </a:prstGeom>
          <a:ln w="127000">
            <a:solidFill>
              <a:schemeClr val="bg1"/>
            </a:solidFill>
            <a:miter lim="800000"/>
          </a:ln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A8F411F8-6C5F-5266-A19B-AC2E1B9D6A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639"/>
          <a:stretch>
            <a:fillRect/>
          </a:stretch>
        </p:blipFill>
        <p:spPr>
          <a:xfrm>
            <a:off x="12801600" y="-4011994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9995E36E-E25A-7172-BC3D-16DF21EA7E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639"/>
          <a:stretch>
            <a:fillRect/>
          </a:stretch>
        </p:blipFill>
        <p:spPr>
          <a:xfrm>
            <a:off x="-7162800" y="7581900"/>
            <a:ext cx="5446853" cy="3706903"/>
          </a:xfrm>
          <a:prstGeom prst="rect">
            <a:avLst/>
          </a:prstGeom>
          <a:ln w="127000" cmpd="sng">
            <a:solidFill>
              <a:schemeClr val="bg1"/>
            </a:solidFill>
            <a:miter lim="800000"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EF93DD-9893-755D-1DB2-781AC57FA7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 b="32494"/>
          <a:stretch>
            <a:fillRect/>
          </a:stretch>
        </p:blipFill>
        <p:spPr>
          <a:xfrm>
            <a:off x="-6629400" y="-3810000"/>
            <a:ext cx="5394960" cy="3504909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/>
        </p:spPr>
      </p:pic>
      <p:sp>
        <p:nvSpPr>
          <p:cNvPr id="15" name="RED-BG">
            <a:extLst>
              <a:ext uri="{FF2B5EF4-FFF2-40B4-BE49-F238E27FC236}">
                <a16:creationId xmlns:a16="http://schemas.microsoft.com/office/drawing/2014/main" id="{8E8FBCF5-67CB-0533-C192-D43B7E3461FB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06154ED-A4A0-B1F8-1301-77F8ECE53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27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DAD91-6989-5153-33AE-86A096290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>
            <a:extLst>
              <a:ext uri="{FF2B5EF4-FFF2-40B4-BE49-F238E27FC236}">
                <a16:creationId xmlns:a16="http://schemas.microsoft.com/office/drawing/2014/main" id="{8EB07528-C179-F4D5-74D9-D38A3149D3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4D1C952D-0646-67EC-4A15-8558C8C1DD2E}"/>
              </a:ext>
            </a:extLst>
          </p:cNvPr>
          <p:cNvSpPr txBox="1"/>
          <p:nvPr/>
        </p:nvSpPr>
        <p:spPr>
          <a:xfrm>
            <a:off x="5572016" y="-762000"/>
            <a:ext cx="4404091" cy="492443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91440" rIns="182880" bIns="91440" rtlCol="0" anchor="t">
            <a:spAutoFit/>
          </a:bodyPr>
          <a:lstStyle/>
          <a:p>
            <a:r>
              <a:rPr lang="en-US" sz="2000" b="1" spc="5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MAIN ANALYTICAL EQUIPMENT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DD5404-441C-F3C9-5D63-A254D1671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t="505" r="7014" b="-505"/>
          <a:stretch>
            <a:fillRect/>
          </a:stretch>
        </p:blipFill>
        <p:spPr>
          <a:xfrm>
            <a:off x="5660055" y="2683447"/>
            <a:ext cx="5394960" cy="3502152"/>
          </a:xfrm>
          <a:prstGeom prst="rect">
            <a:avLst/>
          </a:prstGeom>
          <a:ln w="127000">
            <a:solidFill>
              <a:schemeClr val="bg1"/>
            </a:solidFill>
            <a:miter lim="8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A57234-EC6A-22B6-3C93-FFC04D77F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 b="32494"/>
          <a:stretch>
            <a:fillRect/>
          </a:stretch>
        </p:blipFill>
        <p:spPr>
          <a:xfrm>
            <a:off x="1136986" y="1033237"/>
            <a:ext cx="5394960" cy="3504909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7D476E-8DDC-C4F2-2CF2-5707528ADDE7}"/>
              </a:ext>
            </a:extLst>
          </p:cNvPr>
          <p:cNvSpPr txBox="1"/>
          <p:nvPr/>
        </p:nvSpPr>
        <p:spPr>
          <a:xfrm>
            <a:off x="609600" y="4085617"/>
            <a:ext cx="2664832" cy="748923"/>
          </a:xfrm>
          <a:prstGeom prst="rect">
            <a:avLst/>
          </a:prstGeom>
          <a:solidFill>
            <a:srgbClr val="DAE5EA"/>
          </a:solidFill>
          <a:ln>
            <a:noFill/>
          </a:ln>
        </p:spPr>
        <p:txBody>
          <a:bodyPr wrap="square" lIns="182880" tIns="91440" rIns="182880" bIns="91440">
            <a:spAutoFit/>
          </a:bodyPr>
          <a:lstStyle/>
          <a:p>
            <a:pPr marL="114306">
              <a:lnSpc>
                <a:spcPct val="120000"/>
              </a:lnSpc>
            </a:pPr>
            <a:r>
              <a:rPr lang="en-US" b="1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Ion Chromatograph</a:t>
            </a:r>
          </a:p>
          <a:p>
            <a:pPr marL="114306">
              <a:lnSpc>
                <a:spcPct val="120000"/>
              </a:lnSpc>
            </a:pPr>
            <a:r>
              <a:rPr lang="en-US" sz="1400">
                <a:solidFill>
                  <a:srgbClr val="AD2A38"/>
                </a:solidFill>
                <a:latin typeface="Plus Jakarta Sans" pitchFamily="2" charset="0"/>
                <a:cs typeface="Plus Jakarta Sans" pitchFamily="2" charset="0"/>
              </a:rPr>
              <a:t>Measure Anions in Water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681BC-AF51-8C12-E455-75FB46160E95}"/>
              </a:ext>
            </a:extLst>
          </p:cNvPr>
          <p:cNvSpPr txBox="1"/>
          <p:nvPr/>
        </p:nvSpPr>
        <p:spPr>
          <a:xfrm>
            <a:off x="456266" y="4924517"/>
            <a:ext cx="2934634" cy="900246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Fluoride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Chloride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Bromide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Bromate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Sulfate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Phosphate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3E6501-92B2-33D9-D0A7-9EBF26773C89}"/>
              </a:ext>
            </a:extLst>
          </p:cNvPr>
          <p:cNvSpPr txBox="1"/>
          <p:nvPr/>
        </p:nvSpPr>
        <p:spPr>
          <a:xfrm>
            <a:off x="7896594" y="1593864"/>
            <a:ext cx="4159026" cy="60157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Total Organic Carbon (NPOC)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  <a:p>
            <a:pPr marL="400070" indent="-285764">
              <a:lnSpc>
                <a:spcPct val="125000"/>
              </a:lnSpc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Dissolved Organic Carbon</a:t>
            </a:r>
            <a:endParaRPr lang="en-US" sz="1400" dirty="0">
              <a:solidFill>
                <a:srgbClr val="22323A"/>
              </a:solidFill>
              <a:latin typeface="Plus Jakarta Sans" pitchFamily="2" charset="0"/>
              <a:cs typeface="Plus Jakarta Sans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BDCF0DE-8891-1542-61BB-195FF65830F6}"/>
              </a:ext>
            </a:extLst>
          </p:cNvPr>
          <p:cNvSpPr txBox="1"/>
          <p:nvPr/>
        </p:nvSpPr>
        <p:spPr>
          <a:xfrm>
            <a:off x="8081360" y="2324027"/>
            <a:ext cx="3883155" cy="461665"/>
          </a:xfrm>
          <a:prstGeom prst="rect">
            <a:avLst/>
          </a:prstGeom>
          <a:solidFill>
            <a:srgbClr val="DAE5EA"/>
          </a:solidFill>
          <a:ln>
            <a:noFill/>
          </a:ln>
        </p:spPr>
        <p:txBody>
          <a:bodyPr wrap="square" lIns="182880" tIns="91440" rIns="182880" bIns="91440">
            <a:spAutoFit/>
          </a:bodyPr>
          <a:lstStyle/>
          <a:p>
            <a:pPr marL="114306" algn="ctr"/>
            <a:r>
              <a:rPr lang="en-US" b="1">
                <a:solidFill>
                  <a:srgbClr val="22323A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Total Organic Carbon Analyzer</a:t>
            </a:r>
            <a:endParaRPr lang="en-US" sz="1400" b="1">
              <a:solidFill>
                <a:srgbClr val="AD2A38"/>
              </a:solidFill>
              <a:latin typeface="Plus Jakarta Sans SemiBold" pitchFamily="2" charset="0"/>
              <a:cs typeface="Plus Jakarta Sans SemiBo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B981DF-35E7-FC3F-5D1E-3EF77603E021}"/>
              </a:ext>
            </a:extLst>
          </p:cNvPr>
          <p:cNvSpPr txBox="1"/>
          <p:nvPr/>
        </p:nvSpPr>
        <p:spPr>
          <a:xfrm>
            <a:off x="1170246" y="7124700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Ozone gas at &gt;15 %</a:t>
            </a:r>
            <a:r>
              <a:rPr lang="en-US" sz="12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wt</a:t>
            </a: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 is steadily bubbled into ultrapure water cooled down to 0.5 to 1 °C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4CD13D-EFBE-E1B5-6E06-B71AE1EFBD41}"/>
              </a:ext>
            </a:extLst>
          </p:cNvPr>
          <p:cNvSpPr txBox="1"/>
          <p:nvPr/>
        </p:nvSpPr>
        <p:spPr>
          <a:xfrm>
            <a:off x="3658464" y="9482623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It takes about 3 hours for the ozone solution to reach equilibrium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075DD5-34F8-8CD7-217C-153087A5493D}"/>
              </a:ext>
            </a:extLst>
          </p:cNvPr>
          <p:cNvSpPr txBox="1"/>
          <p:nvPr/>
        </p:nvSpPr>
        <p:spPr>
          <a:xfrm>
            <a:off x="6146682" y="11835630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Typical dissolved ozone concentration is 120 to 135 mg/L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0632CA-554D-A5B3-9D97-1F8A0088BB11}"/>
              </a:ext>
            </a:extLst>
          </p:cNvPr>
          <p:cNvSpPr txBox="1"/>
          <p:nvPr/>
        </p:nvSpPr>
        <p:spPr>
          <a:xfrm>
            <a:off x="8634901" y="1419478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Depending on the TOD, a portion of the dissolved ozone reagent is directly injected into the reaction flask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07EC8-1607-9E71-3A85-D50DE2B11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t="15117" r="-177" b="76944"/>
          <a:stretch>
            <a:fillRect/>
          </a:stretch>
        </p:blipFill>
        <p:spPr>
          <a:xfrm>
            <a:off x="-108537" y="-6665162"/>
            <a:ext cx="12409074" cy="685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36E88E-1F7A-3B7E-C619-F834EC5E21C1}"/>
              </a:ext>
            </a:extLst>
          </p:cNvPr>
          <p:cNvSpPr/>
          <p:nvPr/>
        </p:nvSpPr>
        <p:spPr>
          <a:xfrm rot="5400000">
            <a:off x="4629150" y="-11294312"/>
            <a:ext cx="2933700" cy="12192000"/>
          </a:xfrm>
          <a:prstGeom prst="rect">
            <a:avLst/>
          </a:prstGeom>
          <a:gradFill flip="none" rotWithShape="1">
            <a:gsLst>
              <a:gs pos="38000">
                <a:srgbClr val="22323A"/>
              </a:gs>
              <a:gs pos="100000">
                <a:srgbClr val="22323A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718B0F-F69C-723C-D9FA-50681BBEDEE8}"/>
              </a:ext>
            </a:extLst>
          </p:cNvPr>
          <p:cNvGrpSpPr/>
          <p:nvPr/>
        </p:nvGrpSpPr>
        <p:grpSpPr>
          <a:xfrm>
            <a:off x="1524000" y="-4009514"/>
            <a:ext cx="9144000" cy="964258"/>
            <a:chOff x="1524000" y="569528"/>
            <a:chExt cx="9144000" cy="96425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7C70582-09C8-4A66-605A-A569AECAA5CC}"/>
                </a:ext>
              </a:extLst>
            </p:cNvPr>
            <p:cNvSpPr txBox="1"/>
            <p:nvPr/>
          </p:nvSpPr>
          <p:spPr>
            <a:xfrm>
              <a:off x="1524000" y="949011"/>
              <a:ext cx="914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pc="-50">
                  <a:solidFill>
                    <a:schemeClr val="bg1"/>
                  </a:solidFill>
                  <a:latin typeface="Plus Jakarta Sans" pitchFamily="2" charset="0"/>
                  <a:cs typeface="Plus Jakarta Sans" pitchFamily="2" charset="0"/>
                </a:rPr>
                <a:t>High Concentration Dissolved Ozone Reagent</a:t>
              </a:r>
            </a:p>
          </p:txBody>
        </p:sp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0FD8F7F9-E332-5B52-2A74-66BB5E28BC33}"/>
                </a:ext>
              </a:extLst>
            </p:cNvPr>
            <p:cNvSpPr txBox="1"/>
            <p:nvPr/>
          </p:nvSpPr>
          <p:spPr>
            <a:xfrm>
              <a:off x="4530347" y="569528"/>
              <a:ext cx="3131305" cy="261610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182880" tIns="45720" rIns="182880" bIns="45720" rtlCol="0" anchor="t">
              <a:spAutoFit/>
            </a:bodyPr>
            <a:lstStyle/>
            <a:p>
              <a:pPr algn="ctr"/>
              <a:r>
                <a:rPr lang="en-US" sz="1100" b="1" spc="50">
                  <a:solidFill>
                    <a:schemeClr val="bg1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AQUEOUS OZONE DIRECT INJECTION</a:t>
              </a:r>
            </a:p>
          </p:txBody>
        </p:sp>
      </p:grpSp>
      <p:sp>
        <p:nvSpPr>
          <p:cNvPr id="10" name="TextBox 20">
            <a:extLst>
              <a:ext uri="{FF2B5EF4-FFF2-40B4-BE49-F238E27FC236}">
                <a16:creationId xmlns:a16="http://schemas.microsoft.com/office/drawing/2014/main" id="{E85A12D4-542E-5A22-7FAA-5888368DA183}"/>
              </a:ext>
            </a:extLst>
          </p:cNvPr>
          <p:cNvSpPr txBox="1"/>
          <p:nvPr/>
        </p:nvSpPr>
        <p:spPr>
          <a:xfrm>
            <a:off x="990600" y="419673"/>
            <a:ext cx="2882840" cy="369332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91440" rIns="182880" bIns="91440" rtlCol="0" anchor="t">
            <a:spAutoFit/>
          </a:bodyPr>
          <a:lstStyle/>
          <a:p>
            <a:r>
              <a:rPr lang="en-US" sz="1200" b="1" spc="50">
                <a:solidFill>
                  <a:schemeClr val="bg1">
                    <a:lumMod val="95000"/>
                  </a:scheme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MAIN ANALYTICAL EQUIPMENT</a:t>
            </a:r>
          </a:p>
        </p:txBody>
      </p:sp>
      <p:sp>
        <p:nvSpPr>
          <p:cNvPr id="12" name="RED-BG">
            <a:extLst>
              <a:ext uri="{FF2B5EF4-FFF2-40B4-BE49-F238E27FC236}">
                <a16:creationId xmlns:a16="http://schemas.microsoft.com/office/drawing/2014/main" id="{C9D548D7-7EEA-D6D6-D11F-2101F4C2CC39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D86BC39-4FEA-5257-BAFD-60511A973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76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AAAD8-BB28-9821-9214-DF1C3385B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FEF9C45-6C14-4927-7C7B-0D7ADEE55BD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93"/>
          <a:stretch>
            <a:fillRect/>
          </a:stretch>
        </p:blipFill>
        <p:spPr>
          <a:xfrm>
            <a:off x="22633419" y="1"/>
            <a:ext cx="691233" cy="6858000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7FA86A-29F3-341B-BC93-6D06B4867BDE}"/>
              </a:ext>
            </a:extLst>
          </p:cNvPr>
          <p:cNvSpPr/>
          <p:nvPr/>
        </p:nvSpPr>
        <p:spPr>
          <a:xfrm rot="10800000">
            <a:off x="18354912" y="-114301"/>
            <a:ext cx="7010400" cy="7200899"/>
          </a:xfrm>
          <a:prstGeom prst="rect">
            <a:avLst/>
          </a:prstGeom>
          <a:gradFill flip="none" rotWithShape="1">
            <a:gsLst>
              <a:gs pos="55000">
                <a:srgbClr val="22323A"/>
              </a:gs>
              <a:gs pos="100000">
                <a:srgbClr val="22323A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2ED7567E-0488-26F2-21DF-45CC94D09A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E900444F-85C2-D920-95F5-F6C137644D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EC8A033-D827-493E-F6DB-1E225A3FB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t="505" r="7014" b="-505"/>
          <a:stretch>
            <a:fillRect/>
          </a:stretch>
        </p:blipFill>
        <p:spPr>
          <a:xfrm>
            <a:off x="13754100" y="7398302"/>
            <a:ext cx="5394960" cy="3502152"/>
          </a:xfrm>
          <a:prstGeom prst="rect">
            <a:avLst/>
          </a:prstGeom>
          <a:ln w="127000">
            <a:solidFill>
              <a:schemeClr val="bg1"/>
            </a:solidFill>
            <a:miter lim="800000"/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895E3A6-6896-439A-66B0-00B99CD93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7" b="32494"/>
          <a:stretch>
            <a:fillRect/>
          </a:stretch>
        </p:blipFill>
        <p:spPr>
          <a:xfrm>
            <a:off x="-6141022" y="-3535165"/>
            <a:ext cx="5394960" cy="3504909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0268CE-7D79-2166-94EC-BF4DDA79C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t="15117" r="-177" b="18087"/>
          <a:stretch>
            <a:fillRect/>
          </a:stretch>
        </p:blipFill>
        <p:spPr>
          <a:xfrm>
            <a:off x="-108537" y="0"/>
            <a:ext cx="12409074" cy="577060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BFC140E-F5F7-7B40-C149-3E65A623AE60}"/>
              </a:ext>
            </a:extLst>
          </p:cNvPr>
          <p:cNvSpPr/>
          <p:nvPr/>
        </p:nvSpPr>
        <p:spPr>
          <a:xfrm rot="5400000">
            <a:off x="4520613" y="-4620536"/>
            <a:ext cx="2933700" cy="12192000"/>
          </a:xfrm>
          <a:prstGeom prst="rect">
            <a:avLst/>
          </a:prstGeom>
          <a:gradFill flip="none" rotWithShape="1">
            <a:gsLst>
              <a:gs pos="38000">
                <a:srgbClr val="22323A"/>
              </a:gs>
              <a:gs pos="100000">
                <a:srgbClr val="22323A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552F5A-7E85-A02F-6F8C-EDAEB568570E}"/>
              </a:ext>
            </a:extLst>
          </p:cNvPr>
          <p:cNvSpPr txBox="1"/>
          <p:nvPr/>
        </p:nvSpPr>
        <p:spPr>
          <a:xfrm>
            <a:off x="1170246" y="424997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Ozone gas at &gt;15 %</a:t>
            </a:r>
            <a:r>
              <a:rPr lang="en-US" sz="12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wt</a:t>
            </a: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 is steadily bubbled into ultrapure water cooled down to 0.5 to 1 °C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4FC24A-90BD-2647-622A-179EA0069CE2}"/>
              </a:ext>
            </a:extLst>
          </p:cNvPr>
          <p:cNvSpPr txBox="1"/>
          <p:nvPr/>
        </p:nvSpPr>
        <p:spPr>
          <a:xfrm>
            <a:off x="3658464" y="424997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It takes about 3 hours for the ozone solution to reach equilibrium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7A8731-69E0-BBBF-3C33-EC3CF058CF9C}"/>
              </a:ext>
            </a:extLst>
          </p:cNvPr>
          <p:cNvSpPr txBox="1"/>
          <p:nvPr/>
        </p:nvSpPr>
        <p:spPr>
          <a:xfrm>
            <a:off x="6146682" y="424997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Typical dissolved ozone concentration is 120 to 135 mg/L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4521FE-B54D-C732-A406-DA9BFBF8602D}"/>
              </a:ext>
            </a:extLst>
          </p:cNvPr>
          <p:cNvSpPr txBox="1"/>
          <p:nvPr/>
        </p:nvSpPr>
        <p:spPr>
          <a:xfrm>
            <a:off x="8634901" y="424997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Depending on the TOD, a portion of the dissolved ozone reagent is directly injected into the reaction flask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8C202F-F66A-5BF3-5298-512CC67A79FC}"/>
              </a:ext>
            </a:extLst>
          </p:cNvPr>
          <p:cNvGrpSpPr/>
          <p:nvPr/>
        </p:nvGrpSpPr>
        <p:grpSpPr>
          <a:xfrm>
            <a:off x="1524000" y="569528"/>
            <a:ext cx="9144000" cy="964258"/>
            <a:chOff x="1524000" y="569528"/>
            <a:chExt cx="9144000" cy="9642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B54850-D1B1-D831-0F9F-3A5D5BC86508}"/>
                </a:ext>
              </a:extLst>
            </p:cNvPr>
            <p:cNvSpPr txBox="1"/>
            <p:nvPr/>
          </p:nvSpPr>
          <p:spPr>
            <a:xfrm>
              <a:off x="1524000" y="949011"/>
              <a:ext cx="914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spc="-50">
                  <a:solidFill>
                    <a:schemeClr val="bg1"/>
                  </a:solidFill>
                  <a:latin typeface="Plus Jakarta Sans" pitchFamily="2" charset="0"/>
                  <a:cs typeface="Plus Jakarta Sans" pitchFamily="2" charset="0"/>
                </a:rPr>
                <a:t>High Concentration Dissolved Ozone Reagent</a:t>
              </a:r>
            </a:p>
          </p:txBody>
        </p:sp>
        <p:sp>
          <p:nvSpPr>
            <p:cNvPr id="24" name="TextBox 20">
              <a:extLst>
                <a:ext uri="{FF2B5EF4-FFF2-40B4-BE49-F238E27FC236}">
                  <a16:creationId xmlns:a16="http://schemas.microsoft.com/office/drawing/2014/main" id="{5FBE161F-ACA1-E4B9-3AFA-266DB78DF621}"/>
                </a:ext>
              </a:extLst>
            </p:cNvPr>
            <p:cNvSpPr txBox="1"/>
            <p:nvPr/>
          </p:nvSpPr>
          <p:spPr>
            <a:xfrm>
              <a:off x="4530347" y="569528"/>
              <a:ext cx="3131305" cy="261610"/>
            </a:xfrm>
            <a:prstGeom prst="rect">
              <a:avLst/>
            </a:prstGeom>
            <a:solidFill>
              <a:srgbClr val="AD2A38"/>
            </a:solidFill>
          </p:spPr>
          <p:txBody>
            <a:bodyPr wrap="none" lIns="182880" tIns="45720" rIns="182880" bIns="45720" rtlCol="0" anchor="t">
              <a:spAutoFit/>
            </a:bodyPr>
            <a:lstStyle/>
            <a:p>
              <a:pPr algn="ctr"/>
              <a:r>
                <a:rPr lang="en-US" sz="1100" b="1" spc="50">
                  <a:solidFill>
                    <a:schemeClr val="bg1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AQUEOUS OZONE DIRECT INJECTION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922AA57-7C2B-0D0F-C332-C5E1F5914AD4}"/>
              </a:ext>
            </a:extLst>
          </p:cNvPr>
          <p:cNvSpPr txBox="1"/>
          <p:nvPr/>
        </p:nvSpPr>
        <p:spPr>
          <a:xfrm>
            <a:off x="15368099" y="949011"/>
            <a:ext cx="3543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Direct Ozone Gas Injection</a:t>
            </a:r>
          </a:p>
        </p:txBody>
      </p:sp>
      <p:sp>
        <p:nvSpPr>
          <p:cNvPr id="47" name="TextBox 20">
            <a:extLst>
              <a:ext uri="{FF2B5EF4-FFF2-40B4-BE49-F238E27FC236}">
                <a16:creationId xmlns:a16="http://schemas.microsoft.com/office/drawing/2014/main" id="{92BE9455-7942-025E-3E45-C96DEA774E09}"/>
              </a:ext>
            </a:extLst>
          </p:cNvPr>
          <p:cNvSpPr txBox="1"/>
          <p:nvPr/>
        </p:nvSpPr>
        <p:spPr>
          <a:xfrm>
            <a:off x="15444299" y="569528"/>
            <a:ext cx="2658420" cy="261610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45720" rIns="182880" bIns="45720" rtlCol="0" anchor="t">
            <a:spAutoFit/>
          </a:bodyPr>
          <a:lstStyle/>
          <a:p>
            <a:pPr algn="ctr"/>
            <a:r>
              <a:rPr lang="en-US" sz="1100" b="1" spc="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GAS BATCH INJECTION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E9CDD1F-E6E7-172F-0C90-E60EB87E9E92}"/>
              </a:ext>
            </a:extLst>
          </p:cNvPr>
          <p:cNvGrpSpPr/>
          <p:nvPr/>
        </p:nvGrpSpPr>
        <p:grpSpPr>
          <a:xfrm>
            <a:off x="7957386" y="7709726"/>
            <a:ext cx="3434514" cy="868680"/>
            <a:chOff x="7957386" y="2410674"/>
            <a:chExt cx="3434514" cy="8686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36F028-1562-2935-F9E6-C87993DBC2D5}"/>
                </a:ext>
              </a:extLst>
            </p:cNvPr>
            <p:cNvSpPr txBox="1"/>
            <p:nvPr/>
          </p:nvSpPr>
          <p:spPr>
            <a:xfrm>
              <a:off x="7957386" y="2410921"/>
              <a:ext cx="3434514" cy="868186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Ozone gas at varying concentrations is directly bubbled into, using a glass dispersion tube, a 1 Liter reaction vessel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F744138-2995-2AFF-2A4A-052C80AFC2B2}"/>
                </a:ext>
              </a:extLst>
            </p:cNvPr>
            <p:cNvSpPr/>
            <p:nvPr/>
          </p:nvSpPr>
          <p:spPr>
            <a:xfrm>
              <a:off x="7957386" y="2410674"/>
              <a:ext cx="45720" cy="868680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221257-0059-6CA3-706A-99223ADB1BD5}"/>
              </a:ext>
            </a:extLst>
          </p:cNvPr>
          <p:cNvGrpSpPr/>
          <p:nvPr/>
        </p:nvGrpSpPr>
        <p:grpSpPr>
          <a:xfrm>
            <a:off x="7957386" y="13526425"/>
            <a:ext cx="3434514" cy="1071319"/>
            <a:chOff x="7957386" y="3375470"/>
            <a:chExt cx="3434514" cy="10713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738DF5-A9CA-D0CE-AA61-9D5C0187F1AA}"/>
                </a:ext>
              </a:extLst>
            </p:cNvPr>
            <p:cNvSpPr txBox="1"/>
            <p:nvPr/>
          </p:nvSpPr>
          <p:spPr>
            <a:xfrm>
              <a:off x="7957386" y="3375470"/>
              <a:ext cx="3434514" cy="1071319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flow rate and concentration of the inlet and outlet ozone gas is continuously measured using mass flow meters and BMT ozone analyzers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8DFB377-DB65-0BF1-564E-E45C46C52D1F}"/>
                </a:ext>
              </a:extLst>
            </p:cNvPr>
            <p:cNvSpPr/>
            <p:nvPr/>
          </p:nvSpPr>
          <p:spPr>
            <a:xfrm>
              <a:off x="7957386" y="3376205"/>
              <a:ext cx="45720" cy="1069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73C03AD-940D-CA61-26B0-D40407B4D3BB}"/>
              </a:ext>
            </a:extLst>
          </p:cNvPr>
          <p:cNvGrpSpPr/>
          <p:nvPr/>
        </p:nvGrpSpPr>
        <p:grpSpPr>
          <a:xfrm>
            <a:off x="7957386" y="19545763"/>
            <a:ext cx="3434514" cy="1071319"/>
            <a:chOff x="7957386" y="4436275"/>
            <a:chExt cx="3434514" cy="10713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E363ADE-4329-5ED6-96BA-9B37C18E69CF}"/>
                </a:ext>
              </a:extLst>
            </p:cNvPr>
            <p:cNvSpPr txBox="1"/>
            <p:nvPr/>
          </p:nvSpPr>
          <p:spPr>
            <a:xfrm>
              <a:off x="7957386" y="4436275"/>
              <a:ext cx="3434514" cy="1071319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ozone rates (mg/minute) are calculated for the inlet and outlet, the difference being what is transferred (TOD) into the sample water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13EE7A3-ACFF-1AAA-E1E8-AE92F15B1F06}"/>
                </a:ext>
              </a:extLst>
            </p:cNvPr>
            <p:cNvSpPr/>
            <p:nvPr/>
          </p:nvSpPr>
          <p:spPr>
            <a:xfrm>
              <a:off x="7957386" y="4437010"/>
              <a:ext cx="45720" cy="1069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500BEE7-1A21-03C4-898D-3BEABA4E230C}"/>
              </a:ext>
            </a:extLst>
          </p:cNvPr>
          <p:cNvGrpSpPr/>
          <p:nvPr/>
        </p:nvGrpSpPr>
        <p:grpSpPr>
          <a:xfrm>
            <a:off x="7957386" y="25565100"/>
            <a:ext cx="3434514" cy="667512"/>
            <a:chOff x="7957386" y="5509173"/>
            <a:chExt cx="3434514" cy="66751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8F7D53-5B95-F514-BF6B-0EED8ED7099A}"/>
                </a:ext>
              </a:extLst>
            </p:cNvPr>
            <p:cNvSpPr txBox="1"/>
            <p:nvPr/>
          </p:nvSpPr>
          <p:spPr>
            <a:xfrm>
              <a:off x="7957386" y="5510402"/>
              <a:ext cx="3434514" cy="665054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accumulated TOD is continuously calculated and logged via the HMI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4F59AD8-37DD-D995-95FA-E995D2B1A2D1}"/>
                </a:ext>
              </a:extLst>
            </p:cNvPr>
            <p:cNvSpPr/>
            <p:nvPr/>
          </p:nvSpPr>
          <p:spPr>
            <a:xfrm>
              <a:off x="7957386" y="5509173"/>
              <a:ext cx="45720" cy="667512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D-BG">
            <a:extLst>
              <a:ext uri="{FF2B5EF4-FFF2-40B4-BE49-F238E27FC236}">
                <a16:creationId xmlns:a16="http://schemas.microsoft.com/office/drawing/2014/main" id="{D94A9AD2-5C91-DC4E-81DD-3713C8A3B2AA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DEBB38AC-384D-EB41-84AD-13E43D02F5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33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2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41378E-27C8-CE0D-4E23-7BDADD4C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671719D-F001-629C-B1F6-7148720CA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2213" y="1"/>
            <a:ext cx="10623554" cy="6858000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37C8F307-6CE3-1DBA-7E19-445C8C1F3388}"/>
              </a:ext>
            </a:extLst>
          </p:cNvPr>
          <p:cNvGrpSpPr/>
          <p:nvPr/>
        </p:nvGrpSpPr>
        <p:grpSpPr>
          <a:xfrm>
            <a:off x="11506200" y="6172200"/>
            <a:ext cx="685800" cy="685800"/>
            <a:chOff x="0" y="0"/>
            <a:chExt cx="1371600" cy="1371600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3C045AD0-DC2E-D261-E642-016D6996A84A}"/>
                </a:ext>
              </a:extLst>
            </p:cNvPr>
            <p:cNvGrpSpPr/>
            <p:nvPr/>
          </p:nvGrpSpPr>
          <p:grpSpPr>
            <a:xfrm>
              <a:off x="0" y="0"/>
              <a:ext cx="1371600" cy="1371600"/>
              <a:chOff x="0" y="0"/>
              <a:chExt cx="802765" cy="802765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6BBDE18D-6115-B287-E89D-9D011DD616C1}"/>
                  </a:ext>
                </a:extLst>
              </p:cNvPr>
              <p:cNvSpPr/>
              <p:nvPr/>
            </p:nvSpPr>
            <p:spPr>
              <a:xfrm>
                <a:off x="0" y="0"/>
                <a:ext cx="802765" cy="802765"/>
              </a:xfrm>
              <a:custGeom>
                <a:avLst/>
                <a:gdLst/>
                <a:ahLst/>
                <a:cxnLst/>
                <a:rect l="l" t="t" r="r" b="b"/>
                <a:pathLst>
                  <a:path w="802765" h="802765">
                    <a:moveTo>
                      <a:pt x="0" y="0"/>
                    </a:moveTo>
                    <a:lnTo>
                      <a:pt x="802765" y="0"/>
                    </a:lnTo>
                    <a:lnTo>
                      <a:pt x="802765" y="802765"/>
                    </a:lnTo>
                    <a:lnTo>
                      <a:pt x="0" y="802765"/>
                    </a:lnTo>
                    <a:close/>
                  </a:path>
                </a:pathLst>
              </a:custGeom>
              <a:solidFill>
                <a:srgbClr val="AD2A38"/>
              </a:solidFill>
            </p:spPr>
            <p:txBody>
              <a:bodyPr/>
              <a:lstStyle/>
              <a:p>
                <a:endParaRPr lang="en-US" sz="1200">
                  <a:latin typeface="Plus Jakarta Sans" pitchFamily="2" charset="0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7490A56B-228B-317A-C11D-853E760BE82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802765" cy="81229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00"/>
                  </a:lnSpc>
                </a:pPr>
                <a:endParaRPr sz="1200">
                  <a:latin typeface="Plus Jakarta Sans" pitchFamily="2" charset="0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02686AB-F7BF-458E-3F3D-F0296DA01B0A}"/>
                </a:ext>
              </a:extLst>
            </p:cNvPr>
            <p:cNvSpPr/>
            <p:nvPr/>
          </p:nvSpPr>
          <p:spPr>
            <a:xfrm>
              <a:off x="272761" y="257175"/>
              <a:ext cx="826077" cy="857250"/>
            </a:xfrm>
            <a:custGeom>
              <a:avLst/>
              <a:gdLst/>
              <a:ahLst/>
              <a:cxnLst/>
              <a:rect l="l" t="t" r="r" b="b"/>
              <a:pathLst>
                <a:path w="826077" h="857250">
                  <a:moveTo>
                    <a:pt x="0" y="0"/>
                  </a:moveTo>
                  <a:lnTo>
                    <a:pt x="826078" y="0"/>
                  </a:lnTo>
                  <a:lnTo>
                    <a:pt x="826078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Plus Jakarta Sans" pitchFamily="2" charset="0"/>
              </a:endParaRPr>
            </a:p>
          </p:txBody>
        </p:sp>
      </p:grpSp>
      <p:sp>
        <p:nvSpPr>
          <p:cNvPr id="8" name="AutoShape 2">
            <a:extLst>
              <a:ext uri="{FF2B5EF4-FFF2-40B4-BE49-F238E27FC236}">
                <a16:creationId xmlns:a16="http://schemas.microsoft.com/office/drawing/2014/main" id="{E46DF9E3-70CF-83C3-D434-A88F91848D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2C6C85A7-53EB-692F-A4AA-BEF1CA821B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C6E898-8EA9-B595-F6A6-AB30F3195C7D}"/>
              </a:ext>
            </a:extLst>
          </p:cNvPr>
          <p:cNvSpPr/>
          <p:nvPr/>
        </p:nvSpPr>
        <p:spPr>
          <a:xfrm rot="10800000">
            <a:off x="5181600" y="-114301"/>
            <a:ext cx="7010400" cy="7200899"/>
          </a:xfrm>
          <a:prstGeom prst="rect">
            <a:avLst/>
          </a:prstGeom>
          <a:gradFill flip="none" rotWithShape="1">
            <a:gsLst>
              <a:gs pos="55000">
                <a:srgbClr val="22323A"/>
              </a:gs>
              <a:gs pos="100000">
                <a:srgbClr val="22323A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ACC2C8-E738-C668-E2DB-7CD22AAFB310}"/>
              </a:ext>
            </a:extLst>
          </p:cNvPr>
          <p:cNvSpPr txBox="1"/>
          <p:nvPr/>
        </p:nvSpPr>
        <p:spPr>
          <a:xfrm>
            <a:off x="7848600" y="949011"/>
            <a:ext cx="3543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5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Direct Ozone Gas Injection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79D5600C-BE4F-0504-93FF-D43E283E2B43}"/>
              </a:ext>
            </a:extLst>
          </p:cNvPr>
          <p:cNvSpPr txBox="1"/>
          <p:nvPr/>
        </p:nvSpPr>
        <p:spPr>
          <a:xfrm>
            <a:off x="7924800" y="569528"/>
            <a:ext cx="2658420" cy="261610"/>
          </a:xfrm>
          <a:prstGeom prst="rect">
            <a:avLst/>
          </a:prstGeom>
          <a:solidFill>
            <a:srgbClr val="AD2A38"/>
          </a:solidFill>
        </p:spPr>
        <p:txBody>
          <a:bodyPr wrap="none" lIns="182880" tIns="45720" rIns="182880" bIns="45720" rtlCol="0" anchor="t">
            <a:spAutoFit/>
          </a:bodyPr>
          <a:lstStyle/>
          <a:p>
            <a:pPr algn="ctr"/>
            <a:r>
              <a:rPr lang="en-US" sz="1100" b="1" spc="5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OZONE GAS BATCH INJECTION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00F21B-06B1-E6F4-4BCB-A0AF8F31CEE6}"/>
              </a:ext>
            </a:extLst>
          </p:cNvPr>
          <p:cNvGrpSpPr/>
          <p:nvPr/>
        </p:nvGrpSpPr>
        <p:grpSpPr>
          <a:xfrm>
            <a:off x="7957386" y="2199825"/>
            <a:ext cx="3434514" cy="868680"/>
            <a:chOff x="7957386" y="2410674"/>
            <a:chExt cx="3434514" cy="8686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FC8B711-3428-E424-E588-7B81676FA35D}"/>
                </a:ext>
              </a:extLst>
            </p:cNvPr>
            <p:cNvSpPr txBox="1"/>
            <p:nvPr/>
          </p:nvSpPr>
          <p:spPr>
            <a:xfrm>
              <a:off x="7957386" y="2410921"/>
              <a:ext cx="3434514" cy="868186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Ozone gas at varying concentrations is directly bubbled into, using a glass dispersion tube, a 1 Liter reaction vessel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98387C4-CECB-68D2-E575-08A567633E97}"/>
                </a:ext>
              </a:extLst>
            </p:cNvPr>
            <p:cNvSpPr/>
            <p:nvPr/>
          </p:nvSpPr>
          <p:spPr>
            <a:xfrm>
              <a:off x="7957386" y="2410674"/>
              <a:ext cx="45720" cy="868680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4B97ED-5F7C-9216-C689-528488DBBC7E}"/>
              </a:ext>
            </a:extLst>
          </p:cNvPr>
          <p:cNvGrpSpPr/>
          <p:nvPr/>
        </p:nvGrpSpPr>
        <p:grpSpPr>
          <a:xfrm>
            <a:off x="7957386" y="3167848"/>
            <a:ext cx="3434514" cy="1071319"/>
            <a:chOff x="7957386" y="3375470"/>
            <a:chExt cx="3434514" cy="10713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833ED6-4BAA-B08A-7460-0A326F10AD49}"/>
                </a:ext>
              </a:extLst>
            </p:cNvPr>
            <p:cNvSpPr txBox="1"/>
            <p:nvPr/>
          </p:nvSpPr>
          <p:spPr>
            <a:xfrm>
              <a:off x="7957386" y="3375470"/>
              <a:ext cx="3434514" cy="1071319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flow rate and concentration of the inlet and outlet ozone gas is continuously measured using mass flow meters and BMT ozone analyzers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96B8D8-310E-5666-1852-EB6DC9EA725A}"/>
                </a:ext>
              </a:extLst>
            </p:cNvPr>
            <p:cNvSpPr/>
            <p:nvPr/>
          </p:nvSpPr>
          <p:spPr>
            <a:xfrm>
              <a:off x="7957386" y="3376205"/>
              <a:ext cx="45720" cy="1069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C6D064-2C71-6F67-A26A-14A61DCE777A}"/>
              </a:ext>
            </a:extLst>
          </p:cNvPr>
          <p:cNvGrpSpPr/>
          <p:nvPr/>
        </p:nvGrpSpPr>
        <p:grpSpPr>
          <a:xfrm>
            <a:off x="7957386" y="4338510"/>
            <a:ext cx="3434514" cy="1071319"/>
            <a:chOff x="7957386" y="4436275"/>
            <a:chExt cx="3434514" cy="10713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610A87-0723-F16D-2B0A-8831B878FB38}"/>
                </a:ext>
              </a:extLst>
            </p:cNvPr>
            <p:cNvSpPr txBox="1"/>
            <p:nvPr/>
          </p:nvSpPr>
          <p:spPr>
            <a:xfrm>
              <a:off x="7957386" y="4436275"/>
              <a:ext cx="3434514" cy="1071319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ozone rates (mg/minute) are calculated for the inlet and outlet, the difference being what is transferred (TOD) into the sample water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815F98-A23B-4A7F-A008-5F76DF314FED}"/>
                </a:ext>
              </a:extLst>
            </p:cNvPr>
            <p:cNvSpPr/>
            <p:nvPr/>
          </p:nvSpPr>
          <p:spPr>
            <a:xfrm>
              <a:off x="7957386" y="4437010"/>
              <a:ext cx="45720" cy="1069848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9A5D387-091D-A224-222F-FC434C1941D1}"/>
              </a:ext>
            </a:extLst>
          </p:cNvPr>
          <p:cNvGrpSpPr/>
          <p:nvPr/>
        </p:nvGrpSpPr>
        <p:grpSpPr>
          <a:xfrm>
            <a:off x="7957386" y="5509173"/>
            <a:ext cx="3434514" cy="667512"/>
            <a:chOff x="7957386" y="5509173"/>
            <a:chExt cx="3434514" cy="66751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5CDF19-E826-4028-A5D0-288C0875C7CE}"/>
                </a:ext>
              </a:extLst>
            </p:cNvPr>
            <p:cNvSpPr txBox="1"/>
            <p:nvPr/>
          </p:nvSpPr>
          <p:spPr>
            <a:xfrm>
              <a:off x="7957386" y="5510402"/>
              <a:ext cx="3434514" cy="665054"/>
            </a:xfrm>
            <a:prstGeom prst="rect">
              <a:avLst/>
            </a:prstGeom>
            <a:noFill/>
            <a:ln w="53975" cmpd="sng">
              <a:noFill/>
              <a:prstDash val="sysDot"/>
            </a:ln>
          </p:spPr>
          <p:txBody>
            <a:bodyPr wrap="square" lIns="274320" tIns="137160" rIns="274320" bIns="137160" rtlCol="0" anchor="ctr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cs typeface="Plus Jakarta Sans" pitchFamily="2" charset="0"/>
                </a:rPr>
                <a:t>The accumulated TOD is continuously calculated and logged via the HMI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987813E-F868-B6C5-2FBB-6DF11F2300AF}"/>
                </a:ext>
              </a:extLst>
            </p:cNvPr>
            <p:cNvSpPr/>
            <p:nvPr/>
          </p:nvSpPr>
          <p:spPr>
            <a:xfrm>
              <a:off x="7957386" y="5509173"/>
              <a:ext cx="45720" cy="667512"/>
            </a:xfrm>
            <a:prstGeom prst="rect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C150EE6-0E6E-8443-DB63-FF96063E09F9}"/>
              </a:ext>
            </a:extLst>
          </p:cNvPr>
          <p:cNvSpPr txBox="1"/>
          <p:nvPr/>
        </p:nvSpPr>
        <p:spPr>
          <a:xfrm>
            <a:off x="640080" y="-1457000"/>
            <a:ext cx="54453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</a:rPr>
              <a:t>Ozone Gas Batch</a:t>
            </a:r>
          </a:p>
          <a:p>
            <a:r>
              <a:rPr lang="en-US" sz="3200" b="1" spc="-10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</a:rPr>
              <a:t>Injection: HMI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2385C9E-8E3B-5C2D-E032-45F42420756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041"/>
          <a:stretch>
            <a:fillRect/>
          </a:stretch>
        </p:blipFill>
        <p:spPr>
          <a:xfrm>
            <a:off x="-15414288" y="-4567025"/>
            <a:ext cx="2111155" cy="1654106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5281E57-98D2-CACA-5E6E-92F559F1278A}"/>
              </a:ext>
            </a:extLst>
          </p:cNvPr>
          <p:cNvGrpSpPr/>
          <p:nvPr/>
        </p:nvGrpSpPr>
        <p:grpSpPr>
          <a:xfrm>
            <a:off x="-11407026" y="-571500"/>
            <a:ext cx="9220200" cy="8572500"/>
            <a:chOff x="46965" y="-628650"/>
            <a:chExt cx="9220200" cy="85725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15D2F1-AC28-2771-DEE9-E279157358E6}"/>
                </a:ext>
              </a:extLst>
            </p:cNvPr>
            <p:cNvSpPr/>
            <p:nvPr/>
          </p:nvSpPr>
          <p:spPr>
            <a:xfrm>
              <a:off x="46965" y="-628650"/>
              <a:ext cx="9220200" cy="8572500"/>
            </a:xfrm>
            <a:prstGeom prst="rect">
              <a:avLst/>
            </a:prstGeom>
            <a:gradFill flip="none" rotWithShape="1">
              <a:gsLst>
                <a:gs pos="68000">
                  <a:srgbClr val="F2F2F2"/>
                </a:gs>
                <a:gs pos="100000">
                  <a:srgbClr val="F2F2F2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335DB6F-7116-084C-3A24-8098984E99B2}"/>
                </a:ext>
              </a:extLst>
            </p:cNvPr>
            <p:cNvSpPr/>
            <p:nvPr/>
          </p:nvSpPr>
          <p:spPr>
            <a:xfrm>
              <a:off x="46965" y="-628650"/>
              <a:ext cx="9220200" cy="8572500"/>
            </a:xfrm>
            <a:prstGeom prst="rect">
              <a:avLst/>
            </a:prstGeom>
            <a:gradFill flip="none" rotWithShape="1">
              <a:gsLst>
                <a:gs pos="68000">
                  <a:srgbClr val="F2F2F2"/>
                </a:gs>
                <a:gs pos="100000">
                  <a:srgbClr val="F2F2F2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FC058E6-24A2-3E5F-03F6-E3A42A651F0A}"/>
              </a:ext>
            </a:extLst>
          </p:cNvPr>
          <p:cNvSpPr txBox="1"/>
          <p:nvPr/>
        </p:nvSpPr>
        <p:spPr>
          <a:xfrm>
            <a:off x="1170246" y="11087100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Ozone gas at &gt;15 %</a:t>
            </a:r>
            <a:r>
              <a:rPr lang="en-US" sz="12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wt</a:t>
            </a: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 is steadily bubbled into ultrapure water cooled down to 0.5 to 1 °C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48F972-BAF0-D84B-E9CA-2B8B7C5300B2}"/>
              </a:ext>
            </a:extLst>
          </p:cNvPr>
          <p:cNvSpPr txBox="1"/>
          <p:nvPr/>
        </p:nvSpPr>
        <p:spPr>
          <a:xfrm>
            <a:off x="3658464" y="13445023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It takes about 3 hours for the ozone solution to reach equilibrium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A1AD87-5B91-F470-042A-6F2932578349}"/>
              </a:ext>
            </a:extLst>
          </p:cNvPr>
          <p:cNvSpPr txBox="1"/>
          <p:nvPr/>
        </p:nvSpPr>
        <p:spPr>
          <a:xfrm>
            <a:off x="6146682" y="15798030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Typical dissolved ozone concentration is 120 to 135 mg/L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A8F6F8-07FE-9377-CEFF-5B896DE5278C}"/>
              </a:ext>
            </a:extLst>
          </p:cNvPr>
          <p:cNvSpPr txBox="1"/>
          <p:nvPr/>
        </p:nvSpPr>
        <p:spPr>
          <a:xfrm>
            <a:off x="8634901" y="18157182"/>
            <a:ext cx="2362200" cy="2359152"/>
          </a:xfrm>
          <a:prstGeom prst="ellipse">
            <a:avLst/>
          </a:prstGeom>
          <a:solidFill>
            <a:srgbClr val="DAE5EA"/>
          </a:solidFill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2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Depending on the TOD, a portion of the dissolved ozone reagent is directly injected into the reaction flask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AF16F2-FDAF-3549-7AA6-5E76ED3CCA99}"/>
              </a:ext>
            </a:extLst>
          </p:cNvPr>
          <p:cNvGrpSpPr/>
          <p:nvPr/>
        </p:nvGrpSpPr>
        <p:grpSpPr>
          <a:xfrm>
            <a:off x="650661" y="10045434"/>
            <a:ext cx="2415068" cy="215444"/>
            <a:chOff x="739980" y="1470288"/>
            <a:chExt cx="2415068" cy="215444"/>
          </a:xfrm>
        </p:grpSpPr>
        <p:sp>
          <p:nvSpPr>
            <p:cNvPr id="30" name="TextBox 20">
              <a:extLst>
                <a:ext uri="{FF2B5EF4-FFF2-40B4-BE49-F238E27FC236}">
                  <a16:creationId xmlns:a16="http://schemas.microsoft.com/office/drawing/2014/main" id="{8940C9F8-AAC3-71E0-F81D-A5A2BB5D0E0D}"/>
                </a:ext>
              </a:extLst>
            </p:cNvPr>
            <p:cNvSpPr txBox="1"/>
            <p:nvPr/>
          </p:nvSpPr>
          <p:spPr>
            <a:xfrm>
              <a:off x="1043893" y="1470288"/>
              <a:ext cx="2111155" cy="215444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4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Hydrogen Peroxide AOP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22F39B-D186-1AF4-0C20-6006766345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980" y="1486570"/>
              <a:ext cx="182880" cy="182880"/>
            </a:xfrm>
            <a:prstGeom prst="re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8C143818-19BF-67B7-1412-7D9034A3A4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1" y="7215815"/>
            <a:ext cx="3383872" cy="267756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2951AD2-DCC4-59DE-391D-03247B69C6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414" y="9893383"/>
            <a:ext cx="3383280" cy="267710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11EEF56-B386-E099-2BE8-81218CB0682A}"/>
              </a:ext>
            </a:extLst>
          </p:cNvPr>
          <p:cNvGrpSpPr/>
          <p:nvPr/>
        </p:nvGrpSpPr>
        <p:grpSpPr>
          <a:xfrm>
            <a:off x="4187414" y="12723002"/>
            <a:ext cx="2408656" cy="215444"/>
            <a:chOff x="739980" y="1470288"/>
            <a:chExt cx="2408656" cy="215444"/>
          </a:xfrm>
        </p:grpSpPr>
        <p:sp>
          <p:nvSpPr>
            <p:cNvPr id="35" name="TextBox 20">
              <a:extLst>
                <a:ext uri="{FF2B5EF4-FFF2-40B4-BE49-F238E27FC236}">
                  <a16:creationId xmlns:a16="http://schemas.microsoft.com/office/drawing/2014/main" id="{25FFC804-920E-7392-FC43-7352243C3CF8}"/>
                </a:ext>
              </a:extLst>
            </p:cNvPr>
            <p:cNvSpPr txBox="1"/>
            <p:nvPr/>
          </p:nvSpPr>
          <p:spPr>
            <a:xfrm>
              <a:off x="1043893" y="1470288"/>
              <a:ext cx="2104743" cy="215444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4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Ozone TOD Calculations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D81A01-38A1-C5D8-68F1-E5CB2FA85DF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980" y="1486570"/>
              <a:ext cx="182880" cy="182880"/>
            </a:xfrm>
            <a:prstGeom prst="re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45" name="RED-BG">
            <a:extLst>
              <a:ext uri="{FF2B5EF4-FFF2-40B4-BE49-F238E27FC236}">
                <a16:creationId xmlns:a16="http://schemas.microsoft.com/office/drawing/2014/main" id="{B93471D0-A64B-8F40-EC49-65D0C650F8DF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4E95CD9F-1335-16CD-9E6F-C15C0CF428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91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FA0A3B-37A4-244D-E294-32259CCFA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3EA7C65-8EB1-DE2D-B71E-FD7C985C49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1"/>
            <a:ext cx="6095999" cy="809985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C551576-2F74-F526-22CE-49FF8B015EA0}"/>
              </a:ext>
            </a:extLst>
          </p:cNvPr>
          <p:cNvGrpSpPr/>
          <p:nvPr/>
        </p:nvGrpSpPr>
        <p:grpSpPr>
          <a:xfrm>
            <a:off x="-169065" y="-571500"/>
            <a:ext cx="9220200" cy="8572500"/>
            <a:chOff x="46965" y="-628650"/>
            <a:chExt cx="9220200" cy="85725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CB45E92-006F-7C77-7301-17EA1844B0C3}"/>
                </a:ext>
              </a:extLst>
            </p:cNvPr>
            <p:cNvSpPr/>
            <p:nvPr/>
          </p:nvSpPr>
          <p:spPr>
            <a:xfrm>
              <a:off x="46965" y="-628650"/>
              <a:ext cx="9220200" cy="8572500"/>
            </a:xfrm>
            <a:prstGeom prst="rect">
              <a:avLst/>
            </a:prstGeom>
            <a:gradFill flip="none" rotWithShape="1">
              <a:gsLst>
                <a:gs pos="68000">
                  <a:srgbClr val="F2F2F2"/>
                </a:gs>
                <a:gs pos="100000">
                  <a:srgbClr val="F2F2F2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F39AA0F-6992-2C8A-7681-2A030F75A8F9}"/>
                </a:ext>
              </a:extLst>
            </p:cNvPr>
            <p:cNvSpPr/>
            <p:nvPr/>
          </p:nvSpPr>
          <p:spPr>
            <a:xfrm>
              <a:off x="46965" y="-628650"/>
              <a:ext cx="9220200" cy="8572500"/>
            </a:xfrm>
            <a:prstGeom prst="rect">
              <a:avLst/>
            </a:prstGeom>
            <a:gradFill flip="none" rotWithShape="1">
              <a:gsLst>
                <a:gs pos="68000">
                  <a:srgbClr val="F2F2F2"/>
                </a:gs>
                <a:gs pos="100000">
                  <a:srgbClr val="F2F2F2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0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AF434E7E-D77A-E912-A708-8C42E8D9EA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F789E533-5F5A-1DDA-B423-3BAF88FE0D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8D295A04-3CC6-6797-35B8-A5DB235397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01A356D-03D5-B3A9-E03E-74AA80D235C8}"/>
              </a:ext>
            </a:extLst>
          </p:cNvPr>
          <p:cNvGrpSpPr/>
          <p:nvPr/>
        </p:nvGrpSpPr>
        <p:grpSpPr>
          <a:xfrm>
            <a:off x="650661" y="6071056"/>
            <a:ext cx="2415068" cy="215444"/>
            <a:chOff x="739980" y="1470288"/>
            <a:chExt cx="2415068" cy="215444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26AED7EE-E440-7BA2-5A16-54A7B68AB9F0}"/>
                </a:ext>
              </a:extLst>
            </p:cNvPr>
            <p:cNvSpPr txBox="1"/>
            <p:nvPr/>
          </p:nvSpPr>
          <p:spPr>
            <a:xfrm>
              <a:off x="1043893" y="1470288"/>
              <a:ext cx="2111155" cy="215444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4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Hydrogen Peroxide AOP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D7C8F05-23CB-9899-6427-F91BF50A39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980" y="1486570"/>
              <a:ext cx="182880" cy="182880"/>
            </a:xfrm>
            <a:prstGeom prst="re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9B7C470-CE49-AA65-B26C-647317F9B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61" y="3241437"/>
            <a:ext cx="3383872" cy="26775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359F32-C2C2-0FEF-2B85-EAC2CB202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414" y="3241437"/>
            <a:ext cx="3383280" cy="267710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328B145-0795-2E08-9BA8-159BBC45B816}"/>
              </a:ext>
            </a:extLst>
          </p:cNvPr>
          <p:cNvSpPr txBox="1"/>
          <p:nvPr/>
        </p:nvSpPr>
        <p:spPr>
          <a:xfrm>
            <a:off x="640080" y="734991"/>
            <a:ext cx="54453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Ozone Gas Batch</a:t>
            </a:r>
          </a:p>
          <a:p>
            <a:r>
              <a:rPr lang="en-US" sz="3200" b="1" spc="-1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Injection: HMI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79F7A6-E039-E14C-8D71-03C0A34FECFD}"/>
              </a:ext>
            </a:extLst>
          </p:cNvPr>
          <p:cNvGrpSpPr/>
          <p:nvPr/>
        </p:nvGrpSpPr>
        <p:grpSpPr>
          <a:xfrm>
            <a:off x="4187414" y="6071056"/>
            <a:ext cx="2408656" cy="215444"/>
            <a:chOff x="739980" y="1470288"/>
            <a:chExt cx="2408656" cy="215444"/>
          </a:xfrm>
        </p:grpSpPr>
        <p:sp>
          <p:nvSpPr>
            <p:cNvPr id="22" name="TextBox 20">
              <a:extLst>
                <a:ext uri="{FF2B5EF4-FFF2-40B4-BE49-F238E27FC236}">
                  <a16:creationId xmlns:a16="http://schemas.microsoft.com/office/drawing/2014/main" id="{5A9BDCF0-AFF1-9467-7D5F-E72D928C4956}"/>
                </a:ext>
              </a:extLst>
            </p:cNvPr>
            <p:cNvSpPr txBox="1"/>
            <p:nvPr/>
          </p:nvSpPr>
          <p:spPr>
            <a:xfrm>
              <a:off x="1043893" y="1470288"/>
              <a:ext cx="2104743" cy="215444"/>
            </a:xfrm>
            <a:prstGeom prst="rect">
              <a:avLst/>
            </a:prstGeom>
          </p:spPr>
          <p:txBody>
            <a:bodyPr wrap="none" lIns="0" tIns="0" rIns="0" bIns="0" rtlCol="0" anchor="ctr">
              <a:spAutoFit/>
            </a:bodyPr>
            <a:lstStyle/>
            <a:p>
              <a:r>
                <a:rPr lang="en-US" sz="14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Ozone TOD Calculations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8F19EC9-F653-BBB6-EAD7-9228B17C73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980" y="1486570"/>
              <a:ext cx="182880" cy="182880"/>
            </a:xfrm>
            <a:prstGeom prst="re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2886A90-EF90-5ABA-1391-7FB9E8F87922}"/>
              </a:ext>
            </a:extLst>
          </p:cNvPr>
          <p:cNvSpPr/>
          <p:nvPr/>
        </p:nvSpPr>
        <p:spPr>
          <a:xfrm rot="10800000">
            <a:off x="20497800" y="-114301"/>
            <a:ext cx="7010400" cy="7200899"/>
          </a:xfrm>
          <a:prstGeom prst="rect">
            <a:avLst/>
          </a:prstGeom>
          <a:gradFill flip="none" rotWithShape="1">
            <a:gsLst>
              <a:gs pos="55000">
                <a:srgbClr val="22323A"/>
              </a:gs>
              <a:gs pos="100000">
                <a:srgbClr val="22323A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861790-D9D6-A077-5FDB-EB4648ED6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75"/>
          <a:stretch>
            <a:fillRect/>
          </a:stretch>
        </p:blipFill>
        <p:spPr>
          <a:xfrm>
            <a:off x="-11914304" y="1"/>
            <a:ext cx="1436804" cy="6858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6CA2638-E58F-89FE-BC1C-4738EC46AB0A}"/>
              </a:ext>
            </a:extLst>
          </p:cNvPr>
          <p:cNvSpPr txBox="1"/>
          <p:nvPr/>
        </p:nvSpPr>
        <p:spPr>
          <a:xfrm>
            <a:off x="-7018364" y="731520"/>
            <a:ext cx="466295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Ozone Application and Product Testing Area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9B5A488-8685-1F22-A119-CC1FF058BC02}"/>
              </a:ext>
            </a:extLst>
          </p:cNvPr>
          <p:cNvSpPr txBox="1"/>
          <p:nvPr/>
        </p:nvSpPr>
        <p:spPr>
          <a:xfrm>
            <a:off x="-18178656" y="2169123"/>
            <a:ext cx="5036820" cy="3994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 mass transfer efficiency (MTE) device testing: venturi, dynamic gas reactor, ozone mass transfer unit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Accelerated dissolved ozone exposure material testing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 gas disinfection: direct and </a:t>
            </a:r>
            <a:r>
              <a:rPr lang="en-US" sz="1400" err="1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Vapex</a:t>
            </a: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  “</a:t>
            </a:r>
            <a:r>
              <a:rPr lang="en-US" sz="1400" err="1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Ohxyphog</a:t>
            </a: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”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Sulfide gas ozone oxidation modeling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Ozone/Oxygen Nanobubble projects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Food product disinfection: wheat hulls, lettuce produce, apple, pears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Denim ozone bleaching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Boron doped diamond electrochemical oxidation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45EB4FA-B96A-990C-B249-2F557F459C5E}"/>
              </a:ext>
            </a:extLst>
          </p:cNvPr>
          <p:cNvSpPr/>
          <p:nvPr/>
        </p:nvSpPr>
        <p:spPr>
          <a:xfrm>
            <a:off x="19223190" y="-2857500"/>
            <a:ext cx="1117440" cy="118110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F7AD897-FBB5-0060-9B22-1D9BF1D0F9BB}"/>
              </a:ext>
            </a:extLst>
          </p:cNvPr>
          <p:cNvGrpSpPr/>
          <p:nvPr/>
        </p:nvGrpSpPr>
        <p:grpSpPr>
          <a:xfrm>
            <a:off x="19359570" y="-761677"/>
            <a:ext cx="10688858" cy="8016645"/>
            <a:chOff x="2438400" y="-761677"/>
            <a:chExt cx="10688858" cy="801664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0E0740C-6073-420E-E52B-E94D0E5B0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-761677"/>
              <a:ext cx="10688858" cy="8016645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A6847AD-2DF1-13B2-BC02-EDF7E2B2AE08}"/>
                </a:ext>
              </a:extLst>
            </p:cNvPr>
            <p:cNvSpPr/>
            <p:nvPr/>
          </p:nvSpPr>
          <p:spPr>
            <a:xfrm>
              <a:off x="2438400" y="-114300"/>
              <a:ext cx="8305800" cy="7203429"/>
            </a:xfrm>
            <a:prstGeom prst="rect">
              <a:avLst/>
            </a:prstGeom>
            <a:gradFill flip="none" rotWithShape="1">
              <a:gsLst>
                <a:gs pos="37590">
                  <a:srgbClr val="22323A">
                    <a:alpha val="88000"/>
                  </a:srgbClr>
                </a:gs>
                <a:gs pos="21000">
                  <a:srgbClr val="22323A"/>
                </a:gs>
                <a:gs pos="100000">
                  <a:srgbClr val="22323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38" name="RED-BG">
            <a:extLst>
              <a:ext uri="{FF2B5EF4-FFF2-40B4-BE49-F238E27FC236}">
                <a16:creationId xmlns:a16="http://schemas.microsoft.com/office/drawing/2014/main" id="{592B6D61-AFDF-3B77-1E7B-C8E0F571C1B3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F2214616-2443-CFED-9833-6BC76BE99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9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2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CB3ED-66B8-600C-270D-C290E05D4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18D52ED-C276-DF33-4F75-EC1846CEF069}"/>
              </a:ext>
            </a:extLst>
          </p:cNvPr>
          <p:cNvSpPr/>
          <p:nvPr/>
        </p:nvSpPr>
        <p:spPr>
          <a:xfrm>
            <a:off x="-5562600" y="-2857500"/>
            <a:ext cx="7986486" cy="118110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D2048B-409F-71FF-F43F-FA6B9AC3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7258" y="0"/>
            <a:ext cx="9197813" cy="6898359"/>
          </a:xfrm>
          <a:prstGeom prst="rect">
            <a:avLst/>
          </a:prstGeom>
          <a:effectLst>
            <a:softEdge rad="1270000"/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CBABA96-E814-51F6-631E-E9BA728B6A2E}"/>
              </a:ext>
            </a:extLst>
          </p:cNvPr>
          <p:cNvGrpSpPr/>
          <p:nvPr/>
        </p:nvGrpSpPr>
        <p:grpSpPr>
          <a:xfrm>
            <a:off x="2438400" y="-761677"/>
            <a:ext cx="10688858" cy="8016645"/>
            <a:chOff x="2438400" y="-761677"/>
            <a:chExt cx="10688858" cy="801664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778A750-ABAA-97F5-114D-186FB77FE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-761677"/>
              <a:ext cx="10688858" cy="8016645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B50FC3-4459-ED4B-8F3C-20CAF68C716B}"/>
                </a:ext>
              </a:extLst>
            </p:cNvPr>
            <p:cNvSpPr/>
            <p:nvPr/>
          </p:nvSpPr>
          <p:spPr>
            <a:xfrm>
              <a:off x="2438400" y="-114300"/>
              <a:ext cx="8305800" cy="7203429"/>
            </a:xfrm>
            <a:prstGeom prst="rect">
              <a:avLst/>
            </a:prstGeom>
            <a:gradFill flip="none" rotWithShape="1">
              <a:gsLst>
                <a:gs pos="37590">
                  <a:srgbClr val="22323A">
                    <a:alpha val="88000"/>
                  </a:srgbClr>
                </a:gs>
                <a:gs pos="21000">
                  <a:srgbClr val="22323A"/>
                </a:gs>
                <a:gs pos="100000">
                  <a:srgbClr val="22323A">
                    <a:alpha val="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  <p:sp>
        <p:nvSpPr>
          <p:cNvPr id="8" name="AutoShape 2">
            <a:extLst>
              <a:ext uri="{FF2B5EF4-FFF2-40B4-BE49-F238E27FC236}">
                <a16:creationId xmlns:a16="http://schemas.microsoft.com/office/drawing/2014/main" id="{92155AA1-BB5C-7234-282F-0D1ADC8E96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B40D4947-B447-62A4-E151-A3BF6768E5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B137CC-53C4-18E3-83CC-4B5CF68E5985}"/>
              </a:ext>
            </a:extLst>
          </p:cNvPr>
          <p:cNvSpPr txBox="1"/>
          <p:nvPr/>
        </p:nvSpPr>
        <p:spPr>
          <a:xfrm>
            <a:off x="640080" y="731520"/>
            <a:ext cx="466295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Ozone Application and Product Testing Area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2AE5E8-2EB3-CE0E-745E-4C70BABAA81F}"/>
              </a:ext>
            </a:extLst>
          </p:cNvPr>
          <p:cNvSpPr txBox="1"/>
          <p:nvPr/>
        </p:nvSpPr>
        <p:spPr>
          <a:xfrm>
            <a:off x="640080" y="2169123"/>
            <a:ext cx="5036820" cy="3994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 mass transfer efficiency (MTE) device testing: venturi, dynamic gas reactor, ozone mass transfer unit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Accelerated dissolved ozone exposure material testing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 gas disinfection: direct and </a:t>
            </a:r>
            <a:r>
              <a:rPr lang="en-US" sz="1400" err="1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Vapex</a:t>
            </a: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  “</a:t>
            </a:r>
            <a:r>
              <a:rPr lang="en-US" sz="1400" err="1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Ohxyphog</a:t>
            </a: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”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Sulfide gas ozone oxidation modeling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Ozone/Oxygen Nanobubble projects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Food product disinfection: wheat hulls, lettuce produce, apple, pears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Denim ozone bleaching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Plus Jakarta Sans" pitchFamily="2" charset="0"/>
                <a:cs typeface="Plus Jakarta Sans" pitchFamily="2" charset="0"/>
              </a:rPr>
              <a:t>Boron doped diamond electrochemical oxidation </a:t>
            </a:r>
          </a:p>
        </p:txBody>
      </p:sp>
      <p:sp>
        <p:nvSpPr>
          <p:cNvPr id="19" name="RED-BG">
            <a:extLst>
              <a:ext uri="{FF2B5EF4-FFF2-40B4-BE49-F238E27FC236}">
                <a16:creationId xmlns:a16="http://schemas.microsoft.com/office/drawing/2014/main" id="{D70F73C8-E520-0CF1-03FC-86F4BBABD11B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93DC846-8530-DF14-CF19-3C44A0B90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20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F36B40-940E-69B3-2D7C-C8EF7718C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BC2FE6-FAF0-4879-C9E1-DFBC6CE09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186" y="0"/>
            <a:ext cx="9197813" cy="6898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1ED01F-FAF4-EE14-3A00-067A9C7D055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BE3DDB0-5C2E-F383-2DEF-94FCD15A5EE9}"/>
              </a:ext>
            </a:extLst>
          </p:cNvPr>
          <p:cNvSpPr/>
          <p:nvPr/>
        </p:nvSpPr>
        <p:spPr>
          <a:xfrm>
            <a:off x="2438400" y="-114300"/>
            <a:ext cx="6759414" cy="7203429"/>
          </a:xfrm>
          <a:prstGeom prst="rect">
            <a:avLst/>
          </a:prstGeom>
          <a:gradFill flip="none" rotWithShape="1">
            <a:gsLst>
              <a:gs pos="20000">
                <a:schemeClr val="bg1">
                  <a:lumMod val="95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943D8EB8-DAD8-629C-1823-E001890A78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53C0D329-99A0-192B-35FE-12D9CCEFA2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A8E390-1EEE-DEC7-549D-FFC72307F681}"/>
              </a:ext>
            </a:extLst>
          </p:cNvPr>
          <p:cNvSpPr txBox="1"/>
          <p:nvPr/>
        </p:nvSpPr>
        <p:spPr>
          <a:xfrm>
            <a:off x="640080" y="731520"/>
            <a:ext cx="598932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50">
                <a:solidFill>
                  <a:srgbClr val="22323A"/>
                </a:solidFill>
                <a:latin typeface="Plus Jakarta Sans SemiBold" pitchFamily="2" charset="0"/>
                <a:cs typeface="Plus Jakarta Sans SemiBold" pitchFamily="2" charset="0"/>
              </a:rPr>
              <a:t>Accelerated Dissolved Ozone Exposure Product Testing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D3AE90-A7B1-791F-C24F-247A815406D8}"/>
              </a:ext>
            </a:extLst>
          </p:cNvPr>
          <p:cNvSpPr txBox="1"/>
          <p:nvPr/>
        </p:nvSpPr>
        <p:spPr>
          <a:xfrm>
            <a:off x="648656" y="2267612"/>
            <a:ext cx="4380544" cy="38964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Accelerated dissolved ozone exposure test on monolith ultrafiltration ceramic membranes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System designed to produce a continuously recirculating 5 </a:t>
            </a:r>
            <a:r>
              <a:rPr lang="en-US" sz="14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gpm</a:t>
            </a: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 35 – 40 mg/L dissolved ozone stream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UV adsorption sensor was used to measure the very high level of dissolved ozone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HMI controlled the ozone dose based on a PID algorithm 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err="1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QuadBlock</a:t>
            </a: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 was required to produce the high ozone concentration, &gt;14%wt, necessary to create this level of dissolved ozone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70E91D-2E40-ACE7-F114-E0F6FC3596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984" y="25908000"/>
            <a:ext cx="2550808" cy="4572000"/>
          </a:xfrm>
          <a:prstGeom prst="rect">
            <a:avLst/>
          </a:prstGeo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75D2364D-F1AC-3C52-0CED-B8627E2292C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6"/>
          <a:stretch>
            <a:fillRect/>
          </a:stretch>
        </p:blipFill>
        <p:spPr>
          <a:xfrm>
            <a:off x="12351843" y="1600200"/>
            <a:ext cx="3848928" cy="2362200"/>
          </a:xfrm>
          <a:prstGeom prst="rect">
            <a:avLst/>
          </a:prstGeom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1574AD4B-82EB-6E49-C184-FE9D0DE282F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99" b="7715"/>
          <a:stretch>
            <a:fillRect/>
          </a:stretch>
        </p:blipFill>
        <p:spPr>
          <a:xfrm>
            <a:off x="3985906" y="7325331"/>
            <a:ext cx="1722790" cy="2151262"/>
          </a:xfrm>
          <a:prstGeom prst="rect">
            <a:avLst/>
          </a:prstGeom>
        </p:spPr>
      </p:pic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04D003EC-8A5A-E978-2F10-A525B24334D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2208" y="-12115800"/>
            <a:ext cx="2177254" cy="4572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E10C49-2E31-8C05-728E-72F31E32D3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15379"/>
          <a:stretch>
            <a:fillRect/>
          </a:stretch>
        </p:blipFill>
        <p:spPr>
          <a:xfrm>
            <a:off x="5775140" y="10602037"/>
            <a:ext cx="2057400" cy="2151262"/>
          </a:xfrm>
          <a:prstGeom prst="rect">
            <a:avLst/>
          </a:prstGeom>
        </p:spPr>
      </p:pic>
      <p:sp>
        <p:nvSpPr>
          <p:cNvPr id="22" name="RED-BG">
            <a:extLst>
              <a:ext uri="{FF2B5EF4-FFF2-40B4-BE49-F238E27FC236}">
                <a16:creationId xmlns:a16="http://schemas.microsoft.com/office/drawing/2014/main" id="{31DE9FC8-4657-1F6B-2B87-2F4B8AC5E931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3D34FD84-74E1-D8F4-4197-42D481ADF5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2C29D-983A-90E9-289E-E1D0380A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CE59FD-DEB6-745D-CC94-334A067FF8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472D5B8B-4EAD-86CF-F8DA-8543BCA50D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08450227-EE86-4C7A-3C71-A9F585336E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E6A27311-E5D5-D447-BEAC-BD93B6F6BA47}"/>
              </a:ext>
            </a:extLst>
          </p:cNvPr>
          <p:cNvSpPr txBox="1"/>
          <p:nvPr/>
        </p:nvSpPr>
        <p:spPr>
          <a:xfrm>
            <a:off x="2647941" y="688561"/>
            <a:ext cx="6896119" cy="509948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3200" b="1" spc="-10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Ozone Mass Transfer Efficiency Tests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7E4FF0-7444-7A4D-C98B-6172B05125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984" y="1600200"/>
            <a:ext cx="2550808" cy="4572000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BA3563F9-9663-DA3A-FB91-74AF43799A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6"/>
          <a:stretch>
            <a:fillRect/>
          </a:stretch>
        </p:blipFill>
        <p:spPr>
          <a:xfrm>
            <a:off x="3983612" y="1600200"/>
            <a:ext cx="3848928" cy="2362200"/>
          </a:xfrm>
          <a:prstGeom prst="rect">
            <a:avLst/>
          </a:prstGeom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19BA86AA-0640-3E1B-BCAA-CCB2893887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99" b="7715"/>
          <a:stretch>
            <a:fillRect/>
          </a:stretch>
        </p:blipFill>
        <p:spPr>
          <a:xfrm>
            <a:off x="3985906" y="4020938"/>
            <a:ext cx="1722790" cy="2151262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3836D30F-1BB5-4955-53C4-F361FF5EF1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2208" y="1600200"/>
            <a:ext cx="2177254" cy="4572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414B05-4480-6A97-8315-E2739145E5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15379"/>
          <a:stretch>
            <a:fillRect/>
          </a:stretch>
        </p:blipFill>
        <p:spPr>
          <a:xfrm>
            <a:off x="5775140" y="4020938"/>
            <a:ext cx="2057400" cy="21512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B3E651E-EA51-1842-03A6-452790F909AB}"/>
              </a:ext>
            </a:extLst>
          </p:cNvPr>
          <p:cNvSpPr txBox="1"/>
          <p:nvPr/>
        </p:nvSpPr>
        <p:spPr>
          <a:xfrm>
            <a:off x="5905500" y="-734749"/>
            <a:ext cx="598932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Ozone Mass Transfer Unit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C3717A-7442-2458-F26F-16B7208F78B9}"/>
              </a:ext>
            </a:extLst>
          </p:cNvPr>
          <p:cNvSpPr txBox="1"/>
          <p:nvPr/>
        </p:nvSpPr>
        <p:spPr>
          <a:xfrm>
            <a:off x="5791200" y="7103668"/>
            <a:ext cx="5333999" cy="4155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Enhances the mass transfer efficiency of the venturi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Increases the MTE by 15 to 20%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Designed for high exit velocities that re-shears to the 2-phase water/gas injection stream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Allows for higher levels of gas to liquid ratios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Easy to manufacture units specific to the requirements of the injection system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Made of robust 316L stainless steel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60000"/>
              <a:buFont typeface="Plus Jakarta Sans" pitchFamily="2" charset="0"/>
              <a:buChar char="▶"/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Designed for our high dose ozone cascade system, large contact vessels and basins</a:t>
            </a:r>
          </a:p>
        </p:txBody>
      </p:sp>
      <p:sp>
        <p:nvSpPr>
          <p:cNvPr id="18" name="RED-BG">
            <a:extLst>
              <a:ext uri="{FF2B5EF4-FFF2-40B4-BE49-F238E27FC236}">
                <a16:creationId xmlns:a16="http://schemas.microsoft.com/office/drawing/2014/main" id="{02E14E26-A8D3-765B-1AFC-70783B2FA9BA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F11873E-1E8B-59E6-05F2-08A3FFC43A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81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  <a:lumOff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11EF0-42F6-E6F8-E3F3-0CABE2A4C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>
            <a:extLst>
              <a:ext uri="{FF2B5EF4-FFF2-40B4-BE49-F238E27FC236}">
                <a16:creationId xmlns:a16="http://schemas.microsoft.com/office/drawing/2014/main" id="{4CB5E5C9-A14F-9348-B2A6-44515348D8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D6A96A30-EF54-8C58-400D-D4FD535A88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pic>
        <p:nvPicPr>
          <p:cNvPr id="2" name="IMG_0731">
            <a:hlinkClick r:id="" action="ppaction://media"/>
            <a:extLst>
              <a:ext uri="{FF2B5EF4-FFF2-40B4-BE49-F238E27FC236}">
                <a16:creationId xmlns:a16="http://schemas.microsoft.com/office/drawing/2014/main" id="{8663ACCA-741B-88BD-7154-DD87CEB0AE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6750" y="-4838700"/>
            <a:ext cx="6819900" cy="121242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3054E4-3BF0-8613-78A5-06FD4CD7750E}"/>
              </a:ext>
            </a:extLst>
          </p:cNvPr>
          <p:cNvSpPr/>
          <p:nvPr/>
        </p:nvSpPr>
        <p:spPr>
          <a:xfrm rot="10800000">
            <a:off x="4400550" y="-61968"/>
            <a:ext cx="1809750" cy="7232948"/>
          </a:xfrm>
          <a:prstGeom prst="rect">
            <a:avLst/>
          </a:prstGeom>
          <a:gradFill flip="none" rotWithShape="1">
            <a:gsLst>
              <a:gs pos="33000">
                <a:schemeClr val="tx2">
                  <a:lumMod val="50000"/>
                  <a:lumOff val="50000"/>
                  <a:alpha val="91000"/>
                </a:schemeClr>
              </a:gs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54926F-E795-DEF2-954C-9062E574702E}"/>
              </a:ext>
            </a:extLst>
          </p:cNvPr>
          <p:cNvSpPr txBox="1"/>
          <p:nvPr/>
        </p:nvSpPr>
        <p:spPr>
          <a:xfrm>
            <a:off x="5905500" y="731520"/>
            <a:ext cx="598932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spc="-100">
                <a:solidFill>
                  <a:schemeClr val="bg1"/>
                </a:solidFill>
                <a:latin typeface="Plus Jakarta Sans SemiBold" pitchFamily="2" charset="0"/>
                <a:cs typeface="Plus Jakarta Sans SemiBold" pitchFamily="2" charset="0"/>
              </a:rPr>
              <a:t>Ozone Mass Transfer Unit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2D27AC-9F5E-9AFF-670A-DA5343E0EA8D}"/>
              </a:ext>
            </a:extLst>
          </p:cNvPr>
          <p:cNvSpPr txBox="1"/>
          <p:nvPr/>
        </p:nvSpPr>
        <p:spPr>
          <a:xfrm>
            <a:off x="5791200" y="1927412"/>
            <a:ext cx="5333999" cy="4155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Enhances the mass transfer efficiency of the venturi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Increases the MTE by 15 to 20%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Designed for high exit velocities that re-shears to the 2-phase water/gas injection stream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Allows for higher levels of gas to liquid ratios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Easy to manufacture units specific to the requirements of the injection system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Made of robust 316L stainless steel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95000"/>
                </a:schemeClr>
              </a:buClr>
              <a:buSzPct val="80000"/>
              <a:buBlip>
                <a:blip r:embed="rId5"/>
              </a:buBlip>
            </a:pPr>
            <a:r>
              <a:rPr lang="en-US" sz="1600">
                <a:solidFill>
                  <a:schemeClr val="bg1"/>
                </a:solidFill>
                <a:latin typeface="Plus Jakarta Sans" pitchFamily="2" charset="0"/>
                <a:cs typeface="Plus Jakarta Sans" pitchFamily="2" charset="0"/>
              </a:rPr>
              <a:t>Designed for our high dose ozone cascade system, large contact vessels and basins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35F4D0-D309-9916-2685-C9CE320933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8984" y="-32423100"/>
            <a:ext cx="2550808" cy="4572000"/>
          </a:xfrm>
          <a:prstGeom prst="rect">
            <a:avLst/>
          </a:prstGeom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394AB64D-3750-5FCD-4545-5C6325B2B6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26"/>
          <a:stretch>
            <a:fillRect/>
          </a:stretch>
        </p:blipFill>
        <p:spPr>
          <a:xfrm>
            <a:off x="-8070183" y="1600200"/>
            <a:ext cx="3848928" cy="236220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D286181F-3A5B-BA67-1E41-44BFA95384B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99" b="7715"/>
          <a:stretch>
            <a:fillRect/>
          </a:stretch>
        </p:blipFill>
        <p:spPr>
          <a:xfrm>
            <a:off x="3985906" y="-6989962"/>
            <a:ext cx="1722790" cy="2151262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B6188B8E-5FD6-974F-5609-804DE4756D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2208" y="7298266"/>
            <a:ext cx="2177254" cy="4572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71C7B79-6F82-26F5-AAC8-2785170FBE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15379"/>
          <a:stretch>
            <a:fillRect/>
          </a:stretch>
        </p:blipFill>
        <p:spPr>
          <a:xfrm>
            <a:off x="5775140" y="-17580171"/>
            <a:ext cx="2057400" cy="21512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EC9DA89-6F02-A8E2-94A0-0C65299833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4" t="21786" r="31885" b="8298"/>
          <a:stretch>
            <a:fillRect/>
          </a:stretch>
        </p:blipFill>
        <p:spPr>
          <a:xfrm>
            <a:off x="-6777352" y="-534953"/>
            <a:ext cx="6114289" cy="9233753"/>
          </a:xfrm>
          <a:prstGeom prst="rect">
            <a:avLst/>
          </a:prstGeom>
        </p:spPr>
      </p:pic>
      <p:sp>
        <p:nvSpPr>
          <p:cNvPr id="19" name="TextBox 20">
            <a:extLst>
              <a:ext uri="{FF2B5EF4-FFF2-40B4-BE49-F238E27FC236}">
                <a16:creationId xmlns:a16="http://schemas.microsoft.com/office/drawing/2014/main" id="{CA8D3145-473A-F9B2-43C3-AEFEA83E77BC}"/>
              </a:ext>
            </a:extLst>
          </p:cNvPr>
          <p:cNvSpPr txBox="1"/>
          <p:nvPr/>
        </p:nvSpPr>
        <p:spPr>
          <a:xfrm>
            <a:off x="12763500" y="392434"/>
            <a:ext cx="5943601" cy="1085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1200" b="1" spc="30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OZONE</a:t>
            </a:r>
          </a:p>
          <a:p>
            <a:pPr>
              <a:lnSpc>
                <a:spcPts val="4400"/>
              </a:lnSpc>
            </a:pPr>
            <a:r>
              <a:rPr lang="en-US" sz="3600" b="1" spc="-191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Pilot Systems</a:t>
            </a:r>
          </a:p>
        </p:txBody>
      </p:sp>
      <p:sp>
        <p:nvSpPr>
          <p:cNvPr id="20" name="RED-BG">
            <a:extLst>
              <a:ext uri="{FF2B5EF4-FFF2-40B4-BE49-F238E27FC236}">
                <a16:creationId xmlns:a16="http://schemas.microsoft.com/office/drawing/2014/main" id="{DDD27574-EBD0-C225-780A-5DECFD216713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4078D63-1A67-D86C-5704-79DA501038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03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69D2F-9A98-554F-DD83-B3BDF225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>
            <a:extLst>
              <a:ext uri="{FF2B5EF4-FFF2-40B4-BE49-F238E27FC236}">
                <a16:creationId xmlns:a16="http://schemas.microsoft.com/office/drawing/2014/main" id="{BDF349D2-8889-08A0-77AC-21ED1552F2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927412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9350B72B-0030-9D13-EEA4-3EF3B6A41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9FDF39F7-C317-2559-F7DB-1F456E21D0A3}"/>
              </a:ext>
            </a:extLst>
          </p:cNvPr>
          <p:cNvSpPr txBox="1"/>
          <p:nvPr/>
        </p:nvSpPr>
        <p:spPr>
          <a:xfrm>
            <a:off x="6757147" y="392434"/>
            <a:ext cx="5943601" cy="1085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1200" b="1" spc="30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OZONE</a:t>
            </a:r>
          </a:p>
          <a:p>
            <a:pPr>
              <a:lnSpc>
                <a:spcPts val="4400"/>
              </a:lnSpc>
            </a:pPr>
            <a:r>
              <a:rPr lang="en-US" sz="3600" b="1" spc="-191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Pilot Systems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57DA280-03C5-C547-037D-0770222CE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4" t="21786" r="31885" b="8298"/>
          <a:stretch>
            <a:fillRect/>
          </a:stretch>
        </p:blipFill>
        <p:spPr>
          <a:xfrm>
            <a:off x="-18289" y="-534953"/>
            <a:ext cx="6114289" cy="92337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817BAF-E922-7618-D022-5D83BFBE95E3}"/>
              </a:ext>
            </a:extLst>
          </p:cNvPr>
          <p:cNvSpPr txBox="1"/>
          <p:nvPr/>
        </p:nvSpPr>
        <p:spPr>
          <a:xfrm>
            <a:off x="6757147" y="2056217"/>
            <a:ext cx="4380544" cy="38964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Confirm Benchtop Ozone Demand and Decay Results under real and varying process water conditions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Verify Treatment Goals and Performance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Process Optimization: Ozone Dose, Contact Time, Flow Hydraulics and Water Chemistry Modifications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Evaluate Post Ozone Water Chemistries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Confirm Ozone Generator Sizing for Full Operational Scale Up</a:t>
            </a:r>
          </a:p>
          <a:p>
            <a:pPr marL="400070" indent="-285764">
              <a:lnSpc>
                <a:spcPct val="120000"/>
              </a:lnSpc>
              <a:spcAft>
                <a:spcPts val="16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>
                <a:solidFill>
                  <a:srgbClr val="22323A"/>
                </a:solidFill>
                <a:latin typeface="Plus Jakarta Sans" pitchFamily="2" charset="0"/>
                <a:cs typeface="Plus Jakarta Sans" pitchFamily="2" charset="0"/>
              </a:rPr>
              <a:t>Support for Regulatory Compliance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F9620E-6AF7-7454-73AA-22E69AAC44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0" t="634" r="12812" b="676"/>
          <a:stretch>
            <a:fillRect/>
          </a:stretch>
        </p:blipFill>
        <p:spPr>
          <a:xfrm>
            <a:off x="647698" y="8698800"/>
            <a:ext cx="3429000" cy="3429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243DBD-F51B-6284-F497-951005F216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t="29167" b="8333"/>
          <a:stretch>
            <a:fillRect/>
          </a:stretch>
        </p:blipFill>
        <p:spPr>
          <a:xfrm>
            <a:off x="4381500" y="12111823"/>
            <a:ext cx="3429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D77B7F-68E7-6675-6DB9-9166A33E12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112" r="10000" b="5556"/>
          <a:stretch>
            <a:fillRect/>
          </a:stretch>
        </p:blipFill>
        <p:spPr>
          <a:xfrm>
            <a:off x="8115302" y="15540823"/>
            <a:ext cx="3429000" cy="3429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6CDD60D-9920-F602-9628-9A342A5CC48F}"/>
              </a:ext>
            </a:extLst>
          </p:cNvPr>
          <p:cNvGrpSpPr/>
          <p:nvPr/>
        </p:nvGrpSpPr>
        <p:grpSpPr>
          <a:xfrm>
            <a:off x="647698" y="12261368"/>
            <a:ext cx="2956562" cy="492443"/>
            <a:chOff x="662938" y="5429468"/>
            <a:chExt cx="2956562" cy="492443"/>
          </a:xfrm>
        </p:grpSpPr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26E893F4-58D9-8C95-9C32-6ACFA0EE820A}"/>
                </a:ext>
              </a:extLst>
            </p:cNvPr>
            <p:cNvSpPr txBox="1"/>
            <p:nvPr/>
          </p:nvSpPr>
          <p:spPr>
            <a:xfrm>
              <a:off x="1181097" y="5429468"/>
              <a:ext cx="2438403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High Sulfide Municipal Well Water</a:t>
              </a:r>
            </a:p>
          </p:txBody>
        </p:sp>
        <p:sp>
          <p:nvSpPr>
            <p:cNvPr id="17" name="Flowchart: Extract 16">
              <a:extLst>
                <a:ext uri="{FF2B5EF4-FFF2-40B4-BE49-F238E27FC236}">
                  <a16:creationId xmlns:a16="http://schemas.microsoft.com/office/drawing/2014/main" id="{BD30BA9C-621A-C782-F51D-41DC5B95857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62938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72E29B-D94B-E332-D723-2950288DE185}"/>
              </a:ext>
            </a:extLst>
          </p:cNvPr>
          <p:cNvGrpSpPr/>
          <p:nvPr/>
        </p:nvGrpSpPr>
        <p:grpSpPr>
          <a:xfrm>
            <a:off x="4352926" y="15674391"/>
            <a:ext cx="3261359" cy="492443"/>
            <a:chOff x="4368166" y="5429468"/>
            <a:chExt cx="3261359" cy="492443"/>
          </a:xfrm>
        </p:grpSpPr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C6341996-6F48-2DAD-FDB7-EF9CAF169CB6}"/>
                </a:ext>
              </a:extLst>
            </p:cNvPr>
            <p:cNvSpPr txBox="1"/>
            <p:nvPr/>
          </p:nvSpPr>
          <p:spPr>
            <a:xfrm>
              <a:off x="4886325" y="5429468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Pre Ozone Oxidation to Reduce THM’s</a:t>
              </a:r>
            </a:p>
          </p:txBody>
        </p:sp>
        <p:sp>
          <p:nvSpPr>
            <p:cNvPr id="20" name="Flowchart: Extract 19">
              <a:extLst>
                <a:ext uri="{FF2B5EF4-FFF2-40B4-BE49-F238E27FC236}">
                  <a16:creationId xmlns:a16="http://schemas.microsoft.com/office/drawing/2014/main" id="{84399840-B14B-2E0C-06EB-51E1BFD23A2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368166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F592B6-1D4C-A50D-CEDC-428780182AB6}"/>
              </a:ext>
            </a:extLst>
          </p:cNvPr>
          <p:cNvGrpSpPr/>
          <p:nvPr/>
        </p:nvGrpSpPr>
        <p:grpSpPr>
          <a:xfrm>
            <a:off x="8115303" y="19103390"/>
            <a:ext cx="3261359" cy="492443"/>
            <a:chOff x="8130543" y="5429467"/>
            <a:chExt cx="3261359" cy="492443"/>
          </a:xfrm>
        </p:grpSpPr>
        <p:sp>
          <p:nvSpPr>
            <p:cNvPr id="25" name="TextBox 20">
              <a:extLst>
                <a:ext uri="{FF2B5EF4-FFF2-40B4-BE49-F238E27FC236}">
                  <a16:creationId xmlns:a16="http://schemas.microsoft.com/office/drawing/2014/main" id="{B6B57DF7-BDBD-F293-30A6-5DB4ADEFDF54}"/>
                </a:ext>
              </a:extLst>
            </p:cNvPr>
            <p:cNvSpPr txBox="1"/>
            <p:nvPr/>
          </p:nvSpPr>
          <p:spPr>
            <a:xfrm>
              <a:off x="8648702" y="5429467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Oxidation of Color in RO Concentrate</a:t>
              </a:r>
            </a:p>
          </p:txBody>
        </p:sp>
        <p:sp>
          <p:nvSpPr>
            <p:cNvPr id="26" name="Flowchart: Extract 25">
              <a:extLst>
                <a:ext uri="{FF2B5EF4-FFF2-40B4-BE49-F238E27FC236}">
                  <a16:creationId xmlns:a16="http://schemas.microsoft.com/office/drawing/2014/main" id="{BF8C1C5A-04D4-B75F-79F6-CD50D6A67F1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8130543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D-BG">
            <a:extLst>
              <a:ext uri="{FF2B5EF4-FFF2-40B4-BE49-F238E27FC236}">
                <a16:creationId xmlns:a16="http://schemas.microsoft.com/office/drawing/2014/main" id="{4977B1E8-8FF3-0144-F00B-11901ECAF4E9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B3054641-7B67-1459-B48A-497F62366E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19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15B18-5166-61AE-1378-DB6B5EE20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4">
            <a:extLst>
              <a:ext uri="{FF2B5EF4-FFF2-40B4-BE49-F238E27FC236}">
                <a16:creationId xmlns:a16="http://schemas.microsoft.com/office/drawing/2014/main" id="{F300D2FB-34D1-D2A9-8110-CCAAFED524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F227AEB5-7FFF-C696-F32F-38F8116CA6FD}"/>
              </a:ext>
            </a:extLst>
          </p:cNvPr>
          <p:cNvSpPr txBox="1"/>
          <p:nvPr/>
        </p:nvSpPr>
        <p:spPr>
          <a:xfrm>
            <a:off x="647700" y="392434"/>
            <a:ext cx="5943601" cy="1085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1200" b="1" spc="30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OZONE</a:t>
            </a:r>
          </a:p>
          <a:p>
            <a:pPr>
              <a:lnSpc>
                <a:spcPts val="4400"/>
              </a:lnSpc>
            </a:pPr>
            <a:r>
              <a:rPr lang="en-US" sz="3600" b="1" spc="-191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Pilot Systems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2ED9A4-BC33-30A0-4404-5C44C923FE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0" t="634" r="12812" b="676"/>
          <a:stretch>
            <a:fillRect/>
          </a:stretch>
        </p:blipFill>
        <p:spPr>
          <a:xfrm>
            <a:off x="647698" y="1847632"/>
            <a:ext cx="3429000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BAFEAC-F1E7-F0D8-4CA1-FA44EE16CB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t="29167" b="8333"/>
          <a:stretch>
            <a:fillRect/>
          </a:stretch>
        </p:blipFill>
        <p:spPr>
          <a:xfrm>
            <a:off x="4381500" y="1847632"/>
            <a:ext cx="3429000" cy="3429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4C5AC-FB7C-91DE-541C-F59D042F42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112" r="10000" b="5556"/>
          <a:stretch>
            <a:fillRect/>
          </a:stretch>
        </p:blipFill>
        <p:spPr>
          <a:xfrm>
            <a:off x="8115302" y="1847632"/>
            <a:ext cx="3429000" cy="3429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67E65D-75C0-3C5E-DCAE-CB4A44C2C397}"/>
              </a:ext>
            </a:extLst>
          </p:cNvPr>
          <p:cNvGrpSpPr/>
          <p:nvPr/>
        </p:nvGrpSpPr>
        <p:grpSpPr>
          <a:xfrm>
            <a:off x="647698" y="5410200"/>
            <a:ext cx="2956562" cy="492443"/>
            <a:chOff x="662938" y="5429468"/>
            <a:chExt cx="2956562" cy="492443"/>
          </a:xfrm>
        </p:grpSpPr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B169FB01-4E37-7B42-12F2-2EA5431C63A0}"/>
                </a:ext>
              </a:extLst>
            </p:cNvPr>
            <p:cNvSpPr txBox="1"/>
            <p:nvPr/>
          </p:nvSpPr>
          <p:spPr>
            <a:xfrm>
              <a:off x="1181097" y="5429468"/>
              <a:ext cx="2438403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High Sulfide Municipal Well Water</a:t>
              </a:r>
            </a:p>
          </p:txBody>
        </p:sp>
        <p:sp>
          <p:nvSpPr>
            <p:cNvPr id="16" name="Flowchart: Extract 15">
              <a:extLst>
                <a:ext uri="{FF2B5EF4-FFF2-40B4-BE49-F238E27FC236}">
                  <a16:creationId xmlns:a16="http://schemas.microsoft.com/office/drawing/2014/main" id="{959F6A9B-EEE4-8C64-BEAD-580C8E37B88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62938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292C8AB-AB7E-DA82-B56D-BC4F3A701794}"/>
              </a:ext>
            </a:extLst>
          </p:cNvPr>
          <p:cNvGrpSpPr/>
          <p:nvPr/>
        </p:nvGrpSpPr>
        <p:grpSpPr>
          <a:xfrm>
            <a:off x="4352926" y="5410200"/>
            <a:ext cx="3261359" cy="492443"/>
            <a:chOff x="4368166" y="5429468"/>
            <a:chExt cx="3261359" cy="492443"/>
          </a:xfrm>
        </p:grpSpPr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id="{F148F90B-068F-4F29-30C9-819A3926CDF9}"/>
                </a:ext>
              </a:extLst>
            </p:cNvPr>
            <p:cNvSpPr txBox="1"/>
            <p:nvPr/>
          </p:nvSpPr>
          <p:spPr>
            <a:xfrm>
              <a:off x="4886325" y="5429468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Pre Ozone Oxidation to Reduce THM’s</a:t>
              </a:r>
            </a:p>
          </p:txBody>
        </p:sp>
        <p:sp>
          <p:nvSpPr>
            <p:cNvPr id="19" name="Flowchart: Extract 18">
              <a:extLst>
                <a:ext uri="{FF2B5EF4-FFF2-40B4-BE49-F238E27FC236}">
                  <a16:creationId xmlns:a16="http://schemas.microsoft.com/office/drawing/2014/main" id="{5784C992-7367-3B44-B66F-CE9FC06119C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368166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1C16DA5-2523-FCC5-FF69-3AC23AC7DB58}"/>
              </a:ext>
            </a:extLst>
          </p:cNvPr>
          <p:cNvGrpSpPr/>
          <p:nvPr/>
        </p:nvGrpSpPr>
        <p:grpSpPr>
          <a:xfrm>
            <a:off x="8115303" y="5410199"/>
            <a:ext cx="3261359" cy="492443"/>
            <a:chOff x="8130543" y="5429467"/>
            <a:chExt cx="3261359" cy="492443"/>
          </a:xfrm>
        </p:grpSpPr>
        <p:sp>
          <p:nvSpPr>
            <p:cNvPr id="18" name="TextBox 20">
              <a:extLst>
                <a:ext uri="{FF2B5EF4-FFF2-40B4-BE49-F238E27FC236}">
                  <a16:creationId xmlns:a16="http://schemas.microsoft.com/office/drawing/2014/main" id="{47C8A638-BC67-5D6E-DFD0-E28D442984B7}"/>
                </a:ext>
              </a:extLst>
            </p:cNvPr>
            <p:cNvSpPr txBox="1"/>
            <p:nvPr/>
          </p:nvSpPr>
          <p:spPr>
            <a:xfrm>
              <a:off x="8648702" y="5429467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Oxidation of Color in RO Concentrate</a:t>
              </a:r>
            </a:p>
          </p:txBody>
        </p:sp>
        <p:sp>
          <p:nvSpPr>
            <p:cNvPr id="20" name="Flowchart: Extract 19">
              <a:extLst>
                <a:ext uri="{FF2B5EF4-FFF2-40B4-BE49-F238E27FC236}">
                  <a16:creationId xmlns:a16="http://schemas.microsoft.com/office/drawing/2014/main" id="{A73E62D0-365E-9164-994C-299963B24A8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8130543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C0F9216-ECAD-45DD-2392-276328A12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4" t="21786" r="31885" b="8298"/>
          <a:stretch>
            <a:fillRect/>
          </a:stretch>
        </p:blipFill>
        <p:spPr>
          <a:xfrm>
            <a:off x="-6258273" y="-534953"/>
            <a:ext cx="6114289" cy="923375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5CE0672-6A56-17AC-9128-5F5AD3156C61}"/>
              </a:ext>
            </a:extLst>
          </p:cNvPr>
          <p:cNvGrpSpPr/>
          <p:nvPr/>
        </p:nvGrpSpPr>
        <p:grpSpPr>
          <a:xfrm>
            <a:off x="647698" y="14478000"/>
            <a:ext cx="3429000" cy="4055012"/>
            <a:chOff x="647698" y="1847632"/>
            <a:chExt cx="3429000" cy="405501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30098DD6-63A4-BB2A-E987-B6AAD607DF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47" r="8947"/>
            <a:stretch/>
          </p:blipFill>
          <p:spPr>
            <a:xfrm>
              <a:off x="647698" y="1847632"/>
              <a:ext cx="3429000" cy="3429000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A6388E8-5DFE-2DFE-6894-ABA67FA919AE}"/>
                </a:ext>
              </a:extLst>
            </p:cNvPr>
            <p:cNvGrpSpPr/>
            <p:nvPr/>
          </p:nvGrpSpPr>
          <p:grpSpPr>
            <a:xfrm>
              <a:off x="647698" y="5410201"/>
              <a:ext cx="3204210" cy="492443"/>
              <a:chOff x="662938" y="5429469"/>
              <a:chExt cx="3204210" cy="492443"/>
            </a:xfrm>
          </p:grpSpPr>
          <p:sp>
            <p:nvSpPr>
              <p:cNvPr id="41" name="TextBox 20">
                <a:extLst>
                  <a:ext uri="{FF2B5EF4-FFF2-40B4-BE49-F238E27FC236}">
                    <a16:creationId xmlns:a16="http://schemas.microsoft.com/office/drawing/2014/main" id="{06AC60AD-45CD-646C-601B-02A46369771D}"/>
                  </a:ext>
                </a:extLst>
              </p:cNvPr>
              <p:cNvSpPr txBox="1"/>
              <p:nvPr/>
            </p:nvSpPr>
            <p:spPr>
              <a:xfrm>
                <a:off x="1181097" y="5429469"/>
                <a:ext cx="2686051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Post Membrane Ozonation</a:t>
                </a:r>
              </a:p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to Remove Taste &amp; Odor</a:t>
                </a:r>
              </a:p>
            </p:txBody>
          </p:sp>
          <p:sp>
            <p:nvSpPr>
              <p:cNvPr id="42" name="Flowchart: Extract 41">
                <a:extLst>
                  <a:ext uri="{FF2B5EF4-FFF2-40B4-BE49-F238E27FC236}">
                    <a16:creationId xmlns:a16="http://schemas.microsoft.com/office/drawing/2014/main" id="{0E600FF8-8F0D-474A-3B16-D2690545403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662938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5F700D-6BFD-6C80-35CE-A5867B04F222}"/>
              </a:ext>
            </a:extLst>
          </p:cNvPr>
          <p:cNvGrpSpPr/>
          <p:nvPr/>
        </p:nvGrpSpPr>
        <p:grpSpPr>
          <a:xfrm>
            <a:off x="4352926" y="23717250"/>
            <a:ext cx="3457574" cy="4055011"/>
            <a:chOff x="4352926" y="1847632"/>
            <a:chExt cx="3457574" cy="4055011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B642B02-89C4-D686-F84E-3D8B1A0137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4" b="12524"/>
            <a:stretch/>
          </p:blipFill>
          <p:spPr>
            <a:xfrm>
              <a:off x="4381500" y="1847632"/>
              <a:ext cx="3429000" cy="3429000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6110F97-C76A-550B-4BC5-F5DDF9729DB0}"/>
                </a:ext>
              </a:extLst>
            </p:cNvPr>
            <p:cNvGrpSpPr/>
            <p:nvPr/>
          </p:nvGrpSpPr>
          <p:grpSpPr>
            <a:xfrm>
              <a:off x="4352926" y="5410200"/>
              <a:ext cx="3261359" cy="492443"/>
              <a:chOff x="4368166" y="5429468"/>
              <a:chExt cx="3261359" cy="492443"/>
            </a:xfrm>
          </p:grpSpPr>
          <p:sp>
            <p:nvSpPr>
              <p:cNvPr id="46" name="TextBox 20">
                <a:extLst>
                  <a:ext uri="{FF2B5EF4-FFF2-40B4-BE49-F238E27FC236}">
                    <a16:creationId xmlns:a16="http://schemas.microsoft.com/office/drawing/2014/main" id="{25262F57-9F22-019A-7EF9-E8A386CB71A8}"/>
                  </a:ext>
                </a:extLst>
              </p:cNvPr>
              <p:cNvSpPr txBox="1"/>
              <p:nvPr/>
            </p:nvSpPr>
            <p:spPr>
              <a:xfrm>
                <a:off x="4886325" y="5429468"/>
                <a:ext cx="2743200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High Ozone Dose in a Batch Process for BOD Reduction</a:t>
                </a:r>
              </a:p>
            </p:txBody>
          </p:sp>
          <p:sp>
            <p:nvSpPr>
              <p:cNvPr id="47" name="Flowchart: Extract 46">
                <a:extLst>
                  <a:ext uri="{FF2B5EF4-FFF2-40B4-BE49-F238E27FC236}">
                    <a16:creationId xmlns:a16="http://schemas.microsoft.com/office/drawing/2014/main" id="{5090A0FF-F9EB-36E6-3487-DD615117241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4368166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A811765-4CCE-90C7-DCAE-A4FC10701FED}"/>
              </a:ext>
            </a:extLst>
          </p:cNvPr>
          <p:cNvGrpSpPr/>
          <p:nvPr/>
        </p:nvGrpSpPr>
        <p:grpSpPr>
          <a:xfrm>
            <a:off x="8115302" y="32956500"/>
            <a:ext cx="3429000" cy="4055010"/>
            <a:chOff x="8115302" y="1847632"/>
            <a:chExt cx="3429000" cy="405501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99FCC2F-F19A-B21A-3AEA-9C1F08E66A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24" r="12524"/>
            <a:stretch/>
          </p:blipFill>
          <p:spPr>
            <a:xfrm>
              <a:off x="8115302" y="1847632"/>
              <a:ext cx="3429000" cy="3429000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2CB27B0-085C-AF17-241D-55C71F06D86B}"/>
                </a:ext>
              </a:extLst>
            </p:cNvPr>
            <p:cNvGrpSpPr/>
            <p:nvPr/>
          </p:nvGrpSpPr>
          <p:grpSpPr>
            <a:xfrm>
              <a:off x="8115303" y="5410199"/>
              <a:ext cx="3261359" cy="492443"/>
              <a:chOff x="8130543" y="5429467"/>
              <a:chExt cx="3261359" cy="492443"/>
            </a:xfrm>
          </p:grpSpPr>
          <p:sp>
            <p:nvSpPr>
              <p:cNvPr id="51" name="TextBox 20">
                <a:extLst>
                  <a:ext uri="{FF2B5EF4-FFF2-40B4-BE49-F238E27FC236}">
                    <a16:creationId xmlns:a16="http://schemas.microsoft.com/office/drawing/2014/main" id="{EE89DD2E-00EB-1E65-E220-2E3E3A2BD49D}"/>
                  </a:ext>
                </a:extLst>
              </p:cNvPr>
              <p:cNvSpPr txBox="1"/>
              <p:nvPr/>
            </p:nvSpPr>
            <p:spPr>
              <a:xfrm>
                <a:off x="8648702" y="5429467"/>
                <a:ext cx="2743200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Municipal Well Water for Ozone Pre-oxidation </a:t>
                </a:r>
              </a:p>
            </p:txBody>
          </p:sp>
          <p:sp>
            <p:nvSpPr>
              <p:cNvPr id="52" name="Flowchart: Extract 51">
                <a:extLst>
                  <a:ext uri="{FF2B5EF4-FFF2-40B4-BE49-F238E27FC236}">
                    <a16:creationId xmlns:a16="http://schemas.microsoft.com/office/drawing/2014/main" id="{249D2C91-5C34-A4B0-ED0F-8C56EE6C00A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8130543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3" name="RED-BG">
            <a:extLst>
              <a:ext uri="{FF2B5EF4-FFF2-40B4-BE49-F238E27FC236}">
                <a16:creationId xmlns:a16="http://schemas.microsoft.com/office/drawing/2014/main" id="{D0D65D88-5D33-39DD-C54C-E059874816B4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8A00D37D-698C-C003-0BDB-8AE1779868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2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A484-0E53-4072-E0A3-87978FD08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739807FF-4236-3AB2-D7B4-F624F9DFA299}"/>
              </a:ext>
            </a:extLst>
          </p:cNvPr>
          <p:cNvSpPr txBox="1"/>
          <p:nvPr/>
        </p:nvSpPr>
        <p:spPr>
          <a:xfrm>
            <a:off x="11506200" y="6164063"/>
            <a:ext cx="685800" cy="69393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" pitchFamily="2" charset="0"/>
            </a:endParaRP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FBEA5482-E535-054D-A4B2-D3E279A802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700">
              <a:latin typeface="Plus Jakarta Sans" pitchFamily="2" charset="0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88A2DF17-6B96-CFEB-3061-27A6FFE7655C}"/>
              </a:ext>
            </a:extLst>
          </p:cNvPr>
          <p:cNvSpPr txBox="1"/>
          <p:nvPr/>
        </p:nvSpPr>
        <p:spPr>
          <a:xfrm>
            <a:off x="647700" y="392434"/>
            <a:ext cx="5943601" cy="10850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1200" b="1" spc="300">
                <a:solidFill>
                  <a:srgbClr val="22323A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PINNACLE OZONE</a:t>
            </a:r>
          </a:p>
          <a:p>
            <a:pPr>
              <a:lnSpc>
                <a:spcPts val="4400"/>
              </a:lnSpc>
            </a:pPr>
            <a:r>
              <a:rPr lang="en-US" sz="3600" b="1" spc="-191">
                <a:solidFill>
                  <a:srgbClr val="AD2A38"/>
                </a:solidFill>
                <a:latin typeface="Plus Jakarta Sans" pitchFamily="2" charset="0"/>
                <a:ea typeface="Gotham Bold"/>
                <a:cs typeface="Plus Jakarta Sans" pitchFamily="2" charset="0"/>
                <a:sym typeface="Gotham Bold"/>
              </a:rPr>
              <a:t>Pilot Systems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C340976-15CA-8080-E818-72077CB57A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0" t="634" r="12812" b="676"/>
          <a:stretch>
            <a:fillRect/>
          </a:stretch>
        </p:blipFill>
        <p:spPr>
          <a:xfrm>
            <a:off x="647698" y="-14954333"/>
            <a:ext cx="3429000" cy="3429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F41296-34CB-3A9D-9846-5AD13C3E26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8" t="29167" b="8333"/>
          <a:stretch>
            <a:fillRect/>
          </a:stretch>
        </p:blipFill>
        <p:spPr>
          <a:xfrm>
            <a:off x="4381500" y="-11541310"/>
            <a:ext cx="3429000" cy="3429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B7358D8-A14B-7ACF-C4BA-5DC30146D4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112" r="10000" b="5556"/>
          <a:stretch>
            <a:fillRect/>
          </a:stretch>
        </p:blipFill>
        <p:spPr>
          <a:xfrm>
            <a:off x="8115302" y="-8112310"/>
            <a:ext cx="3429000" cy="3429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DB2093F-63BA-8F18-8627-0F951702AD3F}"/>
              </a:ext>
            </a:extLst>
          </p:cNvPr>
          <p:cNvGrpSpPr/>
          <p:nvPr/>
        </p:nvGrpSpPr>
        <p:grpSpPr>
          <a:xfrm>
            <a:off x="647698" y="-11391765"/>
            <a:ext cx="2956562" cy="492443"/>
            <a:chOff x="662938" y="5429468"/>
            <a:chExt cx="2956562" cy="492443"/>
          </a:xfrm>
        </p:grpSpPr>
        <p:sp>
          <p:nvSpPr>
            <p:cNvPr id="29" name="TextBox 20">
              <a:extLst>
                <a:ext uri="{FF2B5EF4-FFF2-40B4-BE49-F238E27FC236}">
                  <a16:creationId xmlns:a16="http://schemas.microsoft.com/office/drawing/2014/main" id="{06D95D5A-853D-B1FB-912D-392EAF4AB37E}"/>
                </a:ext>
              </a:extLst>
            </p:cNvPr>
            <p:cNvSpPr txBox="1"/>
            <p:nvPr/>
          </p:nvSpPr>
          <p:spPr>
            <a:xfrm>
              <a:off x="1181097" y="5429468"/>
              <a:ext cx="2438403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High Sulfide Municipal Well Water</a:t>
              </a:r>
            </a:p>
          </p:txBody>
        </p:sp>
        <p:sp>
          <p:nvSpPr>
            <p:cNvPr id="30" name="Flowchart: Extract 29">
              <a:extLst>
                <a:ext uri="{FF2B5EF4-FFF2-40B4-BE49-F238E27FC236}">
                  <a16:creationId xmlns:a16="http://schemas.microsoft.com/office/drawing/2014/main" id="{546487DA-FBE1-7411-0802-5141F12AFB7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62938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A755E5-B9AB-ECFF-E529-57ECDCB34E43}"/>
              </a:ext>
            </a:extLst>
          </p:cNvPr>
          <p:cNvGrpSpPr/>
          <p:nvPr/>
        </p:nvGrpSpPr>
        <p:grpSpPr>
          <a:xfrm>
            <a:off x="4352926" y="-7978742"/>
            <a:ext cx="3261359" cy="492443"/>
            <a:chOff x="4368166" y="5429468"/>
            <a:chExt cx="3261359" cy="492443"/>
          </a:xfrm>
        </p:grpSpPr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id="{DEFF45EA-A60A-8B63-240B-BA34FCB1BC69}"/>
                </a:ext>
              </a:extLst>
            </p:cNvPr>
            <p:cNvSpPr txBox="1"/>
            <p:nvPr/>
          </p:nvSpPr>
          <p:spPr>
            <a:xfrm>
              <a:off x="4886325" y="5429468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Pre Ozone Oxidation to Reduce THM’s</a:t>
              </a:r>
            </a:p>
          </p:txBody>
        </p:sp>
        <p:sp>
          <p:nvSpPr>
            <p:cNvPr id="33" name="Flowchart: Extract 32">
              <a:extLst>
                <a:ext uri="{FF2B5EF4-FFF2-40B4-BE49-F238E27FC236}">
                  <a16:creationId xmlns:a16="http://schemas.microsoft.com/office/drawing/2014/main" id="{05E0DFBB-2378-1792-644E-0700EAD6D8A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368166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02FDE2-A1F3-ACE0-76CC-0C701A7A9B29}"/>
              </a:ext>
            </a:extLst>
          </p:cNvPr>
          <p:cNvGrpSpPr/>
          <p:nvPr/>
        </p:nvGrpSpPr>
        <p:grpSpPr>
          <a:xfrm>
            <a:off x="8115303" y="-4549743"/>
            <a:ext cx="3261359" cy="492443"/>
            <a:chOff x="8130543" y="5429467"/>
            <a:chExt cx="3261359" cy="492443"/>
          </a:xfrm>
        </p:grpSpPr>
        <p:sp>
          <p:nvSpPr>
            <p:cNvPr id="35" name="TextBox 20">
              <a:extLst>
                <a:ext uri="{FF2B5EF4-FFF2-40B4-BE49-F238E27FC236}">
                  <a16:creationId xmlns:a16="http://schemas.microsoft.com/office/drawing/2014/main" id="{BE190FCC-DE9F-E984-47C8-5914BEBCAF2F}"/>
                </a:ext>
              </a:extLst>
            </p:cNvPr>
            <p:cNvSpPr txBox="1"/>
            <p:nvPr/>
          </p:nvSpPr>
          <p:spPr>
            <a:xfrm>
              <a:off x="8648702" y="5429467"/>
              <a:ext cx="2743200" cy="492443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1600" b="1">
                  <a:solidFill>
                    <a:srgbClr val="22323A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Oxidation of Color in RO Concentrate</a:t>
              </a:r>
            </a:p>
          </p:txBody>
        </p:sp>
        <p:sp>
          <p:nvSpPr>
            <p:cNvPr id="36" name="Flowchart: Extract 35">
              <a:extLst>
                <a:ext uri="{FF2B5EF4-FFF2-40B4-BE49-F238E27FC236}">
                  <a16:creationId xmlns:a16="http://schemas.microsoft.com/office/drawing/2014/main" id="{CE94BE4F-C9EB-9D39-6D6A-DCD586C70D78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8130543" y="5538528"/>
              <a:ext cx="274320" cy="274320"/>
            </a:xfrm>
            <a:prstGeom prst="flowChartExtract">
              <a:avLst/>
            </a:prstGeom>
            <a:solidFill>
              <a:srgbClr val="AD2A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D-BG">
            <a:extLst>
              <a:ext uri="{FF2B5EF4-FFF2-40B4-BE49-F238E27FC236}">
                <a16:creationId xmlns:a16="http://schemas.microsoft.com/office/drawing/2014/main" id="{625D09EE-3068-7CBF-2B87-73FF606990B5}"/>
              </a:ext>
            </a:extLst>
          </p:cNvPr>
          <p:cNvSpPr/>
          <p:nvPr/>
        </p:nvSpPr>
        <p:spPr>
          <a:xfrm>
            <a:off x="11506200" y="6172200"/>
            <a:ext cx="685800" cy="6858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119CE1-7A5E-D5B2-5DD2-4B01349FA5EB}"/>
              </a:ext>
            </a:extLst>
          </p:cNvPr>
          <p:cNvGrpSpPr/>
          <p:nvPr/>
        </p:nvGrpSpPr>
        <p:grpSpPr>
          <a:xfrm>
            <a:off x="647698" y="1847632"/>
            <a:ext cx="3429000" cy="4055012"/>
            <a:chOff x="647698" y="1847632"/>
            <a:chExt cx="3429000" cy="40550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9742F06-D67F-64A5-B1E8-5E799E104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47" r="8947"/>
            <a:stretch/>
          </p:blipFill>
          <p:spPr>
            <a:xfrm>
              <a:off x="647698" y="1847632"/>
              <a:ext cx="3429000" cy="3429000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E8CAFF0-421A-3EB0-14CD-C632CC77B40D}"/>
                </a:ext>
              </a:extLst>
            </p:cNvPr>
            <p:cNvGrpSpPr/>
            <p:nvPr/>
          </p:nvGrpSpPr>
          <p:grpSpPr>
            <a:xfrm>
              <a:off x="647698" y="5410201"/>
              <a:ext cx="3204210" cy="492443"/>
              <a:chOff x="662938" y="5429469"/>
              <a:chExt cx="3204210" cy="492443"/>
            </a:xfrm>
          </p:grpSpPr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id="{EA289374-9CA4-DF62-F9B4-17D1B4A07F39}"/>
                  </a:ext>
                </a:extLst>
              </p:cNvPr>
              <p:cNvSpPr txBox="1"/>
              <p:nvPr/>
            </p:nvSpPr>
            <p:spPr>
              <a:xfrm>
                <a:off x="1181097" y="5429469"/>
                <a:ext cx="2686051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Post Membrane Ozonation</a:t>
                </a:r>
              </a:p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to Remove Taste &amp; Odor</a:t>
                </a:r>
              </a:p>
            </p:txBody>
          </p:sp>
          <p:sp>
            <p:nvSpPr>
              <p:cNvPr id="16" name="Flowchart: Extract 15">
                <a:extLst>
                  <a:ext uri="{FF2B5EF4-FFF2-40B4-BE49-F238E27FC236}">
                    <a16:creationId xmlns:a16="http://schemas.microsoft.com/office/drawing/2014/main" id="{057B0D77-1C36-12D3-B8B9-B88B4402E42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662938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997056D-B309-23FA-260B-29E067144FDA}"/>
              </a:ext>
            </a:extLst>
          </p:cNvPr>
          <p:cNvGrpSpPr/>
          <p:nvPr/>
        </p:nvGrpSpPr>
        <p:grpSpPr>
          <a:xfrm>
            <a:off x="4352926" y="1847632"/>
            <a:ext cx="3457574" cy="4055011"/>
            <a:chOff x="4352926" y="1847632"/>
            <a:chExt cx="3457574" cy="405501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93F8498-C241-EF3F-B50D-C7BB7E7FC0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4" b="12524"/>
            <a:stretch/>
          </p:blipFill>
          <p:spPr>
            <a:xfrm>
              <a:off x="4381500" y="1847632"/>
              <a:ext cx="3429000" cy="342900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08DAFE9-5D46-1B58-78CD-8BDE9F052BE8}"/>
                </a:ext>
              </a:extLst>
            </p:cNvPr>
            <p:cNvGrpSpPr/>
            <p:nvPr/>
          </p:nvGrpSpPr>
          <p:grpSpPr>
            <a:xfrm>
              <a:off x="4352926" y="5410200"/>
              <a:ext cx="3261359" cy="492443"/>
              <a:chOff x="4368166" y="5429468"/>
              <a:chExt cx="3261359" cy="492443"/>
            </a:xfrm>
          </p:grpSpPr>
          <p:sp>
            <p:nvSpPr>
              <p:cNvPr id="17" name="TextBox 20">
                <a:extLst>
                  <a:ext uri="{FF2B5EF4-FFF2-40B4-BE49-F238E27FC236}">
                    <a16:creationId xmlns:a16="http://schemas.microsoft.com/office/drawing/2014/main" id="{BB19A16C-FDF6-F5DE-B2EE-1E80FF62D15E}"/>
                  </a:ext>
                </a:extLst>
              </p:cNvPr>
              <p:cNvSpPr txBox="1"/>
              <p:nvPr/>
            </p:nvSpPr>
            <p:spPr>
              <a:xfrm>
                <a:off x="4886325" y="5429468"/>
                <a:ext cx="2743200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High Ozone Dose in a Batch Process for BOD Reduction</a:t>
                </a:r>
              </a:p>
            </p:txBody>
          </p:sp>
          <p:sp>
            <p:nvSpPr>
              <p:cNvPr id="19" name="Flowchart: Extract 18">
                <a:extLst>
                  <a:ext uri="{FF2B5EF4-FFF2-40B4-BE49-F238E27FC236}">
                    <a16:creationId xmlns:a16="http://schemas.microsoft.com/office/drawing/2014/main" id="{46D7B5B1-7A91-30F0-6745-77304A13A7F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4368166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E67FC6-59C9-6B37-F3D8-BA2A48FE2970}"/>
              </a:ext>
            </a:extLst>
          </p:cNvPr>
          <p:cNvGrpSpPr/>
          <p:nvPr/>
        </p:nvGrpSpPr>
        <p:grpSpPr>
          <a:xfrm>
            <a:off x="8115302" y="1847632"/>
            <a:ext cx="3429000" cy="4055010"/>
            <a:chOff x="8115302" y="1847632"/>
            <a:chExt cx="3429000" cy="40550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224C787-8C99-36DA-F230-FA0619A71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24" r="12524"/>
            <a:stretch/>
          </p:blipFill>
          <p:spPr>
            <a:xfrm>
              <a:off x="8115302" y="1847632"/>
              <a:ext cx="3429000" cy="342900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C208931-FDF9-BF6F-9CEA-776DF8078866}"/>
                </a:ext>
              </a:extLst>
            </p:cNvPr>
            <p:cNvGrpSpPr/>
            <p:nvPr/>
          </p:nvGrpSpPr>
          <p:grpSpPr>
            <a:xfrm>
              <a:off x="8115303" y="5410199"/>
              <a:ext cx="3261359" cy="492443"/>
              <a:chOff x="8130543" y="5429467"/>
              <a:chExt cx="3261359" cy="492443"/>
            </a:xfrm>
          </p:grpSpPr>
          <p:sp>
            <p:nvSpPr>
              <p:cNvPr id="18" name="TextBox 20">
                <a:extLst>
                  <a:ext uri="{FF2B5EF4-FFF2-40B4-BE49-F238E27FC236}">
                    <a16:creationId xmlns:a16="http://schemas.microsoft.com/office/drawing/2014/main" id="{41335288-83A4-AC3D-412C-5358DE643A32}"/>
                  </a:ext>
                </a:extLst>
              </p:cNvPr>
              <p:cNvSpPr txBox="1"/>
              <p:nvPr/>
            </p:nvSpPr>
            <p:spPr>
              <a:xfrm>
                <a:off x="8648702" y="5429467"/>
                <a:ext cx="2743200" cy="492443"/>
              </a:xfrm>
              <a:prstGeom prst="rect">
                <a:avLst/>
              </a:prstGeom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sz="1600" b="1">
                    <a:solidFill>
                      <a:srgbClr val="22323A"/>
                    </a:solidFill>
                    <a:latin typeface="Plus Jakarta Sans SemiBold" pitchFamily="2" charset="0"/>
                    <a:ea typeface="Gotham Bold"/>
                    <a:cs typeface="Plus Jakarta Sans SemiBold" pitchFamily="2" charset="0"/>
                    <a:sym typeface="Gotham Bold"/>
                  </a:rPr>
                  <a:t>Municipal Well Water for Ozone Pre-oxidation </a:t>
                </a:r>
              </a:p>
            </p:txBody>
          </p:sp>
          <p:sp>
            <p:nvSpPr>
              <p:cNvPr id="20" name="Flowchart: Extract 19">
                <a:extLst>
                  <a:ext uri="{FF2B5EF4-FFF2-40B4-BE49-F238E27FC236}">
                    <a16:creationId xmlns:a16="http://schemas.microsoft.com/office/drawing/2014/main" id="{D55C8D55-C2A5-CE04-DE8F-90DCF026E47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8130543" y="5538528"/>
                <a:ext cx="274320" cy="274320"/>
              </a:xfrm>
              <a:prstGeom prst="flowChartExtract">
                <a:avLst/>
              </a:prstGeom>
              <a:solidFill>
                <a:srgbClr val="AD2A3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5" name="WAVE PATTERN">
            <a:extLst>
              <a:ext uri="{FF2B5EF4-FFF2-40B4-BE49-F238E27FC236}">
                <a16:creationId xmlns:a16="http://schemas.microsoft.com/office/drawing/2014/main" id="{E134BCED-F4D0-3A25-8731-A2C2D99D7E84}"/>
              </a:ext>
            </a:extLst>
          </p:cNvPr>
          <p:cNvSpPr/>
          <p:nvPr/>
        </p:nvSpPr>
        <p:spPr>
          <a:xfrm rot="11598">
            <a:off x="-3984081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" pitchFamily="2" charset="0"/>
              </a:rPr>
              <a:t> </a:t>
            </a:r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7210A260-E1A0-76E1-7B01-E153BE201C5A}"/>
              </a:ext>
            </a:extLst>
          </p:cNvPr>
          <p:cNvGrpSpPr/>
          <p:nvPr/>
        </p:nvGrpSpPr>
        <p:grpSpPr>
          <a:xfrm>
            <a:off x="-6912821" y="2162925"/>
            <a:ext cx="7274767" cy="1304048"/>
            <a:chOff x="-117507" y="1945985"/>
            <a:chExt cx="11682765" cy="2608096"/>
          </a:xfrm>
        </p:grpSpPr>
        <p:sp>
          <p:nvSpPr>
            <p:cNvPr id="77" name="TextBox 5">
              <a:extLst>
                <a:ext uri="{FF2B5EF4-FFF2-40B4-BE49-F238E27FC236}">
                  <a16:creationId xmlns:a16="http://schemas.microsoft.com/office/drawing/2014/main" id="{85666161-E509-EEDC-D81C-49FE3D315D51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78" name="TextBox 6">
              <a:extLst>
                <a:ext uri="{FF2B5EF4-FFF2-40B4-BE49-F238E27FC236}">
                  <a16:creationId xmlns:a16="http://schemas.microsoft.com/office/drawing/2014/main" id="{8FEB926A-C991-560B-C15C-9F44E34FBA8D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9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D1604FB-C06B-31FC-ED9A-AEAA6939F421}"/>
              </a:ext>
            </a:extLst>
          </p:cNvPr>
          <p:cNvGrpSpPr/>
          <p:nvPr/>
        </p:nvGrpSpPr>
        <p:grpSpPr>
          <a:xfrm>
            <a:off x="-9747453" y="3941334"/>
            <a:ext cx="3727766" cy="307227"/>
            <a:chOff x="0" y="0"/>
            <a:chExt cx="7455532" cy="614454"/>
          </a:xfrm>
        </p:grpSpPr>
        <p:sp>
          <p:nvSpPr>
            <p:cNvPr id="80" name="Freeform 8">
              <a:extLst>
                <a:ext uri="{FF2B5EF4-FFF2-40B4-BE49-F238E27FC236}">
                  <a16:creationId xmlns:a16="http://schemas.microsoft.com/office/drawing/2014/main" id="{762E0686-8504-5DD3-67BE-FC8843CD98FC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81" name="TextBox 9">
              <a:extLst>
                <a:ext uri="{FF2B5EF4-FFF2-40B4-BE49-F238E27FC236}">
                  <a16:creationId xmlns:a16="http://schemas.microsoft.com/office/drawing/2014/main" id="{39CBF796-0FBF-5E1A-4BEC-B28454E640A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149B45-F1C1-9887-ED0F-1172A9621583}"/>
              </a:ext>
            </a:extLst>
          </p:cNvPr>
          <p:cNvGrpSpPr/>
          <p:nvPr/>
        </p:nvGrpSpPr>
        <p:grpSpPr>
          <a:xfrm>
            <a:off x="-12589873" y="4258006"/>
            <a:ext cx="3735555" cy="305937"/>
            <a:chOff x="0" y="0"/>
            <a:chExt cx="7471109" cy="611874"/>
          </a:xfrm>
        </p:grpSpPr>
        <p:sp>
          <p:nvSpPr>
            <p:cNvPr id="83" name="Freeform 11">
              <a:extLst>
                <a:ext uri="{FF2B5EF4-FFF2-40B4-BE49-F238E27FC236}">
                  <a16:creationId xmlns:a16="http://schemas.microsoft.com/office/drawing/2014/main" id="{546830AA-F7CB-D428-BB46-0A136B103A29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BE1C892-7FF0-7A33-2113-6E9EDD6C645E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5C3FADD-E893-10AA-B174-A09BD0B27CEE}"/>
              </a:ext>
            </a:extLst>
          </p:cNvPr>
          <p:cNvGrpSpPr/>
          <p:nvPr/>
        </p:nvGrpSpPr>
        <p:grpSpPr>
          <a:xfrm>
            <a:off x="-15420758" y="4729658"/>
            <a:ext cx="3724020" cy="299736"/>
            <a:chOff x="0" y="0"/>
            <a:chExt cx="7448040" cy="599472"/>
          </a:xfrm>
        </p:grpSpPr>
        <p:sp>
          <p:nvSpPr>
            <p:cNvPr id="86" name="Freeform 14">
              <a:extLst>
                <a:ext uri="{FF2B5EF4-FFF2-40B4-BE49-F238E27FC236}">
                  <a16:creationId xmlns:a16="http://schemas.microsoft.com/office/drawing/2014/main" id="{0C60ADBD-AAD5-04BF-90F4-1485F06F5460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87" name="TextBox 15">
              <a:extLst>
                <a:ext uri="{FF2B5EF4-FFF2-40B4-BE49-F238E27FC236}">
                  <a16:creationId xmlns:a16="http://schemas.microsoft.com/office/drawing/2014/main" id="{81FCFC52-6EBA-E32B-8918-D8172E730F67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pic>
        <p:nvPicPr>
          <p:cNvPr id="90" name="Graphic 89">
            <a:extLst>
              <a:ext uri="{FF2B5EF4-FFF2-40B4-BE49-F238E27FC236}">
                <a16:creationId xmlns:a16="http://schemas.microsoft.com/office/drawing/2014/main" id="{648A15DE-7668-0457-D204-52C669C9AC6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643360" y="6301824"/>
            <a:ext cx="411480" cy="4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31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2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" pitchFamily="2" charset="0"/>
              </a:rPr>
              <a:t>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304048"/>
            <a:chOff x="-117507" y="1945985"/>
            <a:chExt cx="11682765" cy="2608096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>
                  <a:solidFill>
                    <a:schemeClr val="bg1">
                      <a:lumMod val="85000"/>
                    </a:schemeClr>
                  </a:solidFill>
                  <a:latin typeface="Plus Jakarta Sans" pitchFamily="2" charset="0"/>
                  <a:ea typeface="Gotham"/>
                  <a:cs typeface="Plus Jakarta Sans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e0f800e19a456b57906f2c950d122fca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3d0f3c6d4bb4c319b24966faca6a02f1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0E50B1-1953-4E03-8FC2-2BB79C7015C7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36289B8-5FAD-4811-8105-E629147C2154}">
  <ds:schemaRefs>
    <ds:schemaRef ds:uri="http://purl.org/dc/terms/"/>
    <ds:schemaRef ds:uri="http://schemas.microsoft.com/office/infopath/2007/PartnerControls"/>
    <ds:schemaRef ds:uri="http://www.w3.org/XML/1998/namespace"/>
    <ds:schemaRef ds:uri="ab725d25-bf43-410a-b88d-3adcf776fa23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3A7AA53-B47F-4182-9C15-FAB4528902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1241</Words>
  <Application>Microsoft Office PowerPoint</Application>
  <PresentationFormat>Widescreen</PresentationFormat>
  <Paragraphs>171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Plus Jakarta Sans ExtraBold</vt:lpstr>
      <vt:lpstr>Plus Jakarta Sans SemiBold</vt:lpstr>
      <vt:lpstr>Aptos Display</vt:lpstr>
      <vt:lpstr>Plus Jakarta Sans</vt:lpstr>
      <vt:lpstr>Plus Jakarta Sans Medium</vt:lpstr>
      <vt:lpstr>Aptos</vt:lpstr>
      <vt:lpstr>Gotham</vt:lpstr>
      <vt:lpstr>Gotham Bold</vt:lpstr>
      <vt:lpstr>Arial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Thoram Charanda</dc:creator>
  <cp:lastModifiedBy>Angelo Bogoy</cp:lastModifiedBy>
  <cp:revision>1</cp:revision>
  <dcterms:created xsi:type="dcterms:W3CDTF">2025-09-30T19:17:24Z</dcterms:created>
  <dcterms:modified xsi:type="dcterms:W3CDTF">2026-02-09T16:11:10Z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