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50_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4" r:id="rId4"/>
  </p:sldMasterIdLst>
  <p:notesMasterIdLst>
    <p:notesMasterId r:id="rId36"/>
  </p:notesMasterIdLst>
  <p:sldIdLst>
    <p:sldId id="312" r:id="rId5"/>
    <p:sldId id="314" r:id="rId6"/>
    <p:sldId id="315" r:id="rId7"/>
    <p:sldId id="301" r:id="rId8"/>
    <p:sldId id="316" r:id="rId9"/>
    <p:sldId id="317" r:id="rId10"/>
    <p:sldId id="318" r:id="rId11"/>
    <p:sldId id="319" r:id="rId12"/>
    <p:sldId id="320" r:id="rId13"/>
    <p:sldId id="321" r:id="rId14"/>
    <p:sldId id="322" r:id="rId15"/>
    <p:sldId id="324" r:id="rId16"/>
    <p:sldId id="325" r:id="rId17"/>
    <p:sldId id="326" r:id="rId18"/>
    <p:sldId id="335" r:id="rId19"/>
    <p:sldId id="329" r:id="rId20"/>
    <p:sldId id="331" r:id="rId21"/>
    <p:sldId id="327" r:id="rId22"/>
    <p:sldId id="330" r:id="rId23"/>
    <p:sldId id="328" r:id="rId24"/>
    <p:sldId id="332" r:id="rId25"/>
    <p:sldId id="333" r:id="rId26"/>
    <p:sldId id="334" r:id="rId27"/>
    <p:sldId id="259" r:id="rId28"/>
    <p:sldId id="262" r:id="rId29"/>
    <p:sldId id="296" r:id="rId30"/>
    <p:sldId id="323" r:id="rId31"/>
    <p:sldId id="266" r:id="rId32"/>
    <p:sldId id="273" r:id="rId33"/>
    <p:sldId id="270" r:id="rId34"/>
    <p:sldId id="336" r:id="rId35"/>
  </p:sldIdLst>
  <p:sldSz cx="12192000" cy="6858000"/>
  <p:notesSz cx="6858000" cy="9144000"/>
  <p:embeddedFontLst>
    <p:embeddedFont>
      <p:font typeface="Cambria Math" panose="02040503050406030204" pitchFamily="18" charset="0"/>
      <p:regular r:id="rId37"/>
    </p:embeddedFont>
    <p:embeddedFont>
      <p:font typeface="Plus Jakarta Sans" pitchFamily="2" charset="77"/>
      <p:regular r:id="rId38"/>
      <p:bold r:id="rId39"/>
      <p:italic r:id="rId40"/>
      <p:boldItalic r:id="rId41"/>
    </p:embeddedFont>
    <p:embeddedFont>
      <p:font typeface="Plus Jakarta Sans ExtraBold" pitchFamily="2" charset="77"/>
      <p:bold r:id="rId42"/>
      <p:italic r:id="rId43"/>
      <p:boldItalic r:id="rId44"/>
    </p:embeddedFont>
    <p:embeddedFont>
      <p:font typeface="Plus Jakarta Sans SemiBold" pitchFamily="2" charset="77"/>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040DAC-538C-EF6A-87F5-8C0DB0C4FFD5}" name="Jhael Casia" initials="JC" userId="QSabnnWoRLJ2A+hH/L1UOlMOUgzhnMxjlqOOX5zc0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323A"/>
    <a:srgbClr val="AD2A38"/>
    <a:srgbClr val="FFFFFF"/>
    <a:srgbClr val="797979"/>
    <a:srgbClr val="364A54"/>
    <a:srgbClr val="F0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A360EA-594B-46BC-B829-801AF8404724}" v="2" dt="2026-02-09T22:24:07.67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4" autoAdjust="0"/>
    <p:restoredTop sz="94719"/>
  </p:normalViewPr>
  <p:slideViewPr>
    <p:cSldViewPr showGuides="1">
      <p:cViewPr>
        <p:scale>
          <a:sx n="157" d="100"/>
          <a:sy n="157" d="100"/>
        </p:scale>
        <p:origin x="144" y="5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font" Target="fonts/font5.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Bogoy" userId="eda108ec-fb6b-4125-8634-e9e095dc9215" providerId="ADAL" clId="{F2CA8307-E3CA-4C95-AADC-AC28A95F8DB8}"/>
    <pc:docChg chg="addSld delSld modSld">
      <pc:chgData name="Angelo Bogoy" userId="eda108ec-fb6b-4125-8634-e9e095dc9215" providerId="ADAL" clId="{F2CA8307-E3CA-4C95-AADC-AC28A95F8DB8}" dt="2026-02-09T22:25:09.854" v="2" actId="207"/>
      <pc:docMkLst>
        <pc:docMk/>
      </pc:docMkLst>
      <pc:sldChg chg="modSp mod">
        <pc:chgData name="Angelo Bogoy" userId="eda108ec-fb6b-4125-8634-e9e095dc9215" providerId="ADAL" clId="{F2CA8307-E3CA-4C95-AADC-AC28A95F8DB8}" dt="2026-02-09T22:25:09.854" v="2" actId="207"/>
        <pc:sldMkLst>
          <pc:docMk/>
          <pc:sldMk cId="0" sldId="266"/>
        </pc:sldMkLst>
        <pc:spChg chg="mod">
          <ac:chgData name="Angelo Bogoy" userId="eda108ec-fb6b-4125-8634-e9e095dc9215" providerId="ADAL" clId="{F2CA8307-E3CA-4C95-AADC-AC28A95F8DB8}" dt="2026-02-09T22:25:09.854" v="2" actId="207"/>
          <ac:spMkLst>
            <pc:docMk/>
            <pc:sldMk cId="0" sldId="266"/>
            <ac:spMk id="14" creationId="{00000000-0000-0000-0000-000000000000}"/>
          </ac:spMkLst>
        </pc:spChg>
      </pc:sldChg>
      <pc:sldChg chg="add del">
        <pc:chgData name="Angelo Bogoy" userId="eda108ec-fb6b-4125-8634-e9e095dc9215" providerId="ADAL" clId="{F2CA8307-E3CA-4C95-AADC-AC28A95F8DB8}" dt="2026-02-09T22:24:07.673" v="1"/>
        <pc:sldMkLst>
          <pc:docMk/>
          <pc:sldMk cId="2649600133" sldId="337"/>
        </pc:sldMkLst>
      </pc:sldChg>
    </pc:docChg>
  </pc:docChgLst>
</pc:chgInfo>
</file>

<file path=ppt/comments/modernComment_150_0.xml><?xml version="1.0" encoding="utf-8"?>
<p188:cmLst xmlns:a="http://schemas.openxmlformats.org/drawingml/2006/main" xmlns:r="http://schemas.openxmlformats.org/officeDocument/2006/relationships" xmlns:p188="http://schemas.microsoft.com/office/powerpoint/2018/8/main">
  <p188:cm id="{0610939A-482C-44ED-BF3F-54FF0CEF7619}" authorId="{BB040DAC-538C-EF6A-87F5-8C0DB0C4FFD5}" created="2025-06-25T14:46:29.466">
    <ac:deMkLst xmlns:ac="http://schemas.microsoft.com/office/drawing/2013/main/command">
      <pc:docMk xmlns:pc="http://schemas.microsoft.com/office/powerpoint/2013/main/command"/>
      <pc:sldMk xmlns:pc="http://schemas.microsoft.com/office/powerpoint/2013/main/command" cId="0" sldId="336"/>
      <ac:spMk id="16" creationId="{4D6BE0CF-9426-F0B2-8781-B988813F5D47}"/>
    </ac:deMkLst>
    <p188:txBody>
      <a:bodyPr/>
      <a:lstStyle/>
      <a:p>
        <a:r>
          <a:rPr lang="en-US"/>
          <a:t>@sannel Don't worry about the design—it will appear normal when you present it.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lus Jakarta Sans Medium" pitchFamily="2" charset="0"/>
              </a:defRPr>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lus Jakarta Sans Medium" pitchFamily="2" charset="0"/>
              </a:defRPr>
            </a:lvl1pPr>
          </a:lstStyle>
          <a:p>
            <a:fld id="{9226D105-F416-9B47-A213-2BB1CD6D3A8D}" type="datetimeFigureOut">
              <a:rPr lang="fr-FR" smtClean="0"/>
              <a:pPr/>
              <a:t>09/02/2026</a:t>
            </a:fld>
            <a:endParaRPr lang="fr-FR"/>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lus Jakarta Sans Medium" pitchFamily="2"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lus Jakarta Sans Medium" pitchFamily="2" charset="0"/>
              </a:defRPr>
            </a:lvl1pPr>
          </a:lstStyle>
          <a:p>
            <a:fld id="{A8BA8249-7B32-D540-A790-608119ABF1BF}" type="slidenum">
              <a:rPr lang="fr-FR" smtClean="0"/>
              <a:pPr/>
              <a:t>‹#›</a:t>
            </a:fld>
            <a:endParaRPr lang="fr-FR"/>
          </a:p>
        </p:txBody>
      </p:sp>
    </p:spTree>
    <p:extLst>
      <p:ext uri="{BB962C8B-B14F-4D97-AF65-F5344CB8AC3E}">
        <p14:creationId xmlns:p14="http://schemas.microsoft.com/office/powerpoint/2010/main" val="443444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lus Jakarta Sans Medium" pitchFamily="2"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walk through the full system architecture — what it takes to build a reliable, high-performance ozone treatment system. This is where ozone moves from chemistry to engineering.</a:t>
            </a:r>
          </a:p>
          <a:p>
            <a:endParaRPr lang="en-US"/>
          </a:p>
          <a:p>
            <a:r>
              <a:rPr lang="en-US"/>
              <a:t>First, we start with the feed gas.</a:t>
            </a:r>
          </a:p>
          <a:p>
            <a:r>
              <a:rPr lang="en-US"/>
              <a:t>We use either PSA/VSA oxygen Concentrator - PSA(pressure swing absorption)/VSA (vacuum swing absorption) or  liquid oxygen, depending on the application size. What matters most is that the oxygen is clean and dry. Moisture or impurities will reduce ozone yield and damage the generator. PSA units typically produce around 93% purity, while LOX gives us near 100%.</a:t>
            </a:r>
          </a:p>
          <a:p>
            <a:endParaRPr lang="en-US"/>
          </a:p>
          <a:p>
            <a:r>
              <a:rPr lang="en-US"/>
              <a:t>Next is the ozone generator itself.</a:t>
            </a:r>
          </a:p>
          <a:p>
            <a:r>
              <a:rPr lang="en-US"/>
              <a:t>This is where corona discharge occurs. High-voltage AC current splits O₂ into individual oxygen atoms, which then form ozone. This process is sensitive to temperature, gas pressure, and electrical stability, so systems must be actively cooled and precisely controlled. Pinnacle systems are built around plasma block technology that maximizes energy efficiency and reliability.</a:t>
            </a:r>
          </a:p>
          <a:p>
            <a:endParaRPr lang="en-US"/>
          </a:p>
          <a:p>
            <a:r>
              <a:rPr lang="en-US"/>
              <a:t>After generation, we move to ozone injection — the mass transfer stage.</a:t>
            </a:r>
          </a:p>
          <a:p>
            <a:r>
              <a:rPr lang="en-US"/>
              <a:t>This is where the gas is dissolved into the water stream. Depending on flow rate and application, we use venturi injectors, static mixers, or fine bubble diffusers. The goal here is over 90% transfer efficiency — getting as much ozone into solution as possible, as fast as possible.</a:t>
            </a:r>
          </a:p>
          <a:p>
            <a:endParaRPr lang="en-US"/>
          </a:p>
          <a:p>
            <a:r>
              <a:rPr lang="en-US"/>
              <a:t>Once the ozone is in the water, it enters the contact chamber.</a:t>
            </a:r>
          </a:p>
          <a:p>
            <a:r>
              <a:rPr lang="en-US"/>
              <a:t>This is where the actual oxidation and disinfection reactions occur. Design is critical here — you need the right CT, plug-flow hydraulics, and adequate detention time. If you shortcut this step, you lose treatment power.</a:t>
            </a:r>
          </a:p>
          <a:p>
            <a:endParaRPr lang="en-US"/>
          </a:p>
          <a:p>
            <a:r>
              <a:rPr lang="en-US"/>
              <a:t>Any unused ozone gas is sent to a destruct unit.</a:t>
            </a:r>
          </a:p>
          <a:p>
            <a:r>
              <a:rPr lang="en-US"/>
              <a:t>This prevents environmental release and protects operators. We use either catalytic or thermal destructors depending on the volume of off-gas and site conditions. These safely convert ozone back to oxygen before it’s vented.</a:t>
            </a:r>
          </a:p>
          <a:p>
            <a:endParaRPr lang="en-US"/>
          </a:p>
          <a:p>
            <a:r>
              <a:rPr lang="en-US"/>
              <a:t>Throughout the system, we rely on real-time instrumentation and automation.</a:t>
            </a:r>
          </a:p>
          <a:p>
            <a:r>
              <a:rPr lang="en-US"/>
              <a:t>Inline dissolved ozone sensors measure residuals. ORP sensors can track broader redox trends. PLCs with PID control maintain dosage based on flow and water quality. Safety interlocks and gas detectors ensure ambient exposure stays below OSHA limits.</a:t>
            </a:r>
          </a:p>
          <a:p>
            <a:endParaRPr lang="en-US"/>
          </a:p>
          <a:p>
            <a:r>
              <a:rPr lang="en-US"/>
              <a:t>In larger systems, we may also include recirculation pumps or multi-point injection.</a:t>
            </a:r>
          </a:p>
          <a:p>
            <a:r>
              <a:rPr lang="en-US"/>
              <a:t>This helps balance the dose across changing loads and maximize oxidation in specific process zones.</a:t>
            </a:r>
          </a:p>
          <a:p>
            <a:endParaRPr lang="en-US"/>
          </a:p>
          <a:p>
            <a:r>
              <a:rPr lang="en-US"/>
              <a:t>The takeaway here is that a successful ozone system isn’t just about having a generator. It’s about how every piece — from oxygen prep to injection, control, and destruct — is engineered to work together.”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4CB4-7C36-2AF2-F4B9-720FC32993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E23610-5A8A-A220-0F06-CBB0E2D9D5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334BBA-0935-C68B-9D4D-1FCBE29A4953}"/>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5" name="Footer Placeholder 4">
            <a:extLst>
              <a:ext uri="{FF2B5EF4-FFF2-40B4-BE49-F238E27FC236}">
                <a16:creationId xmlns:a16="http://schemas.microsoft.com/office/drawing/2014/main" id="{5CF792A7-F110-DE96-CD8F-2BFFA63239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1816E2-B268-4995-F81E-0A5C364C7DA4}"/>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25944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1885C-BA2E-AC3C-5175-10C6593AD0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DF30F4-7887-A167-F238-1F7FF8E8FD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2A983-5FD5-23A9-974C-E7AB4C777166}"/>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5" name="Footer Placeholder 4">
            <a:extLst>
              <a:ext uri="{FF2B5EF4-FFF2-40B4-BE49-F238E27FC236}">
                <a16:creationId xmlns:a16="http://schemas.microsoft.com/office/drawing/2014/main" id="{42E18D70-AC67-0065-17C6-674A88B1D4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1A3E2-4A85-20CD-F0E0-BA193024870E}"/>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1451118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F1B5E-8E9B-00EC-6070-23CEF40121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C6A7B4-858A-F315-A71B-8E388FA53A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28FA4A-FA4B-D8E2-59F1-A8B718DF5743}"/>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5" name="Footer Placeholder 4">
            <a:extLst>
              <a:ext uri="{FF2B5EF4-FFF2-40B4-BE49-F238E27FC236}">
                <a16:creationId xmlns:a16="http://schemas.microsoft.com/office/drawing/2014/main" id="{1D4232C3-A0EB-8480-B484-C7881A0158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04F06B-3BD3-6EF7-DB9B-C42F8F5647E5}"/>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1270642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E2EDE-B2C7-2C70-FD17-4F3FD81722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3907D5-73B8-2BB6-F116-F2D44D5083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54FBD5-7564-2EC7-0F73-19F981F40C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2614CDD-0565-CF19-1501-A01CEB89EBA6}"/>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6" name="Footer Placeholder 5">
            <a:extLst>
              <a:ext uri="{FF2B5EF4-FFF2-40B4-BE49-F238E27FC236}">
                <a16:creationId xmlns:a16="http://schemas.microsoft.com/office/drawing/2014/main" id="{CD56E324-6D18-F7BC-D0D2-DB8B68F60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F8ABDA-701F-A515-DC11-E6DE3D29AC1E}"/>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919863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63CF9-31ED-8226-4E86-B36C167C86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971990-DCCE-A55C-117F-58BC8B3AFF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A3E020-4AFB-2AB3-9516-8AE87E09BD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269489-7A1B-8FB6-0BD8-41F8BA8807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779FD-8103-27E7-3204-BEF095872F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149B4B-7D4B-C764-9DF8-005669EB5DFC}"/>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8" name="Footer Placeholder 7">
            <a:extLst>
              <a:ext uri="{FF2B5EF4-FFF2-40B4-BE49-F238E27FC236}">
                <a16:creationId xmlns:a16="http://schemas.microsoft.com/office/drawing/2014/main" id="{04EF4AB9-B941-5161-1294-3A3737359D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5C61B9-8C54-2029-0937-AEBA402898A0}"/>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1426429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75EA7-A1D2-1F9B-5343-755F77870B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D659EB-E315-AF4D-18CA-DFAFA1E353D6}"/>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4" name="Footer Placeholder 3">
            <a:extLst>
              <a:ext uri="{FF2B5EF4-FFF2-40B4-BE49-F238E27FC236}">
                <a16:creationId xmlns:a16="http://schemas.microsoft.com/office/drawing/2014/main" id="{DB928B0B-D26B-7E12-24ED-655C8EDE98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02081D-3833-5CBC-8AFB-D7D36777BF0B}"/>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1388978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F1DFFD-61E2-3D6C-8784-E10C8F69B9F2}"/>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3" name="Footer Placeholder 2">
            <a:extLst>
              <a:ext uri="{FF2B5EF4-FFF2-40B4-BE49-F238E27FC236}">
                <a16:creationId xmlns:a16="http://schemas.microsoft.com/office/drawing/2014/main" id="{132FCC63-05F1-4602-0914-2CCBD8E0D9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2DA032-E9CC-5A1A-8D82-587F10CA9BEE}"/>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3973281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2912-0F4B-FD98-342E-7D2DCF612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3A7729-7EC3-6412-30CB-C7586A69A7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6ED786-402F-E1A8-441B-186ADD1FA5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D6440B-E36F-0D71-DE4F-A45064DF815F}"/>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6" name="Footer Placeholder 5">
            <a:extLst>
              <a:ext uri="{FF2B5EF4-FFF2-40B4-BE49-F238E27FC236}">
                <a16:creationId xmlns:a16="http://schemas.microsoft.com/office/drawing/2014/main" id="{59E1CD48-96AA-F4B4-7CB2-2DA2BB2B9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CAA1FE-5084-8973-848C-A1C02D924E3D}"/>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106725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BD70B-F471-5861-76EC-460D48D9A5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893FA4-8CDB-02BD-5169-7ED316C9A0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2E6D10-B863-F71B-CAC9-BCDC55800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766B84-5AE6-FA81-FE37-42D373FE76E0}"/>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6" name="Footer Placeholder 5">
            <a:extLst>
              <a:ext uri="{FF2B5EF4-FFF2-40B4-BE49-F238E27FC236}">
                <a16:creationId xmlns:a16="http://schemas.microsoft.com/office/drawing/2014/main" id="{2CC99428-5DEB-545E-7398-A902B951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D7A8FB-1A33-E37B-F0C0-1EE147A791B6}"/>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997315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28B3E-5D8C-E3B9-6520-729513E543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C19EE-ADD0-0C95-0F4B-81E9EF0553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6258C-93D6-6E7E-BD41-48B4F999DDB4}"/>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5" name="Footer Placeholder 4">
            <a:extLst>
              <a:ext uri="{FF2B5EF4-FFF2-40B4-BE49-F238E27FC236}">
                <a16:creationId xmlns:a16="http://schemas.microsoft.com/office/drawing/2014/main" id="{A71832C8-09FD-2D03-C8FF-F7B52865D4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F2AD0-069F-B8A4-8AB5-A12C48F144D0}"/>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168607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DA2E03-F8D5-DA07-60FE-D3E17FE142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8EB139-35C8-962A-FEE0-0E39B8A90C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768F22-7B75-CCAC-980B-043B5F3C73C9}"/>
              </a:ext>
            </a:extLst>
          </p:cNvPr>
          <p:cNvSpPr>
            <a:spLocks noGrp="1"/>
          </p:cNvSpPr>
          <p:nvPr>
            <p:ph type="dt" sz="half" idx="10"/>
          </p:nvPr>
        </p:nvSpPr>
        <p:spPr/>
        <p:txBody>
          <a:bodyPr/>
          <a:lstStyle/>
          <a:p>
            <a:fld id="{3B3C4303-A723-4FAA-8D17-90CBF3091477}" type="datetimeFigureOut">
              <a:rPr lang="en-US" smtClean="0"/>
              <a:t>2/9/26</a:t>
            </a:fld>
            <a:endParaRPr lang="en-US"/>
          </a:p>
        </p:txBody>
      </p:sp>
      <p:sp>
        <p:nvSpPr>
          <p:cNvPr id="5" name="Footer Placeholder 4">
            <a:extLst>
              <a:ext uri="{FF2B5EF4-FFF2-40B4-BE49-F238E27FC236}">
                <a16:creationId xmlns:a16="http://schemas.microsoft.com/office/drawing/2014/main" id="{A19F8CFB-F0AA-C2C8-257A-15064DA009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DC24A-5730-F96F-D564-C28F8E0D0857}"/>
              </a:ext>
            </a:extLst>
          </p:cNvPr>
          <p:cNvSpPr>
            <a:spLocks noGrp="1"/>
          </p:cNvSpPr>
          <p:nvPr>
            <p:ph type="sldNum" sz="quarter" idx="12"/>
          </p:nvPr>
        </p:nvSpPr>
        <p:spPr/>
        <p:txBody>
          <a:bodyPr/>
          <a:lstStyle/>
          <a:p>
            <a:fld id="{C66B28A5-A0A5-4140-BF22-C35206771A9E}" type="slidenum">
              <a:rPr lang="en-US" smtClean="0"/>
              <a:t>‹#›</a:t>
            </a:fld>
            <a:endParaRPr lang="en-US"/>
          </a:p>
        </p:txBody>
      </p:sp>
    </p:spTree>
    <p:extLst>
      <p:ext uri="{BB962C8B-B14F-4D97-AF65-F5344CB8AC3E}">
        <p14:creationId xmlns:p14="http://schemas.microsoft.com/office/powerpoint/2010/main" val="2372150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739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46F6CA-661A-2EEB-4E91-59B51D522F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1E18DC9-CE86-2C03-38F0-4C1DDE9BA4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DF7233-0750-79CF-470E-18CD9C4856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3C4303-A723-4FAA-8D17-90CBF3091477}" type="datetimeFigureOut">
              <a:rPr lang="en-US" smtClean="0"/>
              <a:pPr/>
              <a:t>2/9/26</a:t>
            </a:fld>
            <a:endParaRPr lang="en-US"/>
          </a:p>
        </p:txBody>
      </p:sp>
      <p:sp>
        <p:nvSpPr>
          <p:cNvPr id="5" name="Footer Placeholder 4">
            <a:extLst>
              <a:ext uri="{FF2B5EF4-FFF2-40B4-BE49-F238E27FC236}">
                <a16:creationId xmlns:a16="http://schemas.microsoft.com/office/drawing/2014/main" id="{859F09D2-FCD2-0AC1-D116-D0033C5BB8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6C63A7E-E776-8B58-B10F-4264F8F257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6B28A5-A0A5-4140-BF22-C35206771A9E}" type="slidenum">
              <a:rPr lang="en-US" smtClean="0"/>
              <a:pPr/>
              <a:t>‹#›</a:t>
            </a:fld>
            <a:endParaRPr lang="en-US"/>
          </a:p>
        </p:txBody>
      </p:sp>
    </p:spTree>
    <p:extLst>
      <p:ext uri="{BB962C8B-B14F-4D97-AF65-F5344CB8AC3E}">
        <p14:creationId xmlns:p14="http://schemas.microsoft.com/office/powerpoint/2010/main" val="271870075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pinnacleozone.com/about/our-team/" TargetMode="Externa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hdphoto" Target="../media/hdphoto1.wdp"/><Relationship Id="rId7"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s://pinnacleozone.com/about/our-team/" TargetMode="External"/><Relationship Id="rId10" Type="http://schemas.openxmlformats.org/officeDocument/2006/relationships/image" Target="../media/image8.jpeg"/><Relationship Id="rId4" Type="http://schemas.openxmlformats.org/officeDocument/2006/relationships/image" Target="../media/image3.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png"/><Relationship Id="rId7" Type="http://schemas.openxmlformats.org/officeDocument/2006/relationships/image" Target="../media/image5.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svg"/><Relationship Id="rId7"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9.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8.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hyperlink" Target="https://pubmed.ncbi.nlm.nih.gov/?term=%22Chen%20Z%22%5BAuthor%5D" TargetMode="External"/><Relationship Id="rId3" Type="http://schemas.openxmlformats.org/officeDocument/2006/relationships/image" Target="../media/image5.svg"/><Relationship Id="rId7" Type="http://schemas.openxmlformats.org/officeDocument/2006/relationships/hyperlink" Target="https://pubmed.ncbi.nlm.nih.gov/?term=%22Ren%20Y%22%5BAuthor%5D"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hyperlink" Target="https://pubmed.ncbi.nlm.nih.gov/?term=%22Lu%20Y%22%5BAuthor%5D" TargetMode="External"/><Relationship Id="rId5" Type="http://schemas.openxmlformats.org/officeDocument/2006/relationships/hyperlink" Target="https://pubmed.ncbi.nlm.nih.gov/?term=%22Kong%20J%22%5BAuthor%5D" TargetMode="External"/><Relationship Id="rId4" Type="http://schemas.openxmlformats.org/officeDocument/2006/relationships/image" Target="../media/image14.jpeg"/><Relationship Id="rId9" Type="http://schemas.openxmlformats.org/officeDocument/2006/relationships/hyperlink" Target="https://pubmed.ncbi.nlm.nih.gov/?term=%22Chen%20M%22%5BAuthor%5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8" Type="http://schemas.openxmlformats.org/officeDocument/2006/relationships/hyperlink" Target="https://pubmed.ncbi.nlm.nih.gov/?term=%22Chen%20Z%22%5BAuthor%5D" TargetMode="External"/><Relationship Id="rId3" Type="http://schemas.openxmlformats.org/officeDocument/2006/relationships/image" Target="../media/image4.png"/><Relationship Id="rId7" Type="http://schemas.openxmlformats.org/officeDocument/2006/relationships/hyperlink" Target="https://pubmed.ncbi.nlm.nih.gov/?term=%22Ren%20Y%22%5BAuthor%5D" TargetMode="Externa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hyperlink" Target="https://pubmed.ncbi.nlm.nih.gov/?term=%22Lu%20Y%22%5BAuthor%5D" TargetMode="External"/><Relationship Id="rId11" Type="http://schemas.openxmlformats.org/officeDocument/2006/relationships/image" Target="../media/image20.png"/><Relationship Id="rId5" Type="http://schemas.openxmlformats.org/officeDocument/2006/relationships/hyperlink" Target="https://pubmed.ncbi.nlm.nih.gov/?term=%22Kong%20J%22%5BAuthor%5D" TargetMode="External"/><Relationship Id="rId10" Type="http://schemas.openxmlformats.org/officeDocument/2006/relationships/image" Target="../media/image19.png"/><Relationship Id="rId4" Type="http://schemas.openxmlformats.org/officeDocument/2006/relationships/image" Target="../media/image5.svg"/><Relationship Id="rId9" Type="http://schemas.openxmlformats.org/officeDocument/2006/relationships/hyperlink" Target="https://pubmed.ncbi.nlm.nih.gov/?term=%22Chen%20M%22%5BAuthor%5D"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2.svg"/><Relationship Id="rId7" Type="http://schemas.openxmlformats.org/officeDocument/2006/relationships/image" Target="../media/image5.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5.sv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2.svg"/><Relationship Id="rId7"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svg"/><Relationship Id="rId7" Type="http://schemas.openxmlformats.org/officeDocument/2006/relationships/image" Target="../media/image2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9.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5.sv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40.png"/><Relationship Id="rId5" Type="http://schemas.microsoft.com/office/2007/relationships/hdphoto" Target="../media/hdphoto2.wdp"/><Relationship Id="rId10" Type="http://schemas.openxmlformats.org/officeDocument/2006/relationships/image" Target="../media/image39.png"/><Relationship Id="rId4" Type="http://schemas.openxmlformats.org/officeDocument/2006/relationships/image" Target="../media/image32.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9.png"/><Relationship Id="rId3" Type="http://schemas.openxmlformats.org/officeDocument/2006/relationships/image" Target="../media/image5.sv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46.png"/><Relationship Id="rId5" Type="http://schemas.microsoft.com/office/2007/relationships/hdphoto" Target="../media/hdphoto2.wdp"/><Relationship Id="rId10" Type="http://schemas.openxmlformats.org/officeDocument/2006/relationships/image" Target="../media/image45.png"/><Relationship Id="rId4" Type="http://schemas.openxmlformats.org/officeDocument/2006/relationships/image" Target="../media/image32.png"/><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svg"/><Relationship Id="rId7" Type="http://schemas.openxmlformats.org/officeDocument/2006/relationships/image" Target="../media/image54.png"/><Relationship Id="rId12" Type="http://schemas.openxmlformats.org/officeDocument/2006/relationships/image" Target="../media/image5.sv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4.png"/><Relationship Id="rId5" Type="http://schemas.openxmlformats.org/officeDocument/2006/relationships/image" Target="../media/image52.png"/><Relationship Id="rId10" Type="http://schemas.openxmlformats.org/officeDocument/2006/relationships/image" Target="../media/image48.png"/><Relationship Id="rId4" Type="http://schemas.openxmlformats.org/officeDocument/2006/relationships/image" Target="../media/image51.png"/><Relationship Id="rId9"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svg"/><Relationship Id="rId3" Type="http://schemas.openxmlformats.org/officeDocument/2006/relationships/image" Target="../media/image57.png"/><Relationship Id="rId7" Type="http://schemas.openxmlformats.org/officeDocument/2006/relationships/image" Target="../media/image53.png"/><Relationship Id="rId12"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9.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8.svg"/><Relationship Id="rId9" Type="http://schemas.openxmlformats.org/officeDocument/2006/relationships/image" Target="../media/image55.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sv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0.svg"/><Relationship Id="rId7" Type="http://schemas.openxmlformats.org/officeDocument/2006/relationships/image" Target="../media/image60.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2.png"/><Relationship Id="rId4" Type="http://schemas.openxmlformats.org/officeDocument/2006/relationships/image" Target="../media/image61.jpeg"/><Relationship Id="rId9" Type="http://schemas.openxmlformats.org/officeDocument/2006/relationships/image" Target="../media/image5.svg"/></Relationships>
</file>

<file path=ppt/slides/_rels/slide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0.svg"/><Relationship Id="rId7" Type="http://schemas.openxmlformats.org/officeDocument/2006/relationships/image" Target="../media/image6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9.png"/><Relationship Id="rId4" Type="http://schemas.openxmlformats.org/officeDocument/2006/relationships/image" Target="../media/image62.png"/><Relationship Id="rId9" Type="http://schemas.openxmlformats.org/officeDocument/2006/relationships/image" Target="../media/image5.svg"/></Relationships>
</file>

<file path=ppt/slides/_rels/slide30.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4.png"/><Relationship Id="rId3" Type="http://schemas.openxmlformats.org/officeDocument/2006/relationships/image" Target="../media/image50.svg"/><Relationship Id="rId7" Type="http://schemas.openxmlformats.org/officeDocument/2006/relationships/image" Target="../media/image65.png"/><Relationship Id="rId12" Type="http://schemas.openxmlformats.org/officeDocument/2006/relationships/image" Target="../media/image70.sv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69.png"/><Relationship Id="rId5" Type="http://schemas.openxmlformats.org/officeDocument/2006/relationships/image" Target="../media/image64.png"/><Relationship Id="rId10" Type="http://schemas.openxmlformats.org/officeDocument/2006/relationships/image" Target="../media/image68.svg"/><Relationship Id="rId4" Type="http://schemas.openxmlformats.org/officeDocument/2006/relationships/image" Target="../media/image63.png"/><Relationship Id="rId9" Type="http://schemas.openxmlformats.org/officeDocument/2006/relationships/image" Target="../media/image67.png"/><Relationship Id="rId14" Type="http://schemas.openxmlformats.org/officeDocument/2006/relationships/image" Target="../media/image5.svg"/></Relationships>
</file>

<file path=ppt/slides/_rels/slide3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69.png"/><Relationship Id="rId3" Type="http://schemas.openxmlformats.org/officeDocument/2006/relationships/image" Target="../media/image71.png"/><Relationship Id="rId7" Type="http://schemas.openxmlformats.org/officeDocument/2006/relationships/image" Target="../media/image4.png"/><Relationship Id="rId12" Type="http://schemas.openxmlformats.org/officeDocument/2006/relationships/image" Target="../media/image68.svg"/><Relationship Id="rId2" Type="http://schemas.microsoft.com/office/2018/10/relationships/comments" Target="../comments/modernComment_150_0.xml"/><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7.png"/><Relationship Id="rId5" Type="http://schemas.openxmlformats.org/officeDocument/2006/relationships/image" Target="../media/image63.png"/><Relationship Id="rId10" Type="http://schemas.openxmlformats.org/officeDocument/2006/relationships/image" Target="../media/image66.svg"/><Relationship Id="rId4" Type="http://schemas.openxmlformats.org/officeDocument/2006/relationships/image" Target="../media/image72.svg"/><Relationship Id="rId9" Type="http://schemas.openxmlformats.org/officeDocument/2006/relationships/image" Target="../media/image65.png"/><Relationship Id="rId14" Type="http://schemas.openxmlformats.org/officeDocument/2006/relationships/image" Target="../media/image70.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4000"/>
            <a:lum/>
          </a:blip>
          <a:srcRect/>
          <a:stretch>
            <a:fillRect/>
          </a:stretch>
        </a:blip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2AAE24C8-2B41-57B5-F63D-D1B1EC90E7DC}"/>
              </a:ext>
            </a:extLst>
          </p:cNvPr>
          <p:cNvGrpSpPr/>
          <p:nvPr/>
        </p:nvGrpSpPr>
        <p:grpSpPr>
          <a:xfrm>
            <a:off x="6096000" y="685800"/>
            <a:ext cx="5464824" cy="6172200"/>
            <a:chOff x="6096000" y="685800"/>
            <a:chExt cx="5464824" cy="6172200"/>
          </a:xfrm>
        </p:grpSpPr>
        <p:sp>
          <p:nvSpPr>
            <p:cNvPr id="25" name="Rectangle 24">
              <a:extLst>
                <a:ext uri="{FF2B5EF4-FFF2-40B4-BE49-F238E27FC236}">
                  <a16:creationId xmlns:a16="http://schemas.microsoft.com/office/drawing/2014/main" id="{F5942D16-330E-5844-AF15-A03C4EF678A3}"/>
                </a:ext>
              </a:extLst>
            </p:cNvPr>
            <p:cNvSpPr/>
            <p:nvPr/>
          </p:nvSpPr>
          <p:spPr>
            <a:xfrm>
              <a:off x="6096001" y="685800"/>
              <a:ext cx="5464823" cy="61722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24" name="Picture 23">
              <a:extLst>
                <a:ext uri="{FF2B5EF4-FFF2-40B4-BE49-F238E27FC236}">
                  <a16:creationId xmlns:a16="http://schemas.microsoft.com/office/drawing/2014/main" id="{6C17D0D1-1B66-DD0A-622E-B11E6BCECCBD}"/>
                </a:ext>
              </a:extLst>
            </p:cNvPr>
            <p:cNvPicPr>
              <a:picLocks noChangeAspect="1"/>
            </p:cNvPicPr>
            <p:nvPr/>
          </p:nvPicPr>
          <p:blipFill>
            <a:blip r:embed="rId3">
              <a:alphaModFix amt="35000"/>
              <a:duotone>
                <a:prstClr val="black"/>
                <a:srgbClr val="22323A">
                  <a:tint val="45000"/>
                  <a:satMod val="400000"/>
                </a:srgbClr>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38699" r="1526"/>
            <a:stretch>
              <a:fillRect/>
            </a:stretch>
          </p:blipFill>
          <p:spPr>
            <a:xfrm>
              <a:off x="6096000" y="3108242"/>
              <a:ext cx="5464824" cy="3749758"/>
            </a:xfrm>
            <a:prstGeom prst="rect">
              <a:avLst/>
            </a:prstGeom>
          </p:spPr>
        </p:pic>
      </p:grpSp>
      <p:sp>
        <p:nvSpPr>
          <p:cNvPr id="12" name="TextBox 12"/>
          <p:cNvSpPr txBox="1"/>
          <p:nvPr/>
        </p:nvSpPr>
        <p:spPr>
          <a:xfrm>
            <a:off x="628931" y="2042085"/>
            <a:ext cx="9470541" cy="1774973"/>
          </a:xfrm>
          <a:prstGeom prst="rect">
            <a:avLst/>
          </a:prstGeom>
          <a:solidFill>
            <a:srgbClr val="AD2A38"/>
          </a:solidFill>
        </p:spPr>
        <p:txBody>
          <a:bodyPr wrap="none" lIns="457200" tIns="228600" rIns="457200" bIns="228600" rtlCol="0" anchor="t">
            <a:spAutoFit/>
          </a:bodyPr>
          <a:lstStyle/>
          <a:p>
            <a:r>
              <a:rPr lang="en-US" sz="4267" b="1" spc="-150" dirty="0">
                <a:solidFill>
                  <a:schemeClr val="bg1"/>
                </a:solidFill>
                <a:latin typeface="Plus Jakarta Sans ExtraBold" pitchFamily="2" charset="0"/>
                <a:ea typeface="Gotham Bold"/>
                <a:cs typeface="Plus Jakarta Sans ExtraBold" pitchFamily="2" charset="0"/>
                <a:sym typeface="Gotham Bold"/>
              </a:rPr>
              <a:t>Ozone Disinfection and the</a:t>
            </a:r>
          </a:p>
          <a:p>
            <a:r>
              <a:rPr lang="en-US" sz="4267" b="1" spc="-150" dirty="0">
                <a:solidFill>
                  <a:schemeClr val="bg1"/>
                </a:solidFill>
                <a:latin typeface="Plus Jakarta Sans ExtraBold" pitchFamily="2" charset="0"/>
                <a:ea typeface="Gotham Bold"/>
                <a:cs typeface="Plus Jakarta Sans ExtraBold" pitchFamily="2" charset="0"/>
                <a:sym typeface="Gotham Bold"/>
              </a:rPr>
              <a:t>Destruction of Taste, Odor &amp; Color</a:t>
            </a:r>
          </a:p>
        </p:txBody>
      </p:sp>
      <p:sp>
        <p:nvSpPr>
          <p:cNvPr id="14" name="TextBox 14"/>
          <p:cNvSpPr txBox="1"/>
          <p:nvPr/>
        </p:nvSpPr>
        <p:spPr>
          <a:xfrm>
            <a:off x="628931" y="1485900"/>
            <a:ext cx="4692368" cy="293414"/>
          </a:xfrm>
          <a:prstGeom prst="rect">
            <a:avLst/>
          </a:prstGeom>
        </p:spPr>
        <p:txBody>
          <a:bodyPr wrap="square" lIns="0" tIns="0" rIns="0" bIns="0" rtlCol="0" anchor="t">
            <a:spAutoFit/>
          </a:bodyPr>
          <a:lstStyle/>
          <a:p>
            <a:pPr>
              <a:lnSpc>
                <a:spcPts val="2613"/>
              </a:lnSpc>
              <a:spcBef>
                <a:spcPct val="0"/>
              </a:spcBef>
            </a:pPr>
            <a:r>
              <a:rPr lang="en-US" sz="1400" spc="20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grpSp>
        <p:nvGrpSpPr>
          <p:cNvPr id="20" name="Group 19">
            <a:extLst>
              <a:ext uri="{FF2B5EF4-FFF2-40B4-BE49-F238E27FC236}">
                <a16:creationId xmlns:a16="http://schemas.microsoft.com/office/drawing/2014/main" id="{CDEFDC51-8932-44B8-5415-9B73D67714FE}"/>
              </a:ext>
            </a:extLst>
          </p:cNvPr>
          <p:cNvGrpSpPr>
            <a:grpSpLocks noChangeAspect="1"/>
          </p:cNvGrpSpPr>
          <p:nvPr/>
        </p:nvGrpSpPr>
        <p:grpSpPr>
          <a:xfrm>
            <a:off x="628931" y="5113020"/>
            <a:ext cx="4760323" cy="1097280"/>
            <a:chOff x="653184" y="5258788"/>
            <a:chExt cx="4763759" cy="1098032"/>
          </a:xfrm>
        </p:grpSpPr>
        <p:sp>
          <p:nvSpPr>
            <p:cNvPr id="13" name="TextBox 13"/>
            <p:cNvSpPr txBox="1"/>
            <p:nvPr/>
          </p:nvSpPr>
          <p:spPr>
            <a:xfrm>
              <a:off x="2048368" y="5512393"/>
              <a:ext cx="3368575" cy="590823"/>
            </a:xfrm>
            <a:prstGeom prst="rect">
              <a:avLst/>
            </a:prstGeom>
          </p:spPr>
          <p:txBody>
            <a:bodyPr wrap="square" lIns="0" tIns="0" rIns="0" bIns="0" rtlCol="0" anchor="t">
              <a:spAutoFit/>
            </a:bodyPr>
            <a:lstStyle/>
            <a:p>
              <a:pPr>
                <a:lnSpc>
                  <a:spcPct val="125000"/>
                </a:lnSpc>
              </a:pPr>
              <a:r>
                <a:rPr lang="en-US" sz="2000" b="1" err="1">
                  <a:solidFill>
                    <a:schemeClr val="tx1">
                      <a:alpha val="80000"/>
                    </a:schemeClr>
                  </a:solidFill>
                  <a:latin typeface="Plus Jakarta Sans ExtraBold" pitchFamily="2" charset="0"/>
                  <a:ea typeface="Gotham Bold"/>
                  <a:cs typeface="Plus Jakarta Sans ExtraBold" pitchFamily="2" charset="0"/>
                  <a:sym typeface="Gotham Bold"/>
                </a:rPr>
                <a:t>Thoram</a:t>
              </a:r>
              <a:r>
                <a:rPr lang="en-US" sz="2000" b="1">
                  <a:solidFill>
                    <a:schemeClr val="tx1">
                      <a:alpha val="80000"/>
                    </a:schemeClr>
                  </a:solidFill>
                  <a:latin typeface="Plus Jakarta Sans ExtraBold" pitchFamily="2" charset="0"/>
                  <a:ea typeface="Gotham Bold"/>
                  <a:cs typeface="Plus Jakarta Sans ExtraBold" pitchFamily="2" charset="0"/>
                  <a:sym typeface="Gotham Bold"/>
                </a:rPr>
                <a:t> Charanda</a:t>
              </a:r>
            </a:p>
            <a:p>
              <a:pPr>
                <a:lnSpc>
                  <a:spcPct val="125000"/>
                </a:lnSpc>
              </a:pPr>
              <a:r>
                <a:rPr lang="en-US" sz="1200" b="1" spc="50">
                  <a:solidFill>
                    <a:schemeClr val="bg2">
                      <a:lumMod val="25000"/>
                      <a:alpha val="80000"/>
                    </a:schemeClr>
                  </a:solidFill>
                  <a:latin typeface="Plus Jakarta Sans ExtraBold" pitchFamily="2" charset="0"/>
                  <a:ea typeface="Gotham"/>
                  <a:cs typeface="Plus Jakarta Sans ExtraBold" pitchFamily="2" charset="0"/>
                  <a:sym typeface="Gotham"/>
                </a:rPr>
                <a:t>CHIEF SCIENCE OFFICER</a:t>
              </a:r>
            </a:p>
          </p:txBody>
        </p:sp>
        <p:pic>
          <p:nvPicPr>
            <p:cNvPr id="19" name="Picture 18">
              <a:extLst>
                <a:ext uri="{FF2B5EF4-FFF2-40B4-BE49-F238E27FC236}">
                  <a16:creationId xmlns:a16="http://schemas.microsoft.com/office/drawing/2014/main" id="{4EAC7208-9AA1-558B-200E-D6F7BB59900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53184" y="5258788"/>
              <a:ext cx="1098032" cy="1098032"/>
            </a:xfrm>
            <a:prstGeom prst="ellipse">
              <a:avLst/>
            </a:prstGeom>
          </p:spPr>
        </p:pic>
      </p:grpSp>
      <p:pic>
        <p:nvPicPr>
          <p:cNvPr id="10" name="Graphic 9">
            <a:extLst>
              <a:ext uri="{FF2B5EF4-FFF2-40B4-BE49-F238E27FC236}">
                <a16:creationId xmlns:a16="http://schemas.microsoft.com/office/drawing/2014/main" id="{3ECE704F-DC02-0D37-0C70-DA9E55E118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803600" y="6301824"/>
            <a:ext cx="411480" cy="426553"/>
          </a:xfrm>
          <a:prstGeom prst="rect">
            <a:avLst/>
          </a:prstGeom>
        </p:spPr>
      </p:pic>
      <p:sp>
        <p:nvSpPr>
          <p:cNvPr id="11" name="AutoShape 4">
            <a:extLst>
              <a:ext uri="{FF2B5EF4-FFF2-40B4-BE49-F238E27FC236}">
                <a16:creationId xmlns:a16="http://schemas.microsoft.com/office/drawing/2014/main" id="{8E38D053-F82E-9C79-7156-2EE7854B4970}"/>
              </a:ext>
            </a:extLst>
          </p:cNvPr>
          <p:cNvSpPr>
            <a:spLocks noChangeAspect="1" noChangeArrowheads="1"/>
          </p:cNvSpPr>
          <p:nvPr/>
        </p:nvSpPr>
        <p:spPr bwMode="auto">
          <a:xfrm>
            <a:off x="-7364945" y="448251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Plus Jakarta Sans Medium" pitchFamily="2" charset="0"/>
            </a:endParaRPr>
          </a:p>
        </p:txBody>
      </p:sp>
      <p:sp>
        <p:nvSpPr>
          <p:cNvPr id="15" name="TextBox 14">
            <a:extLst>
              <a:ext uri="{FF2B5EF4-FFF2-40B4-BE49-F238E27FC236}">
                <a16:creationId xmlns:a16="http://schemas.microsoft.com/office/drawing/2014/main" id="{D0DCD74C-39CC-BB46-25C1-0FA5105FDD9E}"/>
              </a:ext>
            </a:extLst>
          </p:cNvPr>
          <p:cNvSpPr txBox="1"/>
          <p:nvPr/>
        </p:nvSpPr>
        <p:spPr>
          <a:xfrm>
            <a:off x="-38457303" y="3935826"/>
            <a:ext cx="2194560" cy="2226250"/>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1840</a:t>
            </a:r>
          </a:p>
          <a:p>
            <a:pPr>
              <a:spcBef>
                <a:spcPts val="800"/>
              </a:spcBef>
            </a:pPr>
            <a:r>
              <a:rPr lang="en-US" sz="1300" dirty="0">
                <a:solidFill>
                  <a:srgbClr val="364A54"/>
                </a:solidFill>
                <a:latin typeface="Plus Jakarta Sans Medium" pitchFamily="2" charset="0"/>
                <a:cs typeface="Plus Jakarta Sans Medium" pitchFamily="2" charset="0"/>
              </a:rPr>
              <a:t>Christian Friedrich </a:t>
            </a:r>
            <a:r>
              <a:rPr lang="en-US" sz="1300" dirty="0" err="1">
                <a:solidFill>
                  <a:srgbClr val="364A54"/>
                </a:solidFill>
                <a:latin typeface="Plus Jakarta Sans Medium" pitchFamily="2" charset="0"/>
                <a:cs typeface="Plus Jakarta Sans Medium" pitchFamily="2" charset="0"/>
              </a:rPr>
              <a:t>Schönbein</a:t>
            </a:r>
            <a:r>
              <a:rPr lang="en-US" sz="1300" dirty="0">
                <a:solidFill>
                  <a:srgbClr val="364A54"/>
                </a:solidFill>
                <a:latin typeface="Plus Jakarta Sans Medium" pitchFamily="2" charset="0"/>
                <a:cs typeface="Plus Jakarta Sans Medium" pitchFamily="2" charset="0"/>
              </a:rPr>
              <a:t> isolated ozone and named it after the Greek word </a:t>
            </a:r>
            <a:r>
              <a:rPr lang="en-US" sz="1300" dirty="0" err="1">
                <a:solidFill>
                  <a:srgbClr val="364A54"/>
                </a:solidFill>
                <a:latin typeface="Plus Jakarta Sans Medium" pitchFamily="2" charset="0"/>
                <a:cs typeface="Plus Jakarta Sans Medium" pitchFamily="2" charset="0"/>
              </a:rPr>
              <a:t>ozein</a:t>
            </a:r>
            <a:r>
              <a:rPr lang="en-US" sz="1300" dirty="0">
                <a:solidFill>
                  <a:srgbClr val="364A54"/>
                </a:solidFill>
                <a:latin typeface="Plus Jakarta Sans Medium" pitchFamily="2" charset="0"/>
                <a:cs typeface="Plus Jakarta Sans Medium" pitchFamily="2" charset="0"/>
              </a:rPr>
              <a:t> (</a:t>
            </a:r>
            <a:r>
              <a:rPr lang="en-US" sz="1300" dirty="0" err="1">
                <a:solidFill>
                  <a:srgbClr val="364A54"/>
                </a:solidFill>
                <a:latin typeface="Plus Jakarta Sans Medium" pitchFamily="2" charset="0"/>
                <a:cs typeface="Plus Jakarta Sans Medium" pitchFamily="2" charset="0"/>
              </a:rPr>
              <a:t>ὄζειν</a:t>
            </a:r>
            <a:r>
              <a:rPr lang="en-US" sz="1300" dirty="0">
                <a:solidFill>
                  <a:srgbClr val="364A54"/>
                </a:solidFill>
                <a:latin typeface="Plus Jakarta Sans Medium" pitchFamily="2" charset="0"/>
                <a:cs typeface="Plus Jakarta Sans Medium" pitchFamily="2" charset="0"/>
              </a:rPr>
              <a:t>) meaning "to smell" because of its pungent odor (</a:t>
            </a:r>
            <a:r>
              <a:rPr lang="en-US" sz="1300" b="1" dirty="0">
                <a:solidFill>
                  <a:srgbClr val="364A54"/>
                </a:solidFill>
                <a:latin typeface="Plus Jakarta Sans ExtraBold" pitchFamily="2" charset="0"/>
                <a:cs typeface="Plus Jakarta Sans ExtraBold" pitchFamily="2" charset="0"/>
              </a:rPr>
              <a:t>University of Basel in Switzerland</a:t>
            </a:r>
            <a:r>
              <a:rPr lang="en-US" sz="1300" dirty="0">
                <a:solidFill>
                  <a:srgbClr val="364A54"/>
                </a:solidFill>
                <a:latin typeface="Plus Jakarta Sans Medium" pitchFamily="2" charset="0"/>
                <a:cs typeface="Plus Jakarta Sans Medium" pitchFamily="2" charset="0"/>
              </a:rPr>
              <a:t>)</a:t>
            </a:r>
          </a:p>
        </p:txBody>
      </p:sp>
      <p:sp>
        <p:nvSpPr>
          <p:cNvPr id="16" name="TextBox 15">
            <a:extLst>
              <a:ext uri="{FF2B5EF4-FFF2-40B4-BE49-F238E27FC236}">
                <a16:creationId xmlns:a16="http://schemas.microsoft.com/office/drawing/2014/main" id="{18FBFCAB-3FA6-DE14-799F-85B3A2F519CB}"/>
              </a:ext>
            </a:extLst>
          </p:cNvPr>
          <p:cNvSpPr txBox="1"/>
          <p:nvPr/>
        </p:nvSpPr>
        <p:spPr>
          <a:xfrm>
            <a:off x="-32050991" y="3935826"/>
            <a:ext cx="2194560" cy="1272143"/>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1886</a:t>
            </a:r>
          </a:p>
          <a:p>
            <a:pPr>
              <a:spcBef>
                <a:spcPts val="800"/>
              </a:spcBef>
            </a:pPr>
            <a:r>
              <a:rPr lang="en-US" sz="1300" dirty="0">
                <a:solidFill>
                  <a:srgbClr val="364A54"/>
                </a:solidFill>
                <a:latin typeface="Plus Jakarta Sans Medium" pitchFamily="2" charset="0"/>
                <a:cs typeface="Plus Jakarta Sans Medium" pitchFamily="2" charset="0"/>
              </a:rPr>
              <a:t>Europe recognized ability of ozone to disinfect polluted water</a:t>
            </a:r>
          </a:p>
        </p:txBody>
      </p:sp>
      <p:sp>
        <p:nvSpPr>
          <p:cNvPr id="17" name="TextBox 16">
            <a:extLst>
              <a:ext uri="{FF2B5EF4-FFF2-40B4-BE49-F238E27FC236}">
                <a16:creationId xmlns:a16="http://schemas.microsoft.com/office/drawing/2014/main" id="{AFCA76DB-7744-F181-7CF8-EB7140BA5032}"/>
              </a:ext>
            </a:extLst>
          </p:cNvPr>
          <p:cNvSpPr txBox="1"/>
          <p:nvPr/>
        </p:nvSpPr>
        <p:spPr>
          <a:xfrm>
            <a:off x="-25644679" y="3935826"/>
            <a:ext cx="2194560" cy="1272143"/>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1891</a:t>
            </a:r>
          </a:p>
          <a:p>
            <a:pPr>
              <a:spcBef>
                <a:spcPts val="800"/>
              </a:spcBef>
            </a:pPr>
            <a:r>
              <a:rPr lang="en-US" sz="1300" dirty="0">
                <a:solidFill>
                  <a:srgbClr val="364A54"/>
                </a:solidFill>
                <a:latin typeface="Plus Jakarta Sans Medium" pitchFamily="2" charset="0"/>
                <a:cs typeface="Plus Jakarta Sans Medium" pitchFamily="2" charset="0"/>
              </a:rPr>
              <a:t>German test results show ozone is effective against bacteria</a:t>
            </a:r>
          </a:p>
        </p:txBody>
      </p:sp>
      <p:sp>
        <p:nvSpPr>
          <p:cNvPr id="18" name="TextBox 17">
            <a:extLst>
              <a:ext uri="{FF2B5EF4-FFF2-40B4-BE49-F238E27FC236}">
                <a16:creationId xmlns:a16="http://schemas.microsoft.com/office/drawing/2014/main" id="{F9DB1F11-B6A1-1B97-07C0-F26E8230E090}"/>
              </a:ext>
            </a:extLst>
          </p:cNvPr>
          <p:cNvSpPr txBox="1"/>
          <p:nvPr/>
        </p:nvSpPr>
        <p:spPr>
          <a:xfrm>
            <a:off x="-12832054" y="3935826"/>
            <a:ext cx="2194560" cy="2226250"/>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1906</a:t>
            </a:r>
          </a:p>
          <a:p>
            <a:pPr>
              <a:spcBef>
                <a:spcPts val="800"/>
              </a:spcBef>
            </a:pPr>
            <a:r>
              <a:rPr lang="en-US" sz="1300" dirty="0">
                <a:solidFill>
                  <a:srgbClr val="364A54"/>
                </a:solidFill>
                <a:latin typeface="Plus Jakarta Sans Medium" pitchFamily="2" charset="0"/>
                <a:cs typeface="Plus Jakarta Sans Medium" pitchFamily="2" charset="0"/>
              </a:rPr>
              <a:t>The world’s first municipal ozonation plant began operating in Nice, treating drinking water from the </a:t>
            </a:r>
            <a:r>
              <a:rPr lang="en-US" sz="1300" dirty="0" err="1">
                <a:solidFill>
                  <a:srgbClr val="364A54"/>
                </a:solidFill>
                <a:latin typeface="Plus Jakarta Sans Medium" pitchFamily="2" charset="0"/>
                <a:cs typeface="Plus Jakarta Sans Medium" pitchFamily="2" charset="0"/>
              </a:rPr>
              <a:t>Vésubie</a:t>
            </a:r>
            <a:r>
              <a:rPr lang="en-US" sz="1300" dirty="0">
                <a:solidFill>
                  <a:srgbClr val="364A54"/>
                </a:solidFill>
                <a:latin typeface="Plus Jakarta Sans Medium" pitchFamily="2" charset="0"/>
                <a:cs typeface="Plus Jakarta Sans Medium" pitchFamily="2" charset="0"/>
              </a:rPr>
              <a:t> River, widely considered the birth of ozone water treatment</a:t>
            </a:r>
          </a:p>
        </p:txBody>
      </p:sp>
      <p:sp>
        <p:nvSpPr>
          <p:cNvPr id="21" name="TextBox 20">
            <a:extLst>
              <a:ext uri="{FF2B5EF4-FFF2-40B4-BE49-F238E27FC236}">
                <a16:creationId xmlns:a16="http://schemas.microsoft.com/office/drawing/2014/main" id="{6DCDFC50-90EA-1D4F-B9FA-527E13C370D4}"/>
              </a:ext>
            </a:extLst>
          </p:cNvPr>
          <p:cNvSpPr txBox="1"/>
          <p:nvPr/>
        </p:nvSpPr>
        <p:spPr>
          <a:xfrm>
            <a:off x="-19238367" y="3935826"/>
            <a:ext cx="2194560" cy="1225977"/>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1893</a:t>
            </a:r>
          </a:p>
          <a:p>
            <a:pPr>
              <a:spcBef>
                <a:spcPts val="800"/>
              </a:spcBef>
            </a:pPr>
            <a:r>
              <a:rPr lang="en-US" sz="1300" dirty="0">
                <a:solidFill>
                  <a:srgbClr val="364A54"/>
                </a:solidFill>
                <a:latin typeface="Plus Jakarta Sans Medium" pitchFamily="2" charset="0"/>
                <a:cs typeface="Plus Jakarta Sans Medium" pitchFamily="2" charset="0"/>
              </a:rPr>
              <a:t>First full-scale ozone application for drinking water in the Netherlands</a:t>
            </a:r>
          </a:p>
        </p:txBody>
      </p:sp>
      <p:cxnSp>
        <p:nvCxnSpPr>
          <p:cNvPr id="22" name="Straight Connector 21">
            <a:extLst>
              <a:ext uri="{FF2B5EF4-FFF2-40B4-BE49-F238E27FC236}">
                <a16:creationId xmlns:a16="http://schemas.microsoft.com/office/drawing/2014/main" id="{87300DF6-DE5C-6690-977A-B36A093758E2}"/>
              </a:ext>
            </a:extLst>
          </p:cNvPr>
          <p:cNvCxnSpPr>
            <a:cxnSpLocks/>
            <a:stCxn id="31" idx="6"/>
            <a:endCxn id="26" idx="2"/>
          </p:cNvCxnSpPr>
          <p:nvPr/>
        </p:nvCxnSpPr>
        <p:spPr>
          <a:xfrm>
            <a:off x="-12449021" y="3654292"/>
            <a:ext cx="2045485" cy="0"/>
          </a:xfrm>
          <a:prstGeom prst="line">
            <a:avLst/>
          </a:prstGeom>
          <a:ln w="38100" cap="rnd">
            <a:solidFill>
              <a:srgbClr val="AD2A38"/>
            </a:solidFill>
            <a:round/>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736AC2C4-B90D-D12C-99B9-BDAA6785EB43}"/>
              </a:ext>
            </a:extLst>
          </p:cNvPr>
          <p:cNvCxnSpPr>
            <a:cxnSpLocks/>
            <a:stCxn id="27" idx="6"/>
            <a:endCxn id="28" idx="2"/>
          </p:cNvCxnSpPr>
          <p:nvPr/>
        </p:nvCxnSpPr>
        <p:spPr>
          <a:xfrm>
            <a:off x="-8013168" y="3654292"/>
            <a:ext cx="1967747" cy="0"/>
          </a:xfrm>
          <a:prstGeom prst="line">
            <a:avLst/>
          </a:prstGeom>
          <a:ln w="38100" cap="rnd">
            <a:solidFill>
              <a:srgbClr val="AD2A38"/>
            </a:solidFill>
            <a:round/>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BF39258F-50CA-9D74-BE41-C37EF6C6A879}"/>
              </a:ext>
            </a:extLst>
          </p:cNvPr>
          <p:cNvSpPr/>
          <p:nvPr/>
        </p:nvSpPr>
        <p:spPr>
          <a:xfrm>
            <a:off x="-10403536"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3342033F-CF6C-3E9F-DA50-90FE977AD0D5}"/>
              </a:ext>
            </a:extLst>
          </p:cNvPr>
          <p:cNvSpPr/>
          <p:nvPr/>
        </p:nvSpPr>
        <p:spPr>
          <a:xfrm>
            <a:off x="-8241768"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3ABBBED4-A480-2B27-4F47-C3D1C3B05626}"/>
              </a:ext>
            </a:extLst>
          </p:cNvPr>
          <p:cNvSpPr/>
          <p:nvPr/>
        </p:nvSpPr>
        <p:spPr>
          <a:xfrm>
            <a:off x="-6045421"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99E76962-0094-4518-17E6-B82D77583D98}"/>
              </a:ext>
            </a:extLst>
          </p:cNvPr>
          <p:cNvCxnSpPr>
            <a:cxnSpLocks/>
            <a:stCxn id="26" idx="6"/>
            <a:endCxn id="27" idx="2"/>
          </p:cNvCxnSpPr>
          <p:nvPr/>
        </p:nvCxnSpPr>
        <p:spPr>
          <a:xfrm>
            <a:off x="-10174936" y="3654292"/>
            <a:ext cx="1933168" cy="0"/>
          </a:xfrm>
          <a:prstGeom prst="line">
            <a:avLst/>
          </a:prstGeom>
          <a:ln w="38100" cap="rnd">
            <a:solidFill>
              <a:srgbClr val="AD2A38"/>
            </a:solidFill>
            <a:round/>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1DD107F-5E3E-3960-0D44-659DA3317381}"/>
              </a:ext>
            </a:extLst>
          </p:cNvPr>
          <p:cNvCxnSpPr>
            <a:cxnSpLocks/>
            <a:stCxn id="28" idx="6"/>
            <a:endCxn id="32" idx="2"/>
          </p:cNvCxnSpPr>
          <p:nvPr/>
        </p:nvCxnSpPr>
        <p:spPr>
          <a:xfrm>
            <a:off x="-5816821" y="3654292"/>
            <a:ext cx="2026492" cy="0"/>
          </a:xfrm>
          <a:prstGeom prst="line">
            <a:avLst/>
          </a:prstGeom>
          <a:ln w="38100" cap="rnd">
            <a:solidFill>
              <a:srgbClr val="AD2A38"/>
            </a:solidFill>
            <a:round/>
          </a:ln>
        </p:spPr>
        <p:style>
          <a:lnRef idx="2">
            <a:schemeClr val="accent1"/>
          </a:lnRef>
          <a:fillRef idx="0">
            <a:schemeClr val="accent1"/>
          </a:fillRef>
          <a:effectRef idx="1">
            <a:schemeClr val="accent1"/>
          </a:effectRef>
          <a:fontRef idx="minor">
            <a:schemeClr val="tx1"/>
          </a:fontRef>
        </p:style>
      </p:cxnSp>
      <p:sp>
        <p:nvSpPr>
          <p:cNvPr id="31" name="Oval 30">
            <a:extLst>
              <a:ext uri="{FF2B5EF4-FFF2-40B4-BE49-F238E27FC236}">
                <a16:creationId xmlns:a16="http://schemas.microsoft.com/office/drawing/2014/main" id="{374A5CE9-7F00-F1F1-6FB9-2CBB55528EF4}"/>
              </a:ext>
            </a:extLst>
          </p:cNvPr>
          <p:cNvSpPr/>
          <p:nvPr/>
        </p:nvSpPr>
        <p:spPr>
          <a:xfrm>
            <a:off x="-12677621"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8BDCD736-E803-2596-C215-AEFB0BDD12F9}"/>
              </a:ext>
            </a:extLst>
          </p:cNvPr>
          <p:cNvSpPr/>
          <p:nvPr/>
        </p:nvSpPr>
        <p:spPr>
          <a:xfrm>
            <a:off x="-3790329"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57BCC5BB-7545-A48F-0D2A-E0C86EE6FC7A}"/>
              </a:ext>
            </a:extLst>
          </p:cNvPr>
          <p:cNvSpPr txBox="1"/>
          <p:nvPr/>
        </p:nvSpPr>
        <p:spPr>
          <a:xfrm>
            <a:off x="630924" y="-2608357"/>
            <a:ext cx="6074676" cy="1354217"/>
          </a:xfrm>
          <a:prstGeom prst="rect">
            <a:avLst/>
          </a:prstGeom>
          <a:noFill/>
        </p:spPr>
        <p:txBody>
          <a:bodyPr wrap="square" lIns="0" tIns="0" rIns="0" bIns="0" rtlCol="0">
            <a:spAutoFit/>
          </a:bodyPr>
          <a:lstStyle/>
          <a:p>
            <a:r>
              <a:rPr lang="en-US" sz="4400" b="1" spc="-100" dirty="0">
                <a:solidFill>
                  <a:srgbClr val="22323A"/>
                </a:solidFill>
                <a:latin typeface="Plus Jakarta Sans SemiBold" pitchFamily="2" charset="77"/>
                <a:cs typeface="Plus Jakarta Sans SemiBold" pitchFamily="2" charset="77"/>
              </a:rPr>
              <a:t>Brief History of Ozone in Water Treatment</a:t>
            </a:r>
          </a:p>
        </p:txBody>
      </p:sp>
      <p:sp>
        <p:nvSpPr>
          <p:cNvPr id="34" name="TextBox 33">
            <a:extLst>
              <a:ext uri="{FF2B5EF4-FFF2-40B4-BE49-F238E27FC236}">
                <a16:creationId xmlns:a16="http://schemas.microsoft.com/office/drawing/2014/main" id="{7B989580-89BD-55F6-02FD-9D33F956B1D5}"/>
              </a:ext>
            </a:extLst>
          </p:cNvPr>
          <p:cNvSpPr txBox="1"/>
          <p:nvPr/>
        </p:nvSpPr>
        <p:spPr>
          <a:xfrm>
            <a:off x="7069115" y="-4030541"/>
            <a:ext cx="4491961" cy="1422184"/>
          </a:xfrm>
          <a:prstGeom prst="rect">
            <a:avLst/>
          </a:prstGeom>
          <a:noFill/>
        </p:spPr>
        <p:txBody>
          <a:bodyPr wrap="square">
            <a:spAutoFit/>
          </a:bodyPr>
          <a:lstStyle/>
          <a:p>
            <a:pPr>
              <a:lnSpc>
                <a:spcPct val="110000"/>
              </a:lnSpc>
            </a:pPr>
            <a:r>
              <a:rPr lang="en-US" altLang="en-US" sz="1600" dirty="0">
                <a:solidFill>
                  <a:srgbClr val="364A54"/>
                </a:solidFill>
                <a:latin typeface="Plus Jakarta Sans Medium" pitchFamily="2" charset="0"/>
                <a:cs typeface="Plus Jakarta Sans Medium" pitchFamily="2" charset="0"/>
              </a:rPr>
              <a:t>Shortly after 1906, other European cities—particularly in France, Germany and the Netherlands—adopted ozonation, aided by early electrical ozone generators developed by the few ozone companies of that time</a:t>
            </a:r>
            <a:endParaRPr lang="en-US" sz="1600" dirty="0">
              <a:solidFill>
                <a:srgbClr val="364A54"/>
              </a:solidFill>
              <a:latin typeface="Plus Jakarta Sans Medium" pitchFamily="2" charset="0"/>
              <a:cs typeface="Plus Jakarta Sans Medium" pitchFamily="2" charset="0"/>
            </a:endParaRPr>
          </a:p>
        </p:txBody>
      </p:sp>
      <p:sp>
        <p:nvSpPr>
          <p:cNvPr id="35" name="RED-BG">
            <a:extLst>
              <a:ext uri="{FF2B5EF4-FFF2-40B4-BE49-F238E27FC236}">
                <a16:creationId xmlns:a16="http://schemas.microsoft.com/office/drawing/2014/main" id="{373BDC7E-2542-BF2E-FCF6-9C5AA445A06D}"/>
              </a:ext>
            </a:extLst>
          </p:cNvPr>
          <p:cNvSpPr/>
          <p:nvPr/>
        </p:nvSpPr>
        <p:spPr>
          <a:xfrm>
            <a:off x="121920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pic>
        <p:nvPicPr>
          <p:cNvPr id="36" name="Graphic 35">
            <a:extLst>
              <a:ext uri="{FF2B5EF4-FFF2-40B4-BE49-F238E27FC236}">
                <a16:creationId xmlns:a16="http://schemas.microsoft.com/office/drawing/2014/main" id="{7EE4DDC7-E073-4DCE-AA0B-AF70CA6C6B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329160" y="6301824"/>
            <a:ext cx="411480" cy="42655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50000">
              <a:schemeClr val="bg1"/>
            </a:gs>
            <a:gs pos="100000">
              <a:schemeClr val="bg2">
                <a:lumMod val="90000"/>
              </a:schemeClr>
            </a:gs>
          </a:gsLst>
          <a:lin ang="3600000" scaled="0"/>
          <a:tileRect/>
        </a:gradFill>
        <a:effectLst/>
      </p:bgPr>
    </p:bg>
    <p:spTree>
      <p:nvGrpSpPr>
        <p:cNvPr id="1" name="">
          <a:extLst>
            <a:ext uri="{FF2B5EF4-FFF2-40B4-BE49-F238E27FC236}">
              <a16:creationId xmlns:a16="http://schemas.microsoft.com/office/drawing/2014/main" id="{59251EC1-5A2E-1028-ED1C-6C0BC3A5FCC9}"/>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3F94AD17-03E3-0D03-2272-C04CE4DFF8F7}"/>
              </a:ext>
            </a:extLst>
          </p:cNvPr>
          <p:cNvSpPr txBox="1"/>
          <p:nvPr/>
        </p:nvSpPr>
        <p:spPr>
          <a:xfrm>
            <a:off x="630924" y="635917"/>
            <a:ext cx="6074676" cy="1354217"/>
          </a:xfrm>
          <a:prstGeom prst="rect">
            <a:avLst/>
          </a:prstGeom>
          <a:noFill/>
        </p:spPr>
        <p:txBody>
          <a:bodyPr wrap="square" lIns="0" tIns="0" rIns="0" bIns="0" rtlCol="0">
            <a:spAutoFit/>
          </a:bodyPr>
          <a:lstStyle/>
          <a:p>
            <a:r>
              <a:rPr lang="en-US" sz="4400" b="1" spc="-100" dirty="0">
                <a:solidFill>
                  <a:srgbClr val="22323A"/>
                </a:solidFill>
                <a:latin typeface="Plus Jakarta Sans SemiBold" pitchFamily="2" charset="77"/>
                <a:cs typeface="Plus Jakarta Sans SemiBold" pitchFamily="2" charset="77"/>
              </a:rPr>
              <a:t>Brief History of Ozone in Water Treatment</a:t>
            </a:r>
          </a:p>
        </p:txBody>
      </p:sp>
      <p:sp>
        <p:nvSpPr>
          <p:cNvPr id="14" name="TextBox 13">
            <a:extLst>
              <a:ext uri="{FF2B5EF4-FFF2-40B4-BE49-F238E27FC236}">
                <a16:creationId xmlns:a16="http://schemas.microsoft.com/office/drawing/2014/main" id="{BD8AD0D0-C5ED-3A8B-A45B-78C1315EC2CC}"/>
              </a:ext>
            </a:extLst>
          </p:cNvPr>
          <p:cNvSpPr txBox="1"/>
          <p:nvPr/>
        </p:nvSpPr>
        <p:spPr>
          <a:xfrm>
            <a:off x="533400" y="3935826"/>
            <a:ext cx="2194560" cy="2226250"/>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1840</a:t>
            </a:r>
          </a:p>
          <a:p>
            <a:pPr>
              <a:spcBef>
                <a:spcPts val="800"/>
              </a:spcBef>
            </a:pPr>
            <a:r>
              <a:rPr lang="en-US" sz="1300" dirty="0">
                <a:solidFill>
                  <a:srgbClr val="364A54"/>
                </a:solidFill>
                <a:latin typeface="Plus Jakarta Sans Medium" pitchFamily="2" charset="0"/>
                <a:cs typeface="Plus Jakarta Sans Medium" pitchFamily="2" charset="0"/>
              </a:rPr>
              <a:t>Christian Friedrich </a:t>
            </a:r>
            <a:r>
              <a:rPr lang="en-US" sz="1300" dirty="0" err="1">
                <a:solidFill>
                  <a:srgbClr val="364A54"/>
                </a:solidFill>
                <a:latin typeface="Plus Jakarta Sans Medium" pitchFamily="2" charset="0"/>
                <a:cs typeface="Plus Jakarta Sans Medium" pitchFamily="2" charset="0"/>
              </a:rPr>
              <a:t>Schönbein</a:t>
            </a:r>
            <a:r>
              <a:rPr lang="en-US" sz="1300" dirty="0">
                <a:solidFill>
                  <a:srgbClr val="364A54"/>
                </a:solidFill>
                <a:latin typeface="Plus Jakarta Sans Medium" pitchFamily="2" charset="0"/>
                <a:cs typeface="Plus Jakarta Sans Medium" pitchFamily="2" charset="0"/>
              </a:rPr>
              <a:t> isolated ozone and named it after the Greek word </a:t>
            </a:r>
            <a:r>
              <a:rPr lang="en-US" sz="1300" dirty="0" err="1">
                <a:solidFill>
                  <a:srgbClr val="364A54"/>
                </a:solidFill>
                <a:latin typeface="Plus Jakarta Sans Medium" pitchFamily="2" charset="0"/>
                <a:cs typeface="Plus Jakarta Sans Medium" pitchFamily="2" charset="0"/>
              </a:rPr>
              <a:t>ozein</a:t>
            </a:r>
            <a:r>
              <a:rPr lang="en-US" sz="1300" dirty="0">
                <a:solidFill>
                  <a:srgbClr val="364A54"/>
                </a:solidFill>
                <a:latin typeface="Plus Jakarta Sans Medium" pitchFamily="2" charset="0"/>
                <a:cs typeface="Plus Jakarta Sans Medium" pitchFamily="2" charset="0"/>
              </a:rPr>
              <a:t> (</a:t>
            </a:r>
            <a:r>
              <a:rPr lang="en-US" sz="1300" dirty="0" err="1">
                <a:solidFill>
                  <a:srgbClr val="364A54"/>
                </a:solidFill>
                <a:latin typeface="Plus Jakarta Sans Medium" pitchFamily="2" charset="0"/>
                <a:cs typeface="Plus Jakarta Sans Medium" pitchFamily="2" charset="0"/>
              </a:rPr>
              <a:t>ὄζειν</a:t>
            </a:r>
            <a:r>
              <a:rPr lang="en-US" sz="1300" dirty="0">
                <a:solidFill>
                  <a:srgbClr val="364A54"/>
                </a:solidFill>
                <a:latin typeface="Plus Jakarta Sans Medium" pitchFamily="2" charset="0"/>
                <a:cs typeface="Plus Jakarta Sans Medium" pitchFamily="2" charset="0"/>
              </a:rPr>
              <a:t>) meaning "to smell" because of its pungent odor (</a:t>
            </a:r>
            <a:r>
              <a:rPr lang="en-US" sz="1300" b="1" dirty="0">
                <a:solidFill>
                  <a:srgbClr val="364A54"/>
                </a:solidFill>
                <a:latin typeface="Plus Jakarta Sans ExtraBold" pitchFamily="2" charset="0"/>
                <a:cs typeface="Plus Jakarta Sans ExtraBold" pitchFamily="2" charset="0"/>
              </a:rPr>
              <a:t>University of Basel in Switzerland</a:t>
            </a:r>
            <a:r>
              <a:rPr lang="en-US" sz="1300" dirty="0">
                <a:solidFill>
                  <a:srgbClr val="364A54"/>
                </a:solidFill>
                <a:latin typeface="Plus Jakarta Sans Medium" pitchFamily="2" charset="0"/>
                <a:cs typeface="Plus Jakarta Sans Medium" pitchFamily="2" charset="0"/>
              </a:rPr>
              <a:t>)</a:t>
            </a:r>
          </a:p>
        </p:txBody>
      </p:sp>
      <p:sp>
        <p:nvSpPr>
          <p:cNvPr id="15" name="TextBox 14">
            <a:extLst>
              <a:ext uri="{FF2B5EF4-FFF2-40B4-BE49-F238E27FC236}">
                <a16:creationId xmlns:a16="http://schemas.microsoft.com/office/drawing/2014/main" id="{E4BDDC06-07FE-2CCB-9D2A-C513F1426BD1}"/>
              </a:ext>
            </a:extLst>
          </p:cNvPr>
          <p:cNvSpPr txBox="1"/>
          <p:nvPr/>
        </p:nvSpPr>
        <p:spPr>
          <a:xfrm>
            <a:off x="2765799" y="3935826"/>
            <a:ext cx="2194560" cy="1272143"/>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1886</a:t>
            </a:r>
          </a:p>
          <a:p>
            <a:pPr>
              <a:spcBef>
                <a:spcPts val="800"/>
              </a:spcBef>
            </a:pPr>
            <a:r>
              <a:rPr lang="en-US" sz="1300" dirty="0">
                <a:solidFill>
                  <a:srgbClr val="364A54"/>
                </a:solidFill>
                <a:latin typeface="Plus Jakarta Sans Medium" pitchFamily="2" charset="0"/>
                <a:cs typeface="Plus Jakarta Sans Medium" pitchFamily="2" charset="0"/>
              </a:rPr>
              <a:t>Europe recognized ability of ozone to disinfect polluted water</a:t>
            </a:r>
          </a:p>
        </p:txBody>
      </p:sp>
      <p:sp>
        <p:nvSpPr>
          <p:cNvPr id="16" name="TextBox 15">
            <a:extLst>
              <a:ext uri="{FF2B5EF4-FFF2-40B4-BE49-F238E27FC236}">
                <a16:creationId xmlns:a16="http://schemas.microsoft.com/office/drawing/2014/main" id="{6AEF596D-62D0-5C42-BADD-2108F9A1814B}"/>
              </a:ext>
            </a:extLst>
          </p:cNvPr>
          <p:cNvSpPr txBox="1"/>
          <p:nvPr/>
        </p:nvSpPr>
        <p:spPr>
          <a:xfrm>
            <a:off x="4998198" y="3935826"/>
            <a:ext cx="2194560" cy="1272143"/>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1891</a:t>
            </a:r>
          </a:p>
          <a:p>
            <a:pPr>
              <a:spcBef>
                <a:spcPts val="800"/>
              </a:spcBef>
            </a:pPr>
            <a:r>
              <a:rPr lang="en-US" sz="1300" dirty="0">
                <a:solidFill>
                  <a:srgbClr val="364A54"/>
                </a:solidFill>
                <a:latin typeface="Plus Jakarta Sans Medium" pitchFamily="2" charset="0"/>
                <a:cs typeface="Plus Jakarta Sans Medium" pitchFamily="2" charset="0"/>
              </a:rPr>
              <a:t>German test results show ozone is effective against bacteria</a:t>
            </a:r>
          </a:p>
        </p:txBody>
      </p:sp>
      <p:sp>
        <p:nvSpPr>
          <p:cNvPr id="17" name="TextBox 16">
            <a:extLst>
              <a:ext uri="{FF2B5EF4-FFF2-40B4-BE49-F238E27FC236}">
                <a16:creationId xmlns:a16="http://schemas.microsoft.com/office/drawing/2014/main" id="{7ED3F7BE-185E-E5F1-5094-E429CB149BB8}"/>
              </a:ext>
            </a:extLst>
          </p:cNvPr>
          <p:cNvSpPr txBox="1"/>
          <p:nvPr/>
        </p:nvSpPr>
        <p:spPr>
          <a:xfrm>
            <a:off x="9462994" y="3935826"/>
            <a:ext cx="2194560" cy="2226250"/>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1906</a:t>
            </a:r>
          </a:p>
          <a:p>
            <a:pPr>
              <a:spcBef>
                <a:spcPts val="800"/>
              </a:spcBef>
            </a:pPr>
            <a:r>
              <a:rPr lang="en-US" sz="1300" dirty="0">
                <a:solidFill>
                  <a:srgbClr val="364A54"/>
                </a:solidFill>
                <a:latin typeface="Plus Jakarta Sans Medium" pitchFamily="2" charset="0"/>
                <a:cs typeface="Plus Jakarta Sans Medium" pitchFamily="2" charset="0"/>
              </a:rPr>
              <a:t>The world’s first municipal ozonation plant began operating in Nice, treating drinking water from the </a:t>
            </a:r>
            <a:r>
              <a:rPr lang="en-US" sz="1300" dirty="0" err="1">
                <a:solidFill>
                  <a:srgbClr val="364A54"/>
                </a:solidFill>
                <a:latin typeface="Plus Jakarta Sans Medium" pitchFamily="2" charset="0"/>
                <a:cs typeface="Plus Jakarta Sans Medium" pitchFamily="2" charset="0"/>
              </a:rPr>
              <a:t>Vésubie</a:t>
            </a:r>
            <a:r>
              <a:rPr lang="en-US" sz="1300" dirty="0">
                <a:solidFill>
                  <a:srgbClr val="364A54"/>
                </a:solidFill>
                <a:latin typeface="Plus Jakarta Sans Medium" pitchFamily="2" charset="0"/>
                <a:cs typeface="Plus Jakarta Sans Medium" pitchFamily="2" charset="0"/>
              </a:rPr>
              <a:t> River, widely considered the birth of ozone water treatment</a:t>
            </a:r>
          </a:p>
        </p:txBody>
      </p:sp>
      <p:sp>
        <p:nvSpPr>
          <p:cNvPr id="18" name="TextBox 17">
            <a:extLst>
              <a:ext uri="{FF2B5EF4-FFF2-40B4-BE49-F238E27FC236}">
                <a16:creationId xmlns:a16="http://schemas.microsoft.com/office/drawing/2014/main" id="{15A74DBD-5425-5F16-2453-98B41DECB456}"/>
              </a:ext>
            </a:extLst>
          </p:cNvPr>
          <p:cNvSpPr txBox="1"/>
          <p:nvPr/>
        </p:nvSpPr>
        <p:spPr>
          <a:xfrm>
            <a:off x="7230597" y="3935826"/>
            <a:ext cx="2194560" cy="1225977"/>
          </a:xfrm>
          <a:prstGeom prst="rect">
            <a:avLst/>
          </a:prstGeom>
          <a:noFill/>
        </p:spPr>
        <p:txBody>
          <a:bodyPr wrap="square">
            <a:spAutoFit/>
          </a:bodyPr>
          <a:lstStyle/>
          <a:p>
            <a:pPr>
              <a:spcBef>
                <a:spcPts val="800"/>
              </a:spcBef>
            </a:pPr>
            <a:r>
              <a:rPr lang="en-US" sz="2800" b="1" dirty="0">
                <a:solidFill>
                  <a:srgbClr val="22323A"/>
                </a:solidFill>
                <a:latin typeface="Plus Jakarta Sans ExtraBold" pitchFamily="2" charset="0"/>
                <a:cs typeface="Plus Jakarta Sans ExtraBold" pitchFamily="2" charset="0"/>
              </a:rPr>
              <a:t>1893</a:t>
            </a:r>
          </a:p>
          <a:p>
            <a:pPr>
              <a:spcBef>
                <a:spcPts val="800"/>
              </a:spcBef>
            </a:pPr>
            <a:r>
              <a:rPr lang="en-US" sz="1300" dirty="0">
                <a:solidFill>
                  <a:srgbClr val="364A54"/>
                </a:solidFill>
                <a:latin typeface="Plus Jakarta Sans Medium" pitchFamily="2" charset="0"/>
                <a:cs typeface="Plus Jakarta Sans Medium" pitchFamily="2" charset="0"/>
              </a:rPr>
              <a:t>First full-scale ozone application for drinking water in the Netherlands</a:t>
            </a:r>
          </a:p>
        </p:txBody>
      </p:sp>
      <p:cxnSp>
        <p:nvCxnSpPr>
          <p:cNvPr id="11" name="Straight Connector 10">
            <a:extLst>
              <a:ext uri="{FF2B5EF4-FFF2-40B4-BE49-F238E27FC236}">
                <a16:creationId xmlns:a16="http://schemas.microsoft.com/office/drawing/2014/main" id="{A48DBAF7-53CC-450C-E7B7-9FA2BA49C08F}"/>
              </a:ext>
            </a:extLst>
          </p:cNvPr>
          <p:cNvCxnSpPr>
            <a:cxnSpLocks/>
            <a:stCxn id="42" idx="6"/>
            <a:endCxn id="19" idx="2"/>
          </p:cNvCxnSpPr>
          <p:nvPr/>
        </p:nvCxnSpPr>
        <p:spPr>
          <a:xfrm>
            <a:off x="859524" y="3654292"/>
            <a:ext cx="2045485" cy="0"/>
          </a:xfrm>
          <a:prstGeom prst="line">
            <a:avLst/>
          </a:prstGeom>
          <a:ln w="38100" cap="rnd">
            <a:solidFill>
              <a:srgbClr val="AD2A38"/>
            </a:solidFill>
            <a:round/>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8138434-42E8-5E3F-AFAA-4ACA172D4EE1}"/>
              </a:ext>
            </a:extLst>
          </p:cNvPr>
          <p:cNvCxnSpPr>
            <a:cxnSpLocks/>
            <a:stCxn id="21" idx="6"/>
            <a:endCxn id="23" idx="2"/>
          </p:cNvCxnSpPr>
          <p:nvPr/>
        </p:nvCxnSpPr>
        <p:spPr>
          <a:xfrm>
            <a:off x="5295377" y="3654292"/>
            <a:ext cx="1967747" cy="0"/>
          </a:xfrm>
          <a:prstGeom prst="line">
            <a:avLst/>
          </a:prstGeom>
          <a:ln w="38100" cap="rnd">
            <a:solidFill>
              <a:srgbClr val="AD2A38"/>
            </a:solidFill>
            <a:round/>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E6B06240-4375-C9F8-8493-083DA86AED14}"/>
              </a:ext>
            </a:extLst>
          </p:cNvPr>
          <p:cNvSpPr/>
          <p:nvPr/>
        </p:nvSpPr>
        <p:spPr>
          <a:xfrm>
            <a:off x="2905009"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1F44476-7D4D-F85F-8B81-51BDD2A04943}"/>
              </a:ext>
            </a:extLst>
          </p:cNvPr>
          <p:cNvSpPr/>
          <p:nvPr/>
        </p:nvSpPr>
        <p:spPr>
          <a:xfrm>
            <a:off x="5066777"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7F9C4763-4C2B-D6DE-6A53-4093BBEF22BC}"/>
              </a:ext>
            </a:extLst>
          </p:cNvPr>
          <p:cNvSpPr/>
          <p:nvPr/>
        </p:nvSpPr>
        <p:spPr>
          <a:xfrm>
            <a:off x="7263124"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07D2BD20-D71C-E5C6-314E-2FD427390B3E}"/>
              </a:ext>
            </a:extLst>
          </p:cNvPr>
          <p:cNvCxnSpPr>
            <a:cxnSpLocks/>
            <a:stCxn id="19" idx="6"/>
            <a:endCxn id="21" idx="2"/>
          </p:cNvCxnSpPr>
          <p:nvPr/>
        </p:nvCxnSpPr>
        <p:spPr>
          <a:xfrm>
            <a:off x="3133609" y="3654292"/>
            <a:ext cx="1933168" cy="0"/>
          </a:xfrm>
          <a:prstGeom prst="line">
            <a:avLst/>
          </a:prstGeom>
          <a:ln w="38100" cap="rnd">
            <a:solidFill>
              <a:srgbClr val="AD2A38"/>
            </a:solidFill>
            <a:round/>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DCE6DD9-BD65-3E1A-454E-D8559F9579A5}"/>
              </a:ext>
            </a:extLst>
          </p:cNvPr>
          <p:cNvCxnSpPr>
            <a:cxnSpLocks/>
            <a:stCxn id="23" idx="6"/>
            <a:endCxn id="43" idx="2"/>
          </p:cNvCxnSpPr>
          <p:nvPr/>
        </p:nvCxnSpPr>
        <p:spPr>
          <a:xfrm>
            <a:off x="7491724" y="3654292"/>
            <a:ext cx="2026492" cy="0"/>
          </a:xfrm>
          <a:prstGeom prst="line">
            <a:avLst/>
          </a:prstGeom>
          <a:ln w="38100" cap="rnd">
            <a:solidFill>
              <a:srgbClr val="AD2A38"/>
            </a:solidFill>
            <a:round/>
          </a:ln>
        </p:spPr>
        <p:style>
          <a:lnRef idx="2">
            <a:schemeClr val="accent1"/>
          </a:lnRef>
          <a:fillRef idx="0">
            <a:schemeClr val="accent1"/>
          </a:fillRef>
          <a:effectRef idx="1">
            <a:schemeClr val="accent1"/>
          </a:effectRef>
          <a:fontRef idx="minor">
            <a:schemeClr val="tx1"/>
          </a:fontRef>
        </p:style>
      </p:cxnSp>
      <p:sp>
        <p:nvSpPr>
          <p:cNvPr id="42" name="Oval 41">
            <a:extLst>
              <a:ext uri="{FF2B5EF4-FFF2-40B4-BE49-F238E27FC236}">
                <a16:creationId xmlns:a16="http://schemas.microsoft.com/office/drawing/2014/main" id="{8E90E9E4-EACB-633D-EC7A-12FAAC252CF6}"/>
              </a:ext>
            </a:extLst>
          </p:cNvPr>
          <p:cNvSpPr/>
          <p:nvPr/>
        </p:nvSpPr>
        <p:spPr>
          <a:xfrm>
            <a:off x="630924"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B76B9D99-680A-AD49-45A5-F537095EABAD}"/>
              </a:ext>
            </a:extLst>
          </p:cNvPr>
          <p:cNvSpPr/>
          <p:nvPr/>
        </p:nvSpPr>
        <p:spPr>
          <a:xfrm>
            <a:off x="9518216" y="3539992"/>
            <a:ext cx="228600" cy="228600"/>
          </a:xfrm>
          <a:prstGeom prst="ellipse">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96C6E477-9A1E-E451-4396-3681DDE426BC}"/>
              </a:ext>
            </a:extLst>
          </p:cNvPr>
          <p:cNvSpPr txBox="1"/>
          <p:nvPr/>
        </p:nvSpPr>
        <p:spPr>
          <a:xfrm>
            <a:off x="7069115" y="671172"/>
            <a:ext cx="4491961" cy="1422184"/>
          </a:xfrm>
          <a:prstGeom prst="rect">
            <a:avLst/>
          </a:prstGeom>
          <a:noFill/>
        </p:spPr>
        <p:txBody>
          <a:bodyPr wrap="square">
            <a:spAutoFit/>
          </a:bodyPr>
          <a:lstStyle/>
          <a:p>
            <a:pPr>
              <a:lnSpc>
                <a:spcPct val="110000"/>
              </a:lnSpc>
            </a:pPr>
            <a:r>
              <a:rPr lang="en-US" altLang="en-US" sz="1600" dirty="0">
                <a:solidFill>
                  <a:srgbClr val="364A54"/>
                </a:solidFill>
                <a:latin typeface="Plus Jakarta Sans Medium" pitchFamily="2" charset="0"/>
                <a:cs typeface="Plus Jakarta Sans Medium" pitchFamily="2" charset="0"/>
              </a:rPr>
              <a:t>Shortly after 1906, other European cities—particularly in France, Germany and the Netherlands—adopted ozonation, aided by early electrical ozone generators developed by the few ozone companies of that time</a:t>
            </a:r>
            <a:endParaRPr lang="en-US" sz="1600" dirty="0">
              <a:solidFill>
                <a:srgbClr val="364A54"/>
              </a:solidFill>
              <a:latin typeface="Plus Jakarta Sans Medium" pitchFamily="2" charset="0"/>
              <a:cs typeface="Plus Jakarta Sans Medium" pitchFamily="2" charset="0"/>
            </a:endParaRPr>
          </a:p>
        </p:txBody>
      </p:sp>
      <p:grpSp>
        <p:nvGrpSpPr>
          <p:cNvPr id="77" name="Group 76">
            <a:extLst>
              <a:ext uri="{FF2B5EF4-FFF2-40B4-BE49-F238E27FC236}">
                <a16:creationId xmlns:a16="http://schemas.microsoft.com/office/drawing/2014/main" id="{2E18E544-124E-7AA5-E932-B66644FA5CC8}"/>
              </a:ext>
            </a:extLst>
          </p:cNvPr>
          <p:cNvGrpSpPr/>
          <p:nvPr/>
        </p:nvGrpSpPr>
        <p:grpSpPr>
          <a:xfrm>
            <a:off x="6096000" y="-7527972"/>
            <a:ext cx="5464824" cy="6172200"/>
            <a:chOff x="6096000" y="-7527972"/>
            <a:chExt cx="5464824" cy="6172200"/>
          </a:xfrm>
        </p:grpSpPr>
        <p:sp>
          <p:nvSpPr>
            <p:cNvPr id="68" name="Rectangle 67">
              <a:extLst>
                <a:ext uri="{FF2B5EF4-FFF2-40B4-BE49-F238E27FC236}">
                  <a16:creationId xmlns:a16="http://schemas.microsoft.com/office/drawing/2014/main" id="{D36DBCC9-3160-2ED8-C279-803477ECA15C}"/>
                </a:ext>
              </a:extLst>
            </p:cNvPr>
            <p:cNvSpPr/>
            <p:nvPr/>
          </p:nvSpPr>
          <p:spPr>
            <a:xfrm>
              <a:off x="6096001" y="-7527972"/>
              <a:ext cx="5464823" cy="61722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69" name="Picture 68">
              <a:extLst>
                <a:ext uri="{FF2B5EF4-FFF2-40B4-BE49-F238E27FC236}">
                  <a16:creationId xmlns:a16="http://schemas.microsoft.com/office/drawing/2014/main" id="{EC1B4402-3915-5CE8-116E-A6492032ADAB}"/>
                </a:ext>
              </a:extLst>
            </p:cNvPr>
            <p:cNvPicPr>
              <a:picLocks noChangeAspect="1"/>
            </p:cNvPicPr>
            <p:nvPr/>
          </p:nvPicPr>
          <p:blipFill>
            <a:blip r:embed="rId2">
              <a:alphaModFix amt="35000"/>
              <a:duotone>
                <a:prstClr val="black"/>
                <a:srgbClr val="22323A">
                  <a:tint val="45000"/>
                  <a:satMod val="400000"/>
                </a:srgb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l="38699" r="1526"/>
            <a:stretch>
              <a:fillRect/>
            </a:stretch>
          </p:blipFill>
          <p:spPr>
            <a:xfrm>
              <a:off x="6096000" y="-5105530"/>
              <a:ext cx="5464824" cy="3749758"/>
            </a:xfrm>
            <a:prstGeom prst="rect">
              <a:avLst/>
            </a:prstGeom>
          </p:spPr>
        </p:pic>
      </p:grpSp>
      <p:sp>
        <p:nvSpPr>
          <p:cNvPr id="70" name="TextBox 12">
            <a:extLst>
              <a:ext uri="{FF2B5EF4-FFF2-40B4-BE49-F238E27FC236}">
                <a16:creationId xmlns:a16="http://schemas.microsoft.com/office/drawing/2014/main" id="{43B8CF09-5909-0696-8B3B-867AC98A8091}"/>
              </a:ext>
            </a:extLst>
          </p:cNvPr>
          <p:cNvSpPr txBox="1"/>
          <p:nvPr/>
        </p:nvSpPr>
        <p:spPr>
          <a:xfrm>
            <a:off x="628931" y="12681764"/>
            <a:ext cx="9470541" cy="1774973"/>
          </a:xfrm>
          <a:prstGeom prst="rect">
            <a:avLst/>
          </a:prstGeom>
          <a:solidFill>
            <a:srgbClr val="AD2A38"/>
          </a:solidFill>
        </p:spPr>
        <p:txBody>
          <a:bodyPr wrap="none" lIns="457200" tIns="228600" rIns="457200" bIns="228600" rtlCol="0" anchor="t">
            <a:spAutoFit/>
          </a:bodyPr>
          <a:lstStyle/>
          <a:p>
            <a:r>
              <a:rPr lang="en-US" sz="4267" b="1" spc="-150" dirty="0">
                <a:solidFill>
                  <a:schemeClr val="bg1"/>
                </a:solidFill>
                <a:latin typeface="Plus Jakarta Sans ExtraBold" pitchFamily="2" charset="0"/>
                <a:ea typeface="Gotham Bold"/>
                <a:cs typeface="Plus Jakarta Sans ExtraBold" pitchFamily="2" charset="0"/>
                <a:sym typeface="Gotham Bold"/>
              </a:rPr>
              <a:t>Ozone Disinfection and the</a:t>
            </a:r>
          </a:p>
          <a:p>
            <a:r>
              <a:rPr lang="en-US" sz="4267" b="1" spc="-150" dirty="0">
                <a:solidFill>
                  <a:schemeClr val="bg1"/>
                </a:solidFill>
                <a:latin typeface="Plus Jakarta Sans ExtraBold" pitchFamily="2" charset="0"/>
                <a:ea typeface="Gotham Bold"/>
                <a:cs typeface="Plus Jakarta Sans ExtraBold" pitchFamily="2" charset="0"/>
                <a:sym typeface="Gotham Bold"/>
              </a:rPr>
              <a:t>Destruction of Taste, Odor &amp; Color</a:t>
            </a:r>
          </a:p>
        </p:txBody>
      </p:sp>
      <p:sp>
        <p:nvSpPr>
          <p:cNvPr id="71" name="TextBox 14">
            <a:extLst>
              <a:ext uri="{FF2B5EF4-FFF2-40B4-BE49-F238E27FC236}">
                <a16:creationId xmlns:a16="http://schemas.microsoft.com/office/drawing/2014/main" id="{6207C2DA-494B-473B-3158-80586D1A65C9}"/>
              </a:ext>
            </a:extLst>
          </p:cNvPr>
          <p:cNvSpPr txBox="1"/>
          <p:nvPr/>
        </p:nvSpPr>
        <p:spPr>
          <a:xfrm>
            <a:off x="628931" y="9204012"/>
            <a:ext cx="4692368" cy="293414"/>
          </a:xfrm>
          <a:prstGeom prst="rect">
            <a:avLst/>
          </a:prstGeom>
        </p:spPr>
        <p:txBody>
          <a:bodyPr wrap="square" lIns="0" tIns="0" rIns="0" bIns="0" rtlCol="0" anchor="t">
            <a:spAutoFit/>
          </a:bodyPr>
          <a:lstStyle/>
          <a:p>
            <a:pPr>
              <a:lnSpc>
                <a:spcPts val="2613"/>
              </a:lnSpc>
              <a:spcBef>
                <a:spcPct val="0"/>
              </a:spcBef>
            </a:pPr>
            <a:r>
              <a:rPr lang="en-US" sz="1400" spc="200">
                <a:solidFill>
                  <a:srgbClr val="000000">
                    <a:alpha val="80000"/>
                  </a:srgbClr>
                </a:solidFill>
                <a:latin typeface="Plus Jakarta Sans ExtraBold" pitchFamily="2" charset="0"/>
                <a:ea typeface="Gotham Bold"/>
                <a:cs typeface="Plus Jakarta Sans ExtraBold" pitchFamily="2" charset="0"/>
                <a:sym typeface="Gotham Bold"/>
              </a:rPr>
              <a:t>PINNACLE OZONE SOLUTIONS</a:t>
            </a:r>
          </a:p>
        </p:txBody>
      </p:sp>
      <p:grpSp>
        <p:nvGrpSpPr>
          <p:cNvPr id="72" name="Group 71">
            <a:extLst>
              <a:ext uri="{FF2B5EF4-FFF2-40B4-BE49-F238E27FC236}">
                <a16:creationId xmlns:a16="http://schemas.microsoft.com/office/drawing/2014/main" id="{3707AC8F-8755-47E9-39AE-95F91D0801B2}"/>
              </a:ext>
            </a:extLst>
          </p:cNvPr>
          <p:cNvGrpSpPr>
            <a:grpSpLocks noChangeAspect="1"/>
          </p:cNvGrpSpPr>
          <p:nvPr/>
        </p:nvGrpSpPr>
        <p:grpSpPr>
          <a:xfrm>
            <a:off x="628931" y="17641074"/>
            <a:ext cx="4760323" cy="1097280"/>
            <a:chOff x="653184" y="5258788"/>
            <a:chExt cx="4763759" cy="1098032"/>
          </a:xfrm>
        </p:grpSpPr>
        <p:sp>
          <p:nvSpPr>
            <p:cNvPr id="73" name="TextBox 13">
              <a:extLst>
                <a:ext uri="{FF2B5EF4-FFF2-40B4-BE49-F238E27FC236}">
                  <a16:creationId xmlns:a16="http://schemas.microsoft.com/office/drawing/2014/main" id="{CB5EAF5A-10C1-74E1-05E2-4D33150FCA1A}"/>
                </a:ext>
              </a:extLst>
            </p:cNvPr>
            <p:cNvSpPr txBox="1"/>
            <p:nvPr/>
          </p:nvSpPr>
          <p:spPr>
            <a:xfrm>
              <a:off x="2048368" y="5512393"/>
              <a:ext cx="3368575" cy="590823"/>
            </a:xfrm>
            <a:prstGeom prst="rect">
              <a:avLst/>
            </a:prstGeom>
          </p:spPr>
          <p:txBody>
            <a:bodyPr wrap="square" lIns="0" tIns="0" rIns="0" bIns="0" rtlCol="0" anchor="t">
              <a:spAutoFit/>
            </a:bodyPr>
            <a:lstStyle/>
            <a:p>
              <a:pPr>
                <a:lnSpc>
                  <a:spcPct val="125000"/>
                </a:lnSpc>
              </a:pPr>
              <a:r>
                <a:rPr lang="en-US" sz="2000" b="1" dirty="0" err="1">
                  <a:solidFill>
                    <a:schemeClr val="tx1">
                      <a:alpha val="80000"/>
                    </a:schemeClr>
                  </a:solidFill>
                  <a:latin typeface="Plus Jakarta Sans ExtraBold" pitchFamily="2" charset="0"/>
                  <a:ea typeface="Gotham Bold"/>
                  <a:cs typeface="Plus Jakarta Sans ExtraBold" pitchFamily="2" charset="0"/>
                  <a:sym typeface="Gotham Bold"/>
                </a:rPr>
                <a:t>Thoram</a:t>
              </a:r>
              <a:r>
                <a:rPr lang="en-US" sz="2000" b="1" dirty="0">
                  <a:solidFill>
                    <a:schemeClr val="tx1">
                      <a:alpha val="80000"/>
                    </a:schemeClr>
                  </a:solidFill>
                  <a:latin typeface="Plus Jakarta Sans ExtraBold" pitchFamily="2" charset="0"/>
                  <a:ea typeface="Gotham Bold"/>
                  <a:cs typeface="Plus Jakarta Sans ExtraBold" pitchFamily="2" charset="0"/>
                  <a:sym typeface="Gotham Bold"/>
                </a:rPr>
                <a:t> Charanda</a:t>
              </a:r>
            </a:p>
            <a:p>
              <a:pPr>
                <a:lnSpc>
                  <a:spcPct val="125000"/>
                </a:lnSpc>
              </a:pPr>
              <a:r>
                <a:rPr lang="en-US" sz="1200" b="1" spc="50" dirty="0">
                  <a:solidFill>
                    <a:schemeClr val="bg2">
                      <a:lumMod val="25000"/>
                      <a:alpha val="80000"/>
                    </a:schemeClr>
                  </a:solidFill>
                  <a:latin typeface="Plus Jakarta Sans ExtraBold" pitchFamily="2" charset="0"/>
                  <a:ea typeface="Gotham"/>
                  <a:cs typeface="Plus Jakarta Sans ExtraBold" pitchFamily="2" charset="0"/>
                  <a:sym typeface="Gotham"/>
                </a:rPr>
                <a:t>CHIEF SCIENCE OFFICER</a:t>
              </a:r>
            </a:p>
          </p:txBody>
        </p:sp>
        <p:pic>
          <p:nvPicPr>
            <p:cNvPr id="74" name="Picture 73">
              <a:extLst>
                <a:ext uri="{FF2B5EF4-FFF2-40B4-BE49-F238E27FC236}">
                  <a16:creationId xmlns:a16="http://schemas.microsoft.com/office/drawing/2014/main" id="{1628E0AA-FC57-A3FB-F473-784144571EA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53184" y="5258788"/>
              <a:ext cx="1098032" cy="1098032"/>
            </a:xfrm>
            <a:prstGeom prst="ellipse">
              <a:avLst/>
            </a:prstGeom>
          </p:spPr>
        </p:pic>
      </p:grpSp>
      <p:sp>
        <p:nvSpPr>
          <p:cNvPr id="75" name="RED-BG">
            <a:extLst>
              <a:ext uri="{FF2B5EF4-FFF2-40B4-BE49-F238E27FC236}">
                <a16:creationId xmlns:a16="http://schemas.microsoft.com/office/drawing/2014/main" id="{32E6EE4F-CC18-5751-6D13-390C90D7C360}"/>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pic>
        <p:nvPicPr>
          <p:cNvPr id="76" name="Graphic 75">
            <a:extLst>
              <a:ext uri="{FF2B5EF4-FFF2-40B4-BE49-F238E27FC236}">
                <a16:creationId xmlns:a16="http://schemas.microsoft.com/office/drawing/2014/main" id="{0045922D-98FE-BD0E-8A41-809408A1BA0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643360" y="6301824"/>
            <a:ext cx="411480" cy="426553"/>
          </a:xfrm>
          <a:prstGeom prst="rect">
            <a:avLst/>
          </a:prstGeom>
        </p:spPr>
      </p:pic>
      <p:sp>
        <p:nvSpPr>
          <p:cNvPr id="78" name="Rectangle 77">
            <a:extLst>
              <a:ext uri="{FF2B5EF4-FFF2-40B4-BE49-F238E27FC236}">
                <a16:creationId xmlns:a16="http://schemas.microsoft.com/office/drawing/2014/main" id="{65BF3CDE-D302-42BC-5FC2-72F26DB932EF}"/>
              </a:ext>
            </a:extLst>
          </p:cNvPr>
          <p:cNvSpPr/>
          <p:nvPr/>
        </p:nvSpPr>
        <p:spPr>
          <a:xfrm>
            <a:off x="-12192001" y="1"/>
            <a:ext cx="12192001" cy="1990134"/>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00"/>
          </a:p>
        </p:txBody>
      </p:sp>
      <p:sp>
        <p:nvSpPr>
          <p:cNvPr id="83" name="TextBox 82">
            <a:extLst>
              <a:ext uri="{FF2B5EF4-FFF2-40B4-BE49-F238E27FC236}">
                <a16:creationId xmlns:a16="http://schemas.microsoft.com/office/drawing/2014/main" id="{02B783AA-CAF6-096D-612F-B394F13E8D74}"/>
              </a:ext>
            </a:extLst>
          </p:cNvPr>
          <p:cNvSpPr txBox="1"/>
          <p:nvPr/>
        </p:nvSpPr>
        <p:spPr>
          <a:xfrm>
            <a:off x="630924" y="-4734215"/>
            <a:ext cx="6074676" cy="553998"/>
          </a:xfrm>
          <a:prstGeom prst="rect">
            <a:avLst/>
          </a:prstGeom>
          <a:noFill/>
        </p:spPr>
        <p:txBody>
          <a:bodyPr wrap="square" lIns="0" tIns="0" rIns="0" bIns="0" rtlCol="0">
            <a:spAutoFit/>
          </a:bodyPr>
          <a:lstStyle/>
          <a:p>
            <a:r>
              <a:rPr lang="en-US" sz="3600" b="1" spc="-100" dirty="0">
                <a:solidFill>
                  <a:schemeClr val="bg1"/>
                </a:solidFill>
                <a:latin typeface="Plus Jakarta Sans SemiBold" pitchFamily="2" charset="77"/>
                <a:cs typeface="Plus Jakarta Sans SemiBold" pitchFamily="2" charset="77"/>
              </a:rPr>
              <a:t>Ozone as the Molecule</a:t>
            </a:r>
          </a:p>
        </p:txBody>
      </p:sp>
      <p:pic>
        <p:nvPicPr>
          <p:cNvPr id="80" name="Picture 79">
            <a:extLst>
              <a:ext uri="{FF2B5EF4-FFF2-40B4-BE49-F238E27FC236}">
                <a16:creationId xmlns:a16="http://schemas.microsoft.com/office/drawing/2014/main" id="{30682D82-64C8-59BF-D4D2-1352777FF947}"/>
              </a:ext>
            </a:extLst>
          </p:cNvPr>
          <p:cNvPicPr>
            <a:picLocks noChangeAspect="1"/>
          </p:cNvPicPr>
          <p:nvPr/>
        </p:nvPicPr>
        <p:blipFill>
          <a:blip r:embed="rId8"/>
          <a:srcRect l="-5138" t="-5735" r="-6566"/>
          <a:stretch>
            <a:fillRect/>
          </a:stretch>
        </p:blipFill>
        <p:spPr>
          <a:xfrm>
            <a:off x="27432000" y="665505"/>
            <a:ext cx="5861441" cy="3723035"/>
          </a:xfrm>
          <a:prstGeom prst="rect">
            <a:avLst/>
          </a:prstGeom>
          <a:solidFill>
            <a:schemeClr val="bg1"/>
          </a:solidFill>
          <a:ln w="6350">
            <a:solidFill>
              <a:srgbClr val="22323A">
                <a:alpha val="50000"/>
              </a:srgbClr>
            </a:solidFill>
          </a:ln>
          <a:effectLst>
            <a:softEdge rad="0"/>
          </a:effectLst>
        </p:spPr>
      </p:pic>
      <p:pic>
        <p:nvPicPr>
          <p:cNvPr id="81" name="Content Placeholder 5">
            <a:extLst>
              <a:ext uri="{FF2B5EF4-FFF2-40B4-BE49-F238E27FC236}">
                <a16:creationId xmlns:a16="http://schemas.microsoft.com/office/drawing/2014/main" id="{D105C834-2661-B5C9-C23E-37C47BFC40E0}"/>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20587453" y="4549329"/>
            <a:ext cx="2889324" cy="1531343"/>
          </a:xfrm>
          <a:prstGeom prst="rect">
            <a:avLst/>
          </a:prstGeom>
          <a:solidFill>
            <a:schemeClr val="bg1">
              <a:lumMod val="95000"/>
            </a:schemeClr>
          </a:solidFill>
          <a:ln w="6350">
            <a:solidFill>
              <a:srgbClr val="22323A">
                <a:alpha val="50000"/>
              </a:srgbClr>
            </a:solidFill>
          </a:ln>
          <a:effectLst/>
        </p:spPr>
      </p:pic>
      <p:pic>
        <p:nvPicPr>
          <p:cNvPr id="82" name="Content Placeholder 5">
            <a:extLst>
              <a:ext uri="{FF2B5EF4-FFF2-40B4-BE49-F238E27FC236}">
                <a16:creationId xmlns:a16="http://schemas.microsoft.com/office/drawing/2014/main" id="{CFD61DCE-1138-CD05-20B5-6777FA22AFFC}"/>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l="3067" t="12681" r="2840" b="12240"/>
          <a:stretch>
            <a:fillRect/>
          </a:stretch>
        </p:blipFill>
        <p:spPr>
          <a:xfrm>
            <a:off x="25069800" y="4549329"/>
            <a:ext cx="2889324" cy="1531343"/>
          </a:xfrm>
          <a:prstGeom prst="rect">
            <a:avLst/>
          </a:prstGeom>
          <a:solidFill>
            <a:schemeClr val="bg2">
              <a:alpha val="40000"/>
            </a:schemeClr>
          </a:solidFill>
          <a:ln w="6350">
            <a:solidFill>
              <a:srgbClr val="22323A">
                <a:alpha val="50000"/>
              </a:srgbClr>
            </a:solidFill>
          </a:ln>
          <a:effectLst/>
        </p:spPr>
      </p:pic>
    </p:spTree>
    <p:extLst>
      <p:ext uri="{BB962C8B-B14F-4D97-AF65-F5344CB8AC3E}">
        <p14:creationId xmlns:p14="http://schemas.microsoft.com/office/powerpoint/2010/main" val="38714471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26763657-6AD6-9918-0139-9BE5A7213F37}"/>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AC8DEFA-B33D-149C-F215-F970884386B6}"/>
              </a:ext>
            </a:extLst>
          </p:cNvPr>
          <p:cNvSpPr/>
          <p:nvPr/>
        </p:nvSpPr>
        <p:spPr>
          <a:xfrm>
            <a:off x="-1" y="-52425600"/>
            <a:ext cx="12192001" cy="54415736"/>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00"/>
          </a:p>
        </p:txBody>
      </p:sp>
      <p:sp>
        <p:nvSpPr>
          <p:cNvPr id="12" name="TextBox 11">
            <a:extLst>
              <a:ext uri="{FF2B5EF4-FFF2-40B4-BE49-F238E27FC236}">
                <a16:creationId xmlns:a16="http://schemas.microsoft.com/office/drawing/2014/main" id="{47619EBF-60BF-A474-417F-01567BC1E968}"/>
              </a:ext>
            </a:extLst>
          </p:cNvPr>
          <p:cNvSpPr txBox="1"/>
          <p:nvPr/>
        </p:nvSpPr>
        <p:spPr>
          <a:xfrm>
            <a:off x="630924" y="741402"/>
            <a:ext cx="6074676" cy="553998"/>
          </a:xfrm>
          <a:prstGeom prst="rect">
            <a:avLst/>
          </a:prstGeom>
          <a:noFill/>
        </p:spPr>
        <p:txBody>
          <a:bodyPr wrap="square" lIns="0" tIns="0" rIns="0" bIns="0" rtlCol="0">
            <a:spAutoFit/>
          </a:bodyPr>
          <a:lstStyle/>
          <a:p>
            <a:r>
              <a:rPr lang="en-US" sz="3600" b="1" spc="-100" dirty="0">
                <a:solidFill>
                  <a:schemeClr val="bg1"/>
                </a:solidFill>
                <a:latin typeface="Plus Jakarta Sans SemiBold" pitchFamily="2" charset="77"/>
                <a:cs typeface="Plus Jakarta Sans SemiBold" pitchFamily="2" charset="77"/>
              </a:rPr>
              <a:t>Ozone as the Molecule</a:t>
            </a:r>
          </a:p>
        </p:txBody>
      </p:sp>
      <p:sp>
        <p:nvSpPr>
          <p:cNvPr id="2" name="TextBox 1">
            <a:extLst>
              <a:ext uri="{FF2B5EF4-FFF2-40B4-BE49-F238E27FC236}">
                <a16:creationId xmlns:a16="http://schemas.microsoft.com/office/drawing/2014/main" id="{CD3BDBD0-A465-47C1-1D98-55B0D07D0CAC}"/>
              </a:ext>
            </a:extLst>
          </p:cNvPr>
          <p:cNvSpPr txBox="1"/>
          <p:nvPr/>
        </p:nvSpPr>
        <p:spPr>
          <a:xfrm>
            <a:off x="628931" y="2362200"/>
            <a:ext cx="5250002" cy="3867982"/>
          </a:xfrm>
          <a:prstGeom prst="rect">
            <a:avLst/>
          </a:prstGeom>
          <a:noFill/>
        </p:spPr>
        <p:txBody>
          <a:bodyPr wrap="square" numCol="1" spcCol="360000">
            <a:spAutoFit/>
          </a:bodyPr>
          <a:lstStyle/>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Symbol is O3</a:t>
            </a:r>
          </a:p>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Triatomic molecule</a:t>
            </a:r>
          </a:p>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Highly reactive form of oxygen gas</a:t>
            </a:r>
          </a:p>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Very strong oxidizer</a:t>
            </a:r>
          </a:p>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Denser than air</a:t>
            </a:r>
          </a:p>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Deep blue color when liquefied</a:t>
            </a:r>
          </a:p>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Strong odor</a:t>
            </a:r>
          </a:p>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Produced in nature by lightning storms and UV radiation in the upper atmosphere</a:t>
            </a:r>
          </a:p>
          <a:p>
            <a:pPr marL="400070" indent="-285764">
              <a:lnSpc>
                <a:spcPct val="110000"/>
              </a:lnSpc>
              <a:spcAft>
                <a:spcPts val="800"/>
              </a:spcAft>
              <a:buClr>
                <a:schemeClr val="bg1">
                  <a:lumMod val="50000"/>
                </a:schemeClr>
              </a:buClr>
              <a:buSzPct val="80000"/>
              <a:buBlip>
                <a:blip r:embed="rId2"/>
              </a:buBlip>
            </a:pPr>
            <a:r>
              <a:rPr lang="en-US" sz="1600" dirty="0">
                <a:solidFill>
                  <a:srgbClr val="22323A"/>
                </a:solidFill>
                <a:latin typeface="Plus Jakarta Sans Medium" pitchFamily="2" charset="0"/>
                <a:cs typeface="Plus Jakarta Sans Medium" pitchFamily="2" charset="0"/>
              </a:rPr>
              <a:t>Man-made production mimics nature through corona discharge and UV type ozone generators</a:t>
            </a:r>
          </a:p>
        </p:txBody>
      </p:sp>
      <p:pic>
        <p:nvPicPr>
          <p:cNvPr id="8" name="Picture 7">
            <a:extLst>
              <a:ext uri="{FF2B5EF4-FFF2-40B4-BE49-F238E27FC236}">
                <a16:creationId xmlns:a16="http://schemas.microsoft.com/office/drawing/2014/main" id="{FB602091-D9AE-CC21-4CC1-BF722BB30857}"/>
              </a:ext>
            </a:extLst>
          </p:cNvPr>
          <p:cNvPicPr>
            <a:picLocks noChangeAspect="1"/>
          </p:cNvPicPr>
          <p:nvPr/>
        </p:nvPicPr>
        <p:blipFill>
          <a:blip r:embed="rId3"/>
          <a:srcRect l="-5138" t="-5735" r="-6566"/>
          <a:stretch>
            <a:fillRect/>
          </a:stretch>
        </p:blipFill>
        <p:spPr>
          <a:xfrm>
            <a:off x="6553200" y="665505"/>
            <a:ext cx="5861441" cy="3723035"/>
          </a:xfrm>
          <a:prstGeom prst="rect">
            <a:avLst/>
          </a:prstGeom>
          <a:solidFill>
            <a:schemeClr val="bg1"/>
          </a:solidFill>
          <a:ln w="6350">
            <a:solidFill>
              <a:srgbClr val="22323A">
                <a:alpha val="50000"/>
              </a:srgbClr>
            </a:solidFill>
          </a:ln>
          <a:effectLst>
            <a:softEdge rad="0"/>
          </a:effectLst>
        </p:spPr>
      </p:pic>
      <p:pic>
        <p:nvPicPr>
          <p:cNvPr id="20" name="Content Placeholder 5">
            <a:extLst>
              <a:ext uri="{FF2B5EF4-FFF2-40B4-BE49-F238E27FC236}">
                <a16:creationId xmlns:a16="http://schemas.microsoft.com/office/drawing/2014/main" id="{5178B620-B8C5-F6BE-5B4B-1C1DCC92453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553200" y="4549329"/>
            <a:ext cx="2889324" cy="1531343"/>
          </a:xfrm>
          <a:prstGeom prst="rect">
            <a:avLst/>
          </a:prstGeom>
          <a:solidFill>
            <a:schemeClr val="bg1">
              <a:lumMod val="95000"/>
            </a:schemeClr>
          </a:solidFill>
          <a:ln w="6350">
            <a:solidFill>
              <a:srgbClr val="22323A">
                <a:alpha val="50000"/>
              </a:srgbClr>
            </a:solidFill>
          </a:ln>
          <a:effectLst/>
        </p:spPr>
      </p:pic>
      <p:pic>
        <p:nvPicPr>
          <p:cNvPr id="24" name="Content Placeholder 5">
            <a:extLst>
              <a:ext uri="{FF2B5EF4-FFF2-40B4-BE49-F238E27FC236}">
                <a16:creationId xmlns:a16="http://schemas.microsoft.com/office/drawing/2014/main" id="{4DDEF8AB-0EA2-4A09-D114-F367B9E4851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3067" t="12681" r="2840" b="12240"/>
          <a:stretch>
            <a:fillRect/>
          </a:stretch>
        </p:blipFill>
        <p:spPr>
          <a:xfrm>
            <a:off x="9607475" y="4549329"/>
            <a:ext cx="2889324" cy="1531343"/>
          </a:xfrm>
          <a:prstGeom prst="rect">
            <a:avLst/>
          </a:prstGeom>
          <a:solidFill>
            <a:schemeClr val="bg2">
              <a:alpha val="40000"/>
            </a:schemeClr>
          </a:solidFill>
          <a:ln w="6350">
            <a:solidFill>
              <a:srgbClr val="22323A">
                <a:alpha val="50000"/>
              </a:srgbClr>
            </a:solidFill>
          </a:ln>
          <a:effectLst/>
        </p:spPr>
      </p:pic>
      <p:sp>
        <p:nvSpPr>
          <p:cNvPr id="30" name="RED-BG">
            <a:extLst>
              <a:ext uri="{FF2B5EF4-FFF2-40B4-BE49-F238E27FC236}">
                <a16:creationId xmlns:a16="http://schemas.microsoft.com/office/drawing/2014/main" id="{2E49149E-4825-A1D2-1212-556FA8C3A597}"/>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pic>
        <p:nvPicPr>
          <p:cNvPr id="32" name="Graphic 31">
            <a:extLst>
              <a:ext uri="{FF2B5EF4-FFF2-40B4-BE49-F238E27FC236}">
                <a16:creationId xmlns:a16="http://schemas.microsoft.com/office/drawing/2014/main" id="{72B5EFAB-84DD-DB29-EBC6-086ACE1C6F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643360" y="6301824"/>
            <a:ext cx="411480" cy="426553"/>
          </a:xfrm>
          <a:prstGeom prst="rect">
            <a:avLst/>
          </a:prstGeom>
        </p:spPr>
      </p:pic>
      <p:grpSp>
        <p:nvGrpSpPr>
          <p:cNvPr id="35" name="Group 34">
            <a:extLst>
              <a:ext uri="{FF2B5EF4-FFF2-40B4-BE49-F238E27FC236}">
                <a16:creationId xmlns:a16="http://schemas.microsoft.com/office/drawing/2014/main" id="{B61E0E86-AE40-7A7A-CB2D-29105AE998FC}"/>
              </a:ext>
            </a:extLst>
          </p:cNvPr>
          <p:cNvGrpSpPr/>
          <p:nvPr/>
        </p:nvGrpSpPr>
        <p:grpSpPr>
          <a:xfrm>
            <a:off x="730625" y="10058400"/>
            <a:ext cx="6304947" cy="3724494"/>
            <a:chOff x="730625" y="2149728"/>
            <a:chExt cx="6304947" cy="3724494"/>
          </a:xfrm>
        </p:grpSpPr>
        <p:pic>
          <p:nvPicPr>
            <p:cNvPr id="36" name="Picture 2" descr="http://vertassets.blob.core.windows.net/image/ac30d169/ac30d169-732b-473a-b9ca-94c74b37c664/eop.jpg">
              <a:extLst>
                <a:ext uri="{FF2B5EF4-FFF2-40B4-BE49-F238E27FC236}">
                  <a16:creationId xmlns:a16="http://schemas.microsoft.com/office/drawing/2014/main" id="{1BF0FE40-F6A9-3E1C-B3DB-3459E23F4A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t="-5200" b="-5200"/>
            <a:stretch>
              <a:fillRect/>
            </a:stretch>
          </p:blipFill>
          <p:spPr>
            <a:xfrm>
              <a:off x="730625" y="2149728"/>
              <a:ext cx="6304947" cy="3291840"/>
            </a:xfrm>
            <a:prstGeom prst="rect">
              <a:avLst/>
            </a:prstGeom>
            <a:solidFill>
              <a:schemeClr val="bg1"/>
            </a:solidFill>
            <a:ln>
              <a:solidFill>
                <a:schemeClr val="bg1">
                  <a:lumMod val="85000"/>
                </a:schemeClr>
              </a:solidFill>
            </a:ln>
          </p:spPr>
        </p:pic>
        <p:sp>
          <p:nvSpPr>
            <p:cNvPr id="37" name="Content Placeholder 30">
              <a:extLst>
                <a:ext uri="{FF2B5EF4-FFF2-40B4-BE49-F238E27FC236}">
                  <a16:creationId xmlns:a16="http://schemas.microsoft.com/office/drawing/2014/main" id="{66A6D012-F9E2-BDAF-F127-D2D9A595ABF7}"/>
                </a:ext>
              </a:extLst>
            </p:cNvPr>
            <p:cNvSpPr txBox="1">
              <a:spLocks/>
            </p:cNvSpPr>
            <p:nvPr/>
          </p:nvSpPr>
          <p:spPr>
            <a:xfrm>
              <a:off x="730625" y="5624923"/>
              <a:ext cx="4004301" cy="249299"/>
            </a:xfrm>
            <a:prstGeom prst="rect">
              <a:avLst/>
            </a:prstGeom>
          </p:spPr>
          <p:txBody>
            <a:bodyPr wrap="non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latin typeface="Plus Jakarta Sans SemiBold" pitchFamily="2" charset="0"/>
                  <a:cs typeface="Plus Jakarta Sans SemiBold" pitchFamily="2" charset="0"/>
                </a:rPr>
                <a:t>Electrochemical Oxidation Potential</a:t>
              </a:r>
            </a:p>
          </p:txBody>
        </p:sp>
      </p:grpSp>
      <p:grpSp>
        <p:nvGrpSpPr>
          <p:cNvPr id="38" name="Group 37">
            <a:extLst>
              <a:ext uri="{FF2B5EF4-FFF2-40B4-BE49-F238E27FC236}">
                <a16:creationId xmlns:a16="http://schemas.microsoft.com/office/drawing/2014/main" id="{8C9ED70D-3C8F-314E-C846-54CCE770D137}"/>
              </a:ext>
            </a:extLst>
          </p:cNvPr>
          <p:cNvGrpSpPr/>
          <p:nvPr/>
        </p:nvGrpSpPr>
        <p:grpSpPr>
          <a:xfrm>
            <a:off x="7163376" y="15925800"/>
            <a:ext cx="4297999" cy="3724494"/>
            <a:chOff x="7163376" y="2149728"/>
            <a:chExt cx="4297999" cy="3724494"/>
          </a:xfrm>
        </p:grpSpPr>
        <p:pic>
          <p:nvPicPr>
            <p:cNvPr id="39" name="Picture 38">
              <a:extLst>
                <a:ext uri="{FF2B5EF4-FFF2-40B4-BE49-F238E27FC236}">
                  <a16:creationId xmlns:a16="http://schemas.microsoft.com/office/drawing/2014/main" id="{9948BC02-3634-B52B-5542-5C30DFF7FDEB}"/>
                </a:ext>
              </a:extLst>
            </p:cNvPr>
            <p:cNvPicPr>
              <a:picLocks noChangeAspect="1"/>
            </p:cNvPicPr>
            <p:nvPr/>
          </p:nvPicPr>
          <p:blipFill>
            <a:blip r:embed="rId9"/>
            <a:srcRect l="-1818" t="-3892" r="-1105" b="-4242"/>
            <a:stretch>
              <a:fillRect/>
            </a:stretch>
          </p:blipFill>
          <p:spPr>
            <a:xfrm>
              <a:off x="7163376" y="2149728"/>
              <a:ext cx="4297999" cy="3291840"/>
            </a:xfrm>
            <a:prstGeom prst="rect">
              <a:avLst/>
            </a:prstGeom>
            <a:solidFill>
              <a:schemeClr val="bg1"/>
            </a:solidFill>
            <a:ln>
              <a:solidFill>
                <a:schemeClr val="bg1">
                  <a:lumMod val="85000"/>
                </a:schemeClr>
              </a:solidFill>
            </a:ln>
          </p:spPr>
        </p:pic>
        <p:sp>
          <p:nvSpPr>
            <p:cNvPr id="40" name="Content Placeholder 30">
              <a:extLst>
                <a:ext uri="{FF2B5EF4-FFF2-40B4-BE49-F238E27FC236}">
                  <a16:creationId xmlns:a16="http://schemas.microsoft.com/office/drawing/2014/main" id="{47760E48-0899-F917-01A4-4156BDCE1C8E}"/>
                </a:ext>
              </a:extLst>
            </p:cNvPr>
            <p:cNvSpPr txBox="1">
              <a:spLocks/>
            </p:cNvSpPr>
            <p:nvPr/>
          </p:nvSpPr>
          <p:spPr>
            <a:xfrm>
              <a:off x="7163376" y="5624923"/>
              <a:ext cx="458460" cy="249299"/>
            </a:xfrm>
            <a:prstGeom prst="rect">
              <a:avLst/>
            </a:prstGeom>
          </p:spPr>
          <p:txBody>
            <a:bodyPr wrap="non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latin typeface="Plus Jakarta Sans SemiBold" pitchFamily="2" charset="0"/>
                  <a:cs typeface="Plus Jakarta Sans SemiBold" pitchFamily="2" charset="0"/>
                </a:rPr>
                <a:t>SHE</a:t>
              </a:r>
            </a:p>
          </p:txBody>
        </p:sp>
      </p:grpSp>
      <p:sp>
        <p:nvSpPr>
          <p:cNvPr id="46" name="TextBox 45">
            <a:extLst>
              <a:ext uri="{FF2B5EF4-FFF2-40B4-BE49-F238E27FC236}">
                <a16:creationId xmlns:a16="http://schemas.microsoft.com/office/drawing/2014/main" id="{E9CC3209-EFB9-AB95-2E87-5F094302B876}"/>
              </a:ext>
            </a:extLst>
          </p:cNvPr>
          <p:cNvSpPr txBox="1"/>
          <p:nvPr/>
        </p:nvSpPr>
        <p:spPr>
          <a:xfrm>
            <a:off x="609600" y="-17016463"/>
            <a:ext cx="7298701"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Oxidative Power</a:t>
            </a:r>
          </a:p>
        </p:txBody>
      </p:sp>
      <p:sp>
        <p:nvSpPr>
          <p:cNvPr id="47" name="TextBox 46">
            <a:extLst>
              <a:ext uri="{FF2B5EF4-FFF2-40B4-BE49-F238E27FC236}">
                <a16:creationId xmlns:a16="http://schemas.microsoft.com/office/drawing/2014/main" id="{70B79DB4-7C1A-22C7-0D9E-F5D4DF59A3DB}"/>
              </a:ext>
            </a:extLst>
          </p:cNvPr>
          <p:cNvSpPr txBox="1"/>
          <p:nvPr/>
        </p:nvSpPr>
        <p:spPr>
          <a:xfrm>
            <a:off x="730625" y="-27127200"/>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OZONE AS THE MOLECULE</a:t>
            </a:r>
          </a:p>
        </p:txBody>
      </p:sp>
    </p:spTree>
    <p:extLst>
      <p:ext uri="{BB962C8B-B14F-4D97-AF65-F5344CB8AC3E}">
        <p14:creationId xmlns:p14="http://schemas.microsoft.com/office/powerpoint/2010/main" val="851089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0F4F8"/>
        </a:solidFill>
        <a:effectLst/>
      </p:bgPr>
    </p:bg>
    <p:spTree>
      <p:nvGrpSpPr>
        <p:cNvPr id="1" name="">
          <a:extLst>
            <a:ext uri="{FF2B5EF4-FFF2-40B4-BE49-F238E27FC236}">
              <a16:creationId xmlns:a16="http://schemas.microsoft.com/office/drawing/2014/main" id="{9DB54E7F-754A-789C-9C7A-2A8155AD9912}"/>
            </a:ext>
          </a:extLst>
        </p:cNvPr>
        <p:cNvGrpSpPr/>
        <p:nvPr/>
      </p:nvGrpSpPr>
      <p:grpSpPr>
        <a:xfrm>
          <a:off x="0" y="0"/>
          <a:ext cx="0" cy="0"/>
          <a:chOff x="0" y="0"/>
          <a:chExt cx="0" cy="0"/>
        </a:xfrm>
      </p:grpSpPr>
      <p:sp>
        <p:nvSpPr>
          <p:cNvPr id="19" name="RED-BG">
            <a:extLst>
              <a:ext uri="{FF2B5EF4-FFF2-40B4-BE49-F238E27FC236}">
                <a16:creationId xmlns:a16="http://schemas.microsoft.com/office/drawing/2014/main" id="{0419493C-3D6F-CAB0-6037-0C1829C9F4EB}"/>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16" name="Rectangle 15">
            <a:extLst>
              <a:ext uri="{FF2B5EF4-FFF2-40B4-BE49-F238E27FC236}">
                <a16:creationId xmlns:a16="http://schemas.microsoft.com/office/drawing/2014/main" id="{31526B89-8EA9-4350-8141-351205347029}"/>
              </a:ext>
            </a:extLst>
          </p:cNvPr>
          <p:cNvSpPr/>
          <p:nvPr/>
        </p:nvSpPr>
        <p:spPr>
          <a:xfrm>
            <a:off x="0" y="5029435"/>
            <a:ext cx="12192001" cy="1828565"/>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00"/>
          </a:p>
        </p:txBody>
      </p:sp>
      <p:sp>
        <p:nvSpPr>
          <p:cNvPr id="6" name="TextBox 6">
            <a:extLst>
              <a:ext uri="{FF2B5EF4-FFF2-40B4-BE49-F238E27FC236}">
                <a16:creationId xmlns:a16="http://schemas.microsoft.com/office/drawing/2014/main" id="{3416C8C1-60A0-D6FC-22C1-B7BA794A560D}"/>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8" name="AutoShape 2">
            <a:extLst>
              <a:ext uri="{FF2B5EF4-FFF2-40B4-BE49-F238E27FC236}">
                <a16:creationId xmlns:a16="http://schemas.microsoft.com/office/drawing/2014/main" id="{05675077-D5A0-EB04-5467-8A25401DBBEB}"/>
              </a:ext>
            </a:extLst>
          </p:cNvPr>
          <p:cNvSpPr>
            <a:spLocks noChangeAspect="1" noChangeArrowheads="1"/>
          </p:cNvSpPr>
          <p:nvPr/>
        </p:nvSpPr>
        <p:spPr bwMode="auto">
          <a:xfrm>
            <a:off x="5943600" y="1859166"/>
            <a:ext cx="1695340" cy="16953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Plus Jakarta Sans Medium" pitchFamily="2" charset="0"/>
            </a:endParaRPr>
          </a:p>
        </p:txBody>
      </p:sp>
      <p:sp>
        <p:nvSpPr>
          <p:cNvPr id="9" name="AutoShape 4">
            <a:extLst>
              <a:ext uri="{FF2B5EF4-FFF2-40B4-BE49-F238E27FC236}">
                <a16:creationId xmlns:a16="http://schemas.microsoft.com/office/drawing/2014/main" id="{35A2CC7D-A685-42EB-49A6-A3C78F9D1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Plus Jakarta Sans Medium" pitchFamily="2" charset="0"/>
            </a:endParaRPr>
          </a:p>
        </p:txBody>
      </p:sp>
      <p:grpSp>
        <p:nvGrpSpPr>
          <p:cNvPr id="24" name="Group 23">
            <a:extLst>
              <a:ext uri="{FF2B5EF4-FFF2-40B4-BE49-F238E27FC236}">
                <a16:creationId xmlns:a16="http://schemas.microsoft.com/office/drawing/2014/main" id="{16C3BAD1-D5C0-890A-1D75-872419CF70A1}"/>
              </a:ext>
            </a:extLst>
          </p:cNvPr>
          <p:cNvGrpSpPr/>
          <p:nvPr/>
        </p:nvGrpSpPr>
        <p:grpSpPr>
          <a:xfrm>
            <a:off x="730625" y="2149728"/>
            <a:ext cx="6304947" cy="3724494"/>
            <a:chOff x="730625" y="2149728"/>
            <a:chExt cx="6304947" cy="3724494"/>
          </a:xfrm>
        </p:grpSpPr>
        <p:pic>
          <p:nvPicPr>
            <p:cNvPr id="10" name="Picture 2" descr="http://vertassets.blob.core.windows.net/image/ac30d169/ac30d169-732b-473a-b9ca-94c74b37c664/eop.jpg">
              <a:extLst>
                <a:ext uri="{FF2B5EF4-FFF2-40B4-BE49-F238E27FC236}">
                  <a16:creationId xmlns:a16="http://schemas.microsoft.com/office/drawing/2014/main" id="{215138CD-EE24-670E-E253-46431CC2A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200" b="-5200"/>
            <a:stretch>
              <a:fillRect/>
            </a:stretch>
          </p:blipFill>
          <p:spPr>
            <a:xfrm>
              <a:off x="730625" y="2149728"/>
              <a:ext cx="6304947" cy="3291840"/>
            </a:xfrm>
            <a:prstGeom prst="rect">
              <a:avLst/>
            </a:prstGeom>
            <a:solidFill>
              <a:schemeClr val="bg1"/>
            </a:solidFill>
            <a:ln>
              <a:solidFill>
                <a:schemeClr val="bg1">
                  <a:lumMod val="85000"/>
                </a:schemeClr>
              </a:solidFill>
            </a:ln>
          </p:spPr>
        </p:pic>
        <p:sp>
          <p:nvSpPr>
            <p:cNvPr id="15" name="Content Placeholder 30">
              <a:extLst>
                <a:ext uri="{FF2B5EF4-FFF2-40B4-BE49-F238E27FC236}">
                  <a16:creationId xmlns:a16="http://schemas.microsoft.com/office/drawing/2014/main" id="{01A3A10B-CB72-07CE-AD4B-E09C91938875}"/>
                </a:ext>
              </a:extLst>
            </p:cNvPr>
            <p:cNvSpPr txBox="1">
              <a:spLocks/>
            </p:cNvSpPr>
            <p:nvPr/>
          </p:nvSpPr>
          <p:spPr>
            <a:xfrm>
              <a:off x="730625" y="5624923"/>
              <a:ext cx="4004301" cy="249299"/>
            </a:xfrm>
            <a:prstGeom prst="rect">
              <a:avLst/>
            </a:prstGeom>
          </p:spPr>
          <p:txBody>
            <a:bodyPr wrap="non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latin typeface="Plus Jakarta Sans SemiBold" pitchFamily="2" charset="0"/>
                  <a:cs typeface="Plus Jakarta Sans SemiBold" pitchFamily="2" charset="0"/>
                </a:rPr>
                <a:t>Electrochemical Oxidation Potential</a:t>
              </a:r>
            </a:p>
          </p:txBody>
        </p:sp>
      </p:grpSp>
      <p:sp>
        <p:nvSpPr>
          <p:cNvPr id="2" name="TextBox 1">
            <a:extLst>
              <a:ext uri="{FF2B5EF4-FFF2-40B4-BE49-F238E27FC236}">
                <a16:creationId xmlns:a16="http://schemas.microsoft.com/office/drawing/2014/main" id="{C74F6F00-D07D-2B44-AA0A-16BE74BC4323}"/>
              </a:ext>
            </a:extLst>
          </p:cNvPr>
          <p:cNvSpPr txBox="1"/>
          <p:nvPr/>
        </p:nvSpPr>
        <p:spPr>
          <a:xfrm>
            <a:off x="609600" y="943302"/>
            <a:ext cx="7298701"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Oxidative Power</a:t>
            </a:r>
          </a:p>
        </p:txBody>
      </p:sp>
      <p:sp>
        <p:nvSpPr>
          <p:cNvPr id="11" name="TextBox 10">
            <a:extLst>
              <a:ext uri="{FF2B5EF4-FFF2-40B4-BE49-F238E27FC236}">
                <a16:creationId xmlns:a16="http://schemas.microsoft.com/office/drawing/2014/main" id="{25211BCA-E8C8-E2DD-D813-49D3120AF758}"/>
              </a:ext>
            </a:extLst>
          </p:cNvPr>
          <p:cNvSpPr txBox="1"/>
          <p:nvPr/>
        </p:nvSpPr>
        <p:spPr>
          <a:xfrm>
            <a:off x="730625"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OZONE AS THE MOLECULE</a:t>
            </a:r>
          </a:p>
        </p:txBody>
      </p:sp>
      <p:grpSp>
        <p:nvGrpSpPr>
          <p:cNvPr id="25" name="Group 24">
            <a:extLst>
              <a:ext uri="{FF2B5EF4-FFF2-40B4-BE49-F238E27FC236}">
                <a16:creationId xmlns:a16="http://schemas.microsoft.com/office/drawing/2014/main" id="{2DD9E587-617B-A34E-706E-8BE34B3CB2C5}"/>
              </a:ext>
            </a:extLst>
          </p:cNvPr>
          <p:cNvGrpSpPr/>
          <p:nvPr/>
        </p:nvGrpSpPr>
        <p:grpSpPr>
          <a:xfrm>
            <a:off x="7163376" y="2149728"/>
            <a:ext cx="4297999" cy="3724494"/>
            <a:chOff x="7163376" y="2149728"/>
            <a:chExt cx="4297999" cy="3724494"/>
          </a:xfrm>
        </p:grpSpPr>
        <p:pic>
          <p:nvPicPr>
            <p:cNvPr id="14" name="Picture 13">
              <a:extLst>
                <a:ext uri="{FF2B5EF4-FFF2-40B4-BE49-F238E27FC236}">
                  <a16:creationId xmlns:a16="http://schemas.microsoft.com/office/drawing/2014/main" id="{C85AD6BE-316D-6033-28E8-6C7F0FAAA954}"/>
                </a:ext>
              </a:extLst>
            </p:cNvPr>
            <p:cNvPicPr>
              <a:picLocks noChangeAspect="1"/>
            </p:cNvPicPr>
            <p:nvPr/>
          </p:nvPicPr>
          <p:blipFill>
            <a:blip r:embed="rId3"/>
            <a:srcRect l="-1818" t="-3892" r="-1105" b="-4242"/>
            <a:stretch>
              <a:fillRect/>
            </a:stretch>
          </p:blipFill>
          <p:spPr>
            <a:xfrm>
              <a:off x="7163376" y="2149728"/>
              <a:ext cx="4297999" cy="3291840"/>
            </a:xfrm>
            <a:prstGeom prst="rect">
              <a:avLst/>
            </a:prstGeom>
            <a:solidFill>
              <a:schemeClr val="bg1"/>
            </a:solidFill>
            <a:ln>
              <a:solidFill>
                <a:schemeClr val="bg1">
                  <a:lumMod val="85000"/>
                </a:schemeClr>
              </a:solidFill>
            </a:ln>
          </p:spPr>
        </p:pic>
        <p:sp>
          <p:nvSpPr>
            <p:cNvPr id="13" name="Content Placeholder 30">
              <a:extLst>
                <a:ext uri="{FF2B5EF4-FFF2-40B4-BE49-F238E27FC236}">
                  <a16:creationId xmlns:a16="http://schemas.microsoft.com/office/drawing/2014/main" id="{CB37325B-88CB-8B8B-FEE2-745F8C1A12C9}"/>
                </a:ext>
              </a:extLst>
            </p:cNvPr>
            <p:cNvSpPr txBox="1">
              <a:spLocks/>
            </p:cNvSpPr>
            <p:nvPr/>
          </p:nvSpPr>
          <p:spPr>
            <a:xfrm>
              <a:off x="7163376" y="5624923"/>
              <a:ext cx="458460" cy="249299"/>
            </a:xfrm>
            <a:prstGeom prst="rect">
              <a:avLst/>
            </a:prstGeom>
          </p:spPr>
          <p:txBody>
            <a:bodyPr wrap="non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latin typeface="Plus Jakarta Sans SemiBold" pitchFamily="2" charset="0"/>
                  <a:cs typeface="Plus Jakarta Sans SemiBold" pitchFamily="2" charset="0"/>
                </a:rPr>
                <a:t>SHE</a:t>
              </a:r>
            </a:p>
          </p:txBody>
        </p:sp>
      </p:grpSp>
      <p:pic>
        <p:nvPicPr>
          <p:cNvPr id="23" name="Graphic 22">
            <a:extLst>
              <a:ext uri="{FF2B5EF4-FFF2-40B4-BE49-F238E27FC236}">
                <a16:creationId xmlns:a16="http://schemas.microsoft.com/office/drawing/2014/main" id="{67A479D5-0082-B769-4ED5-1B33DCD03B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43360" y="6301824"/>
            <a:ext cx="411480" cy="426553"/>
          </a:xfrm>
          <a:prstGeom prst="rect">
            <a:avLst/>
          </a:prstGeom>
        </p:spPr>
      </p:pic>
      <p:sp>
        <p:nvSpPr>
          <p:cNvPr id="26" name="TextBox 25">
            <a:extLst>
              <a:ext uri="{FF2B5EF4-FFF2-40B4-BE49-F238E27FC236}">
                <a16:creationId xmlns:a16="http://schemas.microsoft.com/office/drawing/2014/main" id="{2429BE2C-37FA-EB71-0E62-C1DFC60EC36A}"/>
              </a:ext>
            </a:extLst>
          </p:cNvPr>
          <p:cNvSpPr txBox="1"/>
          <p:nvPr/>
        </p:nvSpPr>
        <p:spPr>
          <a:xfrm>
            <a:off x="7981347" y="1780396"/>
            <a:ext cx="2779928" cy="369332"/>
          </a:xfrm>
          <a:prstGeom prst="rect">
            <a:avLst/>
          </a:prstGeom>
          <a:noFill/>
        </p:spPr>
        <p:txBody>
          <a:bodyPr wrap="none" rtlCol="0">
            <a:spAutoFit/>
          </a:bodyPr>
          <a:lstStyle/>
          <a:p>
            <a:pPr algn="r"/>
            <a:r>
              <a:rPr lang="en-US" b="1" dirty="0">
                <a:solidFill>
                  <a:srgbClr val="AD2A38"/>
                </a:solidFill>
                <a:latin typeface="Plus Jakarta Sans SemiBold" pitchFamily="2" charset="77"/>
                <a:cs typeface="Plus Jakarta Sans SemiBold" pitchFamily="2" charset="77"/>
              </a:rPr>
              <a:t>Redox Potential: 2.07 V</a:t>
            </a:r>
          </a:p>
        </p:txBody>
      </p:sp>
    </p:spTree>
    <p:extLst>
      <p:ext uri="{BB962C8B-B14F-4D97-AF65-F5344CB8AC3E}">
        <p14:creationId xmlns:p14="http://schemas.microsoft.com/office/powerpoint/2010/main" val="2807155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0F4F8"/>
        </a:solidFill>
        <a:effectLst/>
      </p:bgPr>
    </p:bg>
    <p:spTree>
      <p:nvGrpSpPr>
        <p:cNvPr id="1" name="">
          <a:extLst>
            <a:ext uri="{FF2B5EF4-FFF2-40B4-BE49-F238E27FC236}">
              <a16:creationId xmlns:a16="http://schemas.microsoft.com/office/drawing/2014/main" id="{EF7AD2F3-27A3-FE9E-4AC3-D89904D845F1}"/>
            </a:ext>
          </a:extLst>
        </p:cNvPr>
        <p:cNvGrpSpPr/>
        <p:nvPr/>
      </p:nvGrpSpPr>
      <p:grpSpPr>
        <a:xfrm>
          <a:off x="0" y="0"/>
          <a:ext cx="0" cy="0"/>
          <a:chOff x="0" y="0"/>
          <a:chExt cx="0" cy="0"/>
        </a:xfrm>
      </p:grpSpPr>
      <p:sp>
        <p:nvSpPr>
          <p:cNvPr id="19" name="RED-BG">
            <a:extLst>
              <a:ext uri="{FF2B5EF4-FFF2-40B4-BE49-F238E27FC236}">
                <a16:creationId xmlns:a16="http://schemas.microsoft.com/office/drawing/2014/main" id="{40D9A1F4-A49B-323B-E4AD-92EF9AE002B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6" name="TextBox 6">
            <a:extLst>
              <a:ext uri="{FF2B5EF4-FFF2-40B4-BE49-F238E27FC236}">
                <a16:creationId xmlns:a16="http://schemas.microsoft.com/office/drawing/2014/main" id="{2416C5A5-1F15-4575-3725-3E845595713F}"/>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8" name="AutoShape 2">
            <a:extLst>
              <a:ext uri="{FF2B5EF4-FFF2-40B4-BE49-F238E27FC236}">
                <a16:creationId xmlns:a16="http://schemas.microsoft.com/office/drawing/2014/main" id="{6476CADB-0D4A-9DA3-8798-49A916B6A7C9}"/>
              </a:ext>
            </a:extLst>
          </p:cNvPr>
          <p:cNvSpPr>
            <a:spLocks noChangeAspect="1" noChangeArrowheads="1"/>
          </p:cNvSpPr>
          <p:nvPr/>
        </p:nvSpPr>
        <p:spPr bwMode="auto">
          <a:xfrm>
            <a:off x="5943600" y="1859166"/>
            <a:ext cx="1695340" cy="16953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Plus Jakarta Sans Medium" pitchFamily="2" charset="0"/>
            </a:endParaRPr>
          </a:p>
        </p:txBody>
      </p:sp>
      <p:sp>
        <p:nvSpPr>
          <p:cNvPr id="9" name="AutoShape 4">
            <a:extLst>
              <a:ext uri="{FF2B5EF4-FFF2-40B4-BE49-F238E27FC236}">
                <a16:creationId xmlns:a16="http://schemas.microsoft.com/office/drawing/2014/main" id="{9BE6916C-87C2-DD33-FE7C-BA87C385B7A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Plus Jakarta Sans Medium" pitchFamily="2" charset="0"/>
            </a:endParaRPr>
          </a:p>
        </p:txBody>
      </p:sp>
      <p:sp>
        <p:nvSpPr>
          <p:cNvPr id="2" name="TextBox 1">
            <a:extLst>
              <a:ext uri="{FF2B5EF4-FFF2-40B4-BE49-F238E27FC236}">
                <a16:creationId xmlns:a16="http://schemas.microsoft.com/office/drawing/2014/main" id="{21A7367D-C2E3-9405-94AF-5F54EDDC63F7}"/>
              </a:ext>
            </a:extLst>
          </p:cNvPr>
          <p:cNvSpPr txBox="1"/>
          <p:nvPr/>
        </p:nvSpPr>
        <p:spPr>
          <a:xfrm>
            <a:off x="609600" y="943302"/>
            <a:ext cx="7298701"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Oxidation Reactions</a:t>
            </a:r>
          </a:p>
        </p:txBody>
      </p:sp>
      <p:sp>
        <p:nvSpPr>
          <p:cNvPr id="20" name="Rectangle 19">
            <a:extLst>
              <a:ext uri="{FF2B5EF4-FFF2-40B4-BE49-F238E27FC236}">
                <a16:creationId xmlns:a16="http://schemas.microsoft.com/office/drawing/2014/main" id="{22C677A4-5731-3D2E-5950-DF4BE82BD142}"/>
              </a:ext>
            </a:extLst>
          </p:cNvPr>
          <p:cNvSpPr/>
          <p:nvPr/>
        </p:nvSpPr>
        <p:spPr>
          <a:xfrm>
            <a:off x="8499178" y="1"/>
            <a:ext cx="3692823" cy="6857999"/>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11" name="TextBox 10">
            <a:extLst>
              <a:ext uri="{FF2B5EF4-FFF2-40B4-BE49-F238E27FC236}">
                <a16:creationId xmlns:a16="http://schemas.microsoft.com/office/drawing/2014/main" id="{0B41D9E0-C7D9-A2F8-A15A-474B661108EB}"/>
              </a:ext>
            </a:extLst>
          </p:cNvPr>
          <p:cNvSpPr txBox="1"/>
          <p:nvPr/>
        </p:nvSpPr>
        <p:spPr>
          <a:xfrm>
            <a:off x="730625"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OZONE AS THE MOLECULE</a:t>
            </a:r>
          </a:p>
        </p:txBody>
      </p:sp>
      <p:pic>
        <p:nvPicPr>
          <p:cNvPr id="23" name="Graphic 22">
            <a:extLst>
              <a:ext uri="{FF2B5EF4-FFF2-40B4-BE49-F238E27FC236}">
                <a16:creationId xmlns:a16="http://schemas.microsoft.com/office/drawing/2014/main" id="{C877ADAB-9B8A-4A33-A5E9-CD88F1E748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pic>
        <p:nvPicPr>
          <p:cNvPr id="41" name="Picture 40">
            <a:extLst>
              <a:ext uri="{FF2B5EF4-FFF2-40B4-BE49-F238E27FC236}">
                <a16:creationId xmlns:a16="http://schemas.microsoft.com/office/drawing/2014/main" id="{9EE0B326-FEDD-F881-A0D2-389866BE5863}"/>
              </a:ext>
            </a:extLst>
          </p:cNvPr>
          <p:cNvPicPr>
            <a:picLocks noChangeAspect="1"/>
          </p:cNvPicPr>
          <p:nvPr/>
        </p:nvPicPr>
        <p:blipFill>
          <a:blip r:embed="rId4"/>
          <a:srcRect l="-5138" t="-5735" r="-6566"/>
          <a:stretch>
            <a:fillRect/>
          </a:stretch>
        </p:blipFill>
        <p:spPr>
          <a:xfrm>
            <a:off x="19692872" y="665505"/>
            <a:ext cx="5861441" cy="3723035"/>
          </a:xfrm>
          <a:prstGeom prst="rect">
            <a:avLst/>
          </a:prstGeom>
          <a:solidFill>
            <a:schemeClr val="bg1"/>
          </a:solidFill>
          <a:ln w="6350">
            <a:solidFill>
              <a:srgbClr val="22323A">
                <a:alpha val="50000"/>
              </a:srgbClr>
            </a:solidFill>
          </a:ln>
          <a:effectLst>
            <a:softEdge rad="0"/>
          </a:effectLst>
        </p:spPr>
      </p:pic>
      <p:pic>
        <p:nvPicPr>
          <p:cNvPr id="44" name="Content Placeholder 5">
            <a:extLst>
              <a:ext uri="{FF2B5EF4-FFF2-40B4-BE49-F238E27FC236}">
                <a16:creationId xmlns:a16="http://schemas.microsoft.com/office/drawing/2014/main" id="{4F12F7EE-011E-A16F-BD8D-34249CEADB6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2848325" y="4549329"/>
            <a:ext cx="2889324" cy="1531343"/>
          </a:xfrm>
          <a:prstGeom prst="rect">
            <a:avLst/>
          </a:prstGeom>
          <a:solidFill>
            <a:schemeClr val="bg1">
              <a:lumMod val="95000"/>
            </a:schemeClr>
          </a:solidFill>
          <a:ln w="6350">
            <a:solidFill>
              <a:srgbClr val="22323A">
                <a:alpha val="50000"/>
              </a:srgbClr>
            </a:solidFill>
          </a:ln>
          <a:effectLst/>
        </p:spPr>
      </p:pic>
      <p:pic>
        <p:nvPicPr>
          <p:cNvPr id="45" name="Content Placeholder 5">
            <a:extLst>
              <a:ext uri="{FF2B5EF4-FFF2-40B4-BE49-F238E27FC236}">
                <a16:creationId xmlns:a16="http://schemas.microsoft.com/office/drawing/2014/main" id="{CD62475F-48CB-4F59-A147-D6E103B5CD8F}"/>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3067" t="12681" r="2840" b="12240"/>
          <a:stretch>
            <a:fillRect/>
          </a:stretch>
        </p:blipFill>
        <p:spPr>
          <a:xfrm>
            <a:off x="17330672" y="4549329"/>
            <a:ext cx="2889324" cy="1531343"/>
          </a:xfrm>
          <a:prstGeom prst="rect">
            <a:avLst/>
          </a:prstGeom>
          <a:solidFill>
            <a:schemeClr val="bg2">
              <a:alpha val="40000"/>
            </a:schemeClr>
          </a:solidFill>
          <a:ln w="6350">
            <a:solidFill>
              <a:srgbClr val="22323A">
                <a:alpha val="50000"/>
              </a:srgbClr>
            </a:solidFill>
          </a:ln>
          <a:effectLst/>
        </p:spPr>
      </p:pic>
      <p:sp>
        <p:nvSpPr>
          <p:cNvPr id="4" name="TextBox 3">
            <a:extLst>
              <a:ext uri="{FF2B5EF4-FFF2-40B4-BE49-F238E27FC236}">
                <a16:creationId xmlns:a16="http://schemas.microsoft.com/office/drawing/2014/main" id="{CF060D01-06E2-FE9A-FCB9-34F5C9680448}"/>
              </a:ext>
            </a:extLst>
          </p:cNvPr>
          <p:cNvSpPr txBox="1"/>
          <p:nvPr/>
        </p:nvSpPr>
        <p:spPr>
          <a:xfrm>
            <a:off x="609600" y="2023505"/>
            <a:ext cx="8072120" cy="3891193"/>
          </a:xfrm>
          <a:prstGeom prst="rect">
            <a:avLst/>
          </a:prstGeom>
          <a:noFill/>
        </p:spPr>
        <p:txBody>
          <a:bodyPr wrap="square">
            <a:spAutoFit/>
          </a:bodyPr>
          <a:lstStyle/>
          <a:p>
            <a:pPr>
              <a:lnSpc>
                <a:spcPct val="200000"/>
              </a:lnSpc>
              <a:spcBef>
                <a:spcPts val="1600"/>
              </a:spcBef>
              <a:buClr>
                <a:schemeClr val="tx1"/>
              </a:buClr>
            </a:pPr>
            <a:r>
              <a:rPr lang="en-US" altLang="en-US" sz="1400" b="1" spc="200" dirty="0">
                <a:solidFill>
                  <a:srgbClr val="AD2A38"/>
                </a:solidFill>
                <a:latin typeface="Plus Jakarta Sans ExtraBold" pitchFamily="2" charset="0"/>
                <a:cs typeface="Plus Jakarta Sans ExtraBold" pitchFamily="2" charset="0"/>
              </a:rPr>
              <a:t>SULFIDE</a:t>
            </a:r>
            <a:r>
              <a:rPr lang="en-US" altLang="en-US" sz="1400" b="1" spc="200" dirty="0">
                <a:solidFill>
                  <a:srgbClr val="22323A"/>
                </a:solidFill>
                <a:latin typeface="Plus Jakarta Sans ExtraBold" pitchFamily="2" charset="0"/>
                <a:cs typeface="Plus Jakarta Sans ExtraBold" pitchFamily="2" charset="0"/>
              </a:rPr>
              <a:t> 		</a:t>
            </a:r>
            <a:r>
              <a:rPr lang="en-US" altLang="en-US" sz="2000" dirty="0">
                <a:solidFill>
                  <a:srgbClr val="364A54"/>
                </a:solidFill>
                <a:latin typeface="Plus Jakarta Sans Medium" pitchFamily="2" charset="0"/>
                <a:cs typeface="Plus Jakarta Sans Medium" pitchFamily="2" charset="0"/>
              </a:rPr>
              <a:t>S</a:t>
            </a:r>
            <a:r>
              <a:rPr lang="en-US" altLang="en-US" sz="2000" baseline="30000" dirty="0">
                <a:solidFill>
                  <a:srgbClr val="364A54"/>
                </a:solidFill>
                <a:latin typeface="Plus Jakarta Sans Medium" pitchFamily="2" charset="0"/>
                <a:cs typeface="Plus Jakarta Sans Medium" pitchFamily="2" charset="0"/>
              </a:rPr>
              <a:t>2-</a:t>
            </a:r>
            <a:r>
              <a:rPr lang="en-US" altLang="en-US" sz="2000" dirty="0">
                <a:solidFill>
                  <a:srgbClr val="364A54"/>
                </a:solidFill>
                <a:latin typeface="Plus Jakarta Sans Medium" pitchFamily="2" charset="0"/>
                <a:cs typeface="Plus Jakarta Sans Medium" pitchFamily="2" charset="0"/>
              </a:rPr>
              <a:t> + 4O</a:t>
            </a:r>
            <a:r>
              <a:rPr lang="en-US" altLang="en-US" sz="2000" baseline="-25000" dirty="0">
                <a:solidFill>
                  <a:srgbClr val="364A54"/>
                </a:solidFill>
                <a:latin typeface="Plus Jakarta Sans Medium" pitchFamily="2" charset="0"/>
                <a:cs typeface="Plus Jakarta Sans Medium" pitchFamily="2" charset="0"/>
              </a:rPr>
              <a:t>3 </a:t>
            </a:r>
            <a:r>
              <a:rPr lang="en-US" sz="2000" dirty="0">
                <a:solidFill>
                  <a:srgbClr val="364A54"/>
                </a:solidFill>
                <a:latin typeface="Plus Jakarta Sans Medium"/>
                <a:cs typeface="Plus Jakarta Sans Medium"/>
                <a:sym typeface="Wingdings" panose="05000000000000000000" pitchFamily="2" charset="2"/>
              </a:rPr>
              <a:t>→ </a:t>
            </a:r>
            <a:r>
              <a:rPr lang="en-US" altLang="en-US" sz="2000" dirty="0">
                <a:solidFill>
                  <a:srgbClr val="364A54"/>
                </a:solidFill>
                <a:latin typeface="Plus Jakarta Sans Medium" pitchFamily="2" charset="0"/>
                <a:cs typeface="Plus Jakarta Sans Medium" pitchFamily="2" charset="0"/>
              </a:rPr>
              <a:t>SO</a:t>
            </a:r>
            <a:r>
              <a:rPr lang="en-US" altLang="en-US" sz="2000" baseline="-25000" dirty="0">
                <a:solidFill>
                  <a:srgbClr val="364A54"/>
                </a:solidFill>
                <a:latin typeface="Plus Jakarta Sans Medium" pitchFamily="2" charset="0"/>
                <a:cs typeface="Plus Jakarta Sans Medium" pitchFamily="2" charset="0"/>
              </a:rPr>
              <a:t>4</a:t>
            </a:r>
            <a:r>
              <a:rPr lang="en-US" altLang="en-US" sz="2000" baseline="30000" dirty="0">
                <a:solidFill>
                  <a:srgbClr val="364A54"/>
                </a:solidFill>
                <a:latin typeface="Plus Jakarta Sans Medium" pitchFamily="2" charset="0"/>
                <a:cs typeface="Plus Jakarta Sans Medium" pitchFamily="2" charset="0"/>
              </a:rPr>
              <a:t>2-</a:t>
            </a:r>
            <a:r>
              <a:rPr lang="en-US" altLang="en-US" sz="2000" dirty="0">
                <a:solidFill>
                  <a:srgbClr val="364A54"/>
                </a:solidFill>
                <a:latin typeface="Plus Jakarta Sans Medium" pitchFamily="2" charset="0"/>
                <a:cs typeface="Plus Jakarta Sans Medium" pitchFamily="2" charset="0"/>
              </a:rPr>
              <a:t> + 4O</a:t>
            </a:r>
            <a:r>
              <a:rPr lang="en-US" altLang="en-US" sz="2000" baseline="-25000" dirty="0">
                <a:solidFill>
                  <a:srgbClr val="364A54"/>
                </a:solidFill>
                <a:latin typeface="Plus Jakarta Sans Medium" pitchFamily="2" charset="0"/>
                <a:cs typeface="Plus Jakarta Sans Medium" pitchFamily="2" charset="0"/>
              </a:rPr>
              <a:t>2</a:t>
            </a:r>
          </a:p>
          <a:p>
            <a:pPr>
              <a:lnSpc>
                <a:spcPct val="200000"/>
              </a:lnSpc>
              <a:spcBef>
                <a:spcPts val="1600"/>
              </a:spcBef>
              <a:buClr>
                <a:schemeClr val="tx1"/>
              </a:buClr>
            </a:pPr>
            <a:r>
              <a:rPr lang="en-US" altLang="en-US" sz="1400" b="1" spc="200" dirty="0">
                <a:solidFill>
                  <a:srgbClr val="AD2A38"/>
                </a:solidFill>
                <a:latin typeface="Plus Jakarta Sans ExtraBold" pitchFamily="2" charset="0"/>
                <a:cs typeface="Plus Jakarta Sans ExtraBold" pitchFamily="2" charset="0"/>
              </a:rPr>
              <a:t>IRON</a:t>
            </a:r>
            <a:r>
              <a:rPr lang="en-US" altLang="en-US" sz="1400" b="1" spc="200" dirty="0">
                <a:solidFill>
                  <a:srgbClr val="22323A"/>
                </a:solidFill>
                <a:latin typeface="Plus Jakarta Sans ExtraBold" pitchFamily="2" charset="0"/>
                <a:cs typeface="Plus Jakarta Sans ExtraBold" pitchFamily="2" charset="0"/>
              </a:rPr>
              <a:t> 		</a:t>
            </a:r>
            <a:r>
              <a:rPr lang="en-US" altLang="en-US" sz="2000" dirty="0">
                <a:solidFill>
                  <a:srgbClr val="364A54"/>
                </a:solidFill>
                <a:latin typeface="Plus Jakarta Sans Medium" pitchFamily="2" charset="0"/>
                <a:cs typeface="Plus Jakarta Sans Medium" pitchFamily="2" charset="0"/>
              </a:rPr>
              <a:t>2Fe</a:t>
            </a:r>
            <a:r>
              <a:rPr lang="en-US" altLang="en-US" sz="2000" baseline="30000" dirty="0">
                <a:solidFill>
                  <a:srgbClr val="364A54"/>
                </a:solidFill>
                <a:latin typeface="Plus Jakarta Sans Medium" pitchFamily="2" charset="0"/>
                <a:cs typeface="Plus Jakarta Sans Medium" pitchFamily="2" charset="0"/>
              </a:rPr>
              <a:t>2+</a:t>
            </a:r>
            <a:r>
              <a:rPr lang="en-US" altLang="en-US" sz="2000" dirty="0">
                <a:solidFill>
                  <a:srgbClr val="364A54"/>
                </a:solidFill>
                <a:latin typeface="Plus Jakarta Sans Medium" pitchFamily="2" charset="0"/>
                <a:cs typeface="Plus Jakarta Sans Medium" pitchFamily="2" charset="0"/>
              </a:rPr>
              <a:t> + O</a:t>
            </a:r>
            <a:r>
              <a:rPr lang="en-US" altLang="en-US" sz="2000" baseline="-25000" dirty="0">
                <a:solidFill>
                  <a:srgbClr val="364A54"/>
                </a:solidFill>
                <a:latin typeface="Plus Jakarta Sans Medium" pitchFamily="2" charset="0"/>
                <a:cs typeface="Plus Jakarta Sans Medium" pitchFamily="2" charset="0"/>
              </a:rPr>
              <a:t>3 </a:t>
            </a:r>
            <a:r>
              <a:rPr lang="en-US" altLang="en-US" sz="2000" dirty="0">
                <a:solidFill>
                  <a:srgbClr val="364A54"/>
                </a:solidFill>
                <a:latin typeface="Plus Jakarta Sans Medium" pitchFamily="2" charset="0"/>
                <a:cs typeface="Plus Jakarta Sans Medium" pitchFamily="2" charset="0"/>
              </a:rPr>
              <a:t>→ 2Fe</a:t>
            </a:r>
            <a:r>
              <a:rPr lang="en-US" altLang="en-US" sz="2000" baseline="30000" dirty="0">
                <a:solidFill>
                  <a:srgbClr val="364A54"/>
                </a:solidFill>
                <a:latin typeface="Plus Jakarta Sans Medium" pitchFamily="2" charset="0"/>
                <a:cs typeface="Plus Jakarta Sans Medium" pitchFamily="2" charset="0"/>
              </a:rPr>
              <a:t>3+</a:t>
            </a:r>
            <a:r>
              <a:rPr lang="en-US" altLang="en-US" sz="2000" dirty="0">
                <a:solidFill>
                  <a:srgbClr val="364A54"/>
                </a:solidFill>
                <a:latin typeface="Plus Jakarta Sans Medium" pitchFamily="2" charset="0"/>
                <a:cs typeface="Plus Jakarta Sans Medium" pitchFamily="2" charset="0"/>
              </a:rPr>
              <a:t> + 3H</a:t>
            </a:r>
            <a:r>
              <a:rPr lang="en-US" altLang="en-US" sz="2000" baseline="-25000" dirty="0">
                <a:solidFill>
                  <a:srgbClr val="364A54"/>
                </a:solidFill>
                <a:latin typeface="Plus Jakarta Sans Medium" pitchFamily="2" charset="0"/>
                <a:cs typeface="Plus Jakarta Sans Medium" pitchFamily="2" charset="0"/>
              </a:rPr>
              <a:t>2</a:t>
            </a:r>
            <a:r>
              <a:rPr lang="en-US" altLang="en-US" sz="2000" dirty="0">
                <a:solidFill>
                  <a:srgbClr val="364A54"/>
                </a:solidFill>
                <a:latin typeface="Plus Jakarta Sans Medium" pitchFamily="2" charset="0"/>
                <a:cs typeface="Plus Jakarta Sans Medium" pitchFamily="2" charset="0"/>
              </a:rPr>
              <a:t>O + 3/2O</a:t>
            </a:r>
            <a:r>
              <a:rPr lang="en-US" altLang="en-US" sz="2000" baseline="-25000" dirty="0">
                <a:solidFill>
                  <a:srgbClr val="364A54"/>
                </a:solidFill>
                <a:latin typeface="Plus Jakarta Sans Medium" pitchFamily="2" charset="0"/>
                <a:cs typeface="Plus Jakarta Sans Medium" pitchFamily="2" charset="0"/>
              </a:rPr>
              <a:t>2 </a:t>
            </a:r>
            <a:r>
              <a:rPr lang="en-US" altLang="en-US" sz="2000" dirty="0">
                <a:solidFill>
                  <a:srgbClr val="364A54"/>
                </a:solidFill>
                <a:latin typeface="Plus Jakarta Sans Medium" pitchFamily="2" charset="0"/>
                <a:cs typeface="Plus Jakarta Sans Medium" pitchFamily="2" charset="0"/>
              </a:rPr>
              <a:t>→ 2Fe(OH)</a:t>
            </a:r>
            <a:r>
              <a:rPr lang="en-US" altLang="en-US" sz="2000" baseline="-25000" dirty="0">
                <a:solidFill>
                  <a:srgbClr val="364A54"/>
                </a:solidFill>
                <a:latin typeface="Plus Jakarta Sans Medium" pitchFamily="2" charset="0"/>
                <a:cs typeface="Plus Jakarta Sans Medium" pitchFamily="2" charset="0"/>
              </a:rPr>
              <a:t>3(S)</a:t>
            </a:r>
          </a:p>
          <a:p>
            <a:pPr>
              <a:lnSpc>
                <a:spcPct val="200000"/>
              </a:lnSpc>
              <a:spcBef>
                <a:spcPts val="1600"/>
              </a:spcBef>
              <a:buClr>
                <a:schemeClr val="tx1"/>
              </a:buClr>
            </a:pPr>
            <a:r>
              <a:rPr lang="en-US" altLang="en-US" sz="1400" b="1" spc="200" dirty="0">
                <a:solidFill>
                  <a:srgbClr val="AD2A38"/>
                </a:solidFill>
                <a:latin typeface="Plus Jakarta Sans ExtraBold" pitchFamily="2" charset="0"/>
                <a:cs typeface="Plus Jakarta Sans ExtraBold" pitchFamily="2" charset="0"/>
              </a:rPr>
              <a:t>MANGANESE</a:t>
            </a:r>
            <a:r>
              <a:rPr lang="en-US" altLang="en-US" sz="1400" b="1" spc="200" dirty="0">
                <a:solidFill>
                  <a:srgbClr val="22323A"/>
                </a:solidFill>
                <a:latin typeface="Plus Jakarta Sans ExtraBold" pitchFamily="2" charset="0"/>
                <a:cs typeface="Plus Jakarta Sans ExtraBold" pitchFamily="2" charset="0"/>
              </a:rPr>
              <a:t> 	</a:t>
            </a:r>
            <a:r>
              <a:rPr lang="en-US" altLang="en-US" sz="2000" dirty="0">
                <a:solidFill>
                  <a:srgbClr val="364A54"/>
                </a:solidFill>
                <a:latin typeface="Plus Jakarta Sans Medium" pitchFamily="2" charset="0"/>
                <a:cs typeface="Plus Jakarta Sans Medium" pitchFamily="2" charset="0"/>
              </a:rPr>
              <a:t>Mn</a:t>
            </a:r>
            <a:r>
              <a:rPr lang="en-US" altLang="en-US" sz="2000" baseline="30000" dirty="0">
                <a:solidFill>
                  <a:srgbClr val="364A54"/>
                </a:solidFill>
                <a:latin typeface="Plus Jakarta Sans Medium" pitchFamily="2" charset="0"/>
                <a:cs typeface="Plus Jakarta Sans Medium" pitchFamily="2" charset="0"/>
              </a:rPr>
              <a:t>2+</a:t>
            </a:r>
            <a:r>
              <a:rPr lang="en-US" altLang="en-US" sz="2000" dirty="0">
                <a:solidFill>
                  <a:srgbClr val="364A54"/>
                </a:solidFill>
                <a:latin typeface="Plus Jakarta Sans Medium" pitchFamily="2" charset="0"/>
                <a:cs typeface="Plus Jakarta Sans Medium" pitchFamily="2" charset="0"/>
              </a:rPr>
              <a:t> + O</a:t>
            </a:r>
            <a:r>
              <a:rPr lang="en-US" altLang="en-US" sz="2000" baseline="-25000" dirty="0">
                <a:solidFill>
                  <a:srgbClr val="364A54"/>
                </a:solidFill>
                <a:latin typeface="Plus Jakarta Sans Medium" pitchFamily="2" charset="0"/>
                <a:cs typeface="Plus Jakarta Sans Medium" pitchFamily="2" charset="0"/>
              </a:rPr>
              <a:t>3 </a:t>
            </a:r>
            <a:r>
              <a:rPr lang="en-US" altLang="en-US" sz="2000" dirty="0">
                <a:solidFill>
                  <a:srgbClr val="364A54"/>
                </a:solidFill>
                <a:latin typeface="Plus Jakarta Sans Medium" pitchFamily="2" charset="0"/>
                <a:cs typeface="Plus Jakarta Sans Medium" pitchFamily="2" charset="0"/>
              </a:rPr>
              <a:t> → Mn</a:t>
            </a:r>
            <a:r>
              <a:rPr lang="en-US" altLang="en-US" sz="2000" baseline="30000" dirty="0">
                <a:solidFill>
                  <a:srgbClr val="364A54"/>
                </a:solidFill>
                <a:latin typeface="Plus Jakarta Sans Medium" pitchFamily="2" charset="0"/>
                <a:cs typeface="Plus Jakarta Sans Medium" pitchFamily="2" charset="0"/>
              </a:rPr>
              <a:t>4+</a:t>
            </a:r>
            <a:r>
              <a:rPr lang="en-US" altLang="en-US" sz="2000" dirty="0">
                <a:solidFill>
                  <a:srgbClr val="364A54"/>
                </a:solidFill>
                <a:latin typeface="Plus Jakarta Sans Medium" pitchFamily="2" charset="0"/>
                <a:cs typeface="Plus Jakarta Sans Medium" pitchFamily="2" charset="0"/>
              </a:rPr>
              <a:t> + H</a:t>
            </a:r>
            <a:r>
              <a:rPr lang="en-US" altLang="en-US" sz="2000" baseline="-25000" dirty="0">
                <a:solidFill>
                  <a:srgbClr val="364A54"/>
                </a:solidFill>
                <a:latin typeface="Plus Jakarta Sans Medium" pitchFamily="2" charset="0"/>
                <a:cs typeface="Plus Jakarta Sans Medium" pitchFamily="2" charset="0"/>
              </a:rPr>
              <a:t>2</a:t>
            </a:r>
            <a:r>
              <a:rPr lang="en-US" altLang="en-US" sz="2000" dirty="0">
                <a:solidFill>
                  <a:srgbClr val="364A54"/>
                </a:solidFill>
                <a:latin typeface="Plus Jakarta Sans Medium" pitchFamily="2" charset="0"/>
                <a:cs typeface="Plus Jakarta Sans Medium" pitchFamily="2" charset="0"/>
              </a:rPr>
              <a:t>O → MnO</a:t>
            </a:r>
            <a:r>
              <a:rPr lang="en-US" altLang="en-US" sz="2000" baseline="-25000" dirty="0">
                <a:solidFill>
                  <a:srgbClr val="364A54"/>
                </a:solidFill>
                <a:latin typeface="Plus Jakarta Sans Medium" pitchFamily="2" charset="0"/>
                <a:cs typeface="Plus Jakarta Sans Medium" pitchFamily="2" charset="0"/>
              </a:rPr>
              <a:t>2</a:t>
            </a:r>
            <a:r>
              <a:rPr lang="en-US" altLang="en-US" sz="2000" dirty="0">
                <a:solidFill>
                  <a:srgbClr val="364A54"/>
                </a:solidFill>
                <a:latin typeface="Plus Jakarta Sans Medium" pitchFamily="2" charset="0"/>
                <a:cs typeface="Plus Jakarta Sans Medium" pitchFamily="2" charset="0"/>
              </a:rPr>
              <a:t> + 2OH</a:t>
            </a:r>
            <a:r>
              <a:rPr lang="en-US" altLang="en-US" sz="2000" baseline="30000" dirty="0">
                <a:solidFill>
                  <a:srgbClr val="364A54"/>
                </a:solidFill>
                <a:latin typeface="Plus Jakarta Sans Medium" pitchFamily="2" charset="0"/>
                <a:cs typeface="Plus Jakarta Sans Medium" pitchFamily="2" charset="0"/>
              </a:rPr>
              <a:t>-</a:t>
            </a:r>
          </a:p>
          <a:p>
            <a:pPr>
              <a:lnSpc>
                <a:spcPct val="200000"/>
              </a:lnSpc>
              <a:spcBef>
                <a:spcPts val="1600"/>
              </a:spcBef>
              <a:buClr>
                <a:schemeClr val="tx1"/>
              </a:buClr>
            </a:pPr>
            <a:r>
              <a:rPr lang="en-US" altLang="en-US" sz="1400" b="1" spc="200" dirty="0">
                <a:solidFill>
                  <a:srgbClr val="AD2A38"/>
                </a:solidFill>
                <a:latin typeface="Plus Jakarta Sans ExtraBold" pitchFamily="2" charset="0"/>
                <a:cs typeface="Plus Jakarta Sans ExtraBold" pitchFamily="2" charset="0"/>
              </a:rPr>
              <a:t>AMMONIA</a:t>
            </a:r>
            <a:r>
              <a:rPr lang="en-US" altLang="en-US" sz="1400" b="1" spc="200" dirty="0">
                <a:solidFill>
                  <a:srgbClr val="22323A"/>
                </a:solidFill>
                <a:latin typeface="Plus Jakarta Sans ExtraBold" pitchFamily="2" charset="0"/>
                <a:cs typeface="Plus Jakarta Sans ExtraBold" pitchFamily="2" charset="0"/>
              </a:rPr>
              <a:t> 	</a:t>
            </a:r>
            <a:r>
              <a:rPr lang="en-US" altLang="en-US" sz="2000" dirty="0">
                <a:solidFill>
                  <a:srgbClr val="364A54"/>
                </a:solidFill>
                <a:latin typeface="Plus Jakarta Sans Medium" pitchFamily="2" charset="0"/>
                <a:cs typeface="Plus Jakarta Sans Medium" pitchFamily="2" charset="0"/>
              </a:rPr>
              <a:t>4O</a:t>
            </a:r>
            <a:r>
              <a:rPr lang="en-US" altLang="en-US" sz="2000" baseline="-25000" dirty="0">
                <a:solidFill>
                  <a:srgbClr val="364A54"/>
                </a:solidFill>
                <a:latin typeface="Plus Jakarta Sans Medium" pitchFamily="2" charset="0"/>
                <a:cs typeface="Plus Jakarta Sans Medium" pitchFamily="2" charset="0"/>
              </a:rPr>
              <a:t>3</a:t>
            </a:r>
            <a:r>
              <a:rPr lang="en-US" altLang="en-US" sz="2000" dirty="0">
                <a:solidFill>
                  <a:srgbClr val="364A54"/>
                </a:solidFill>
                <a:latin typeface="Plus Jakarta Sans Medium" pitchFamily="2" charset="0"/>
                <a:cs typeface="Plus Jakarta Sans Medium" pitchFamily="2" charset="0"/>
              </a:rPr>
              <a:t> + NH</a:t>
            </a:r>
            <a:r>
              <a:rPr lang="en-US" altLang="en-US" sz="2000" baseline="-25000" dirty="0">
                <a:solidFill>
                  <a:srgbClr val="364A54"/>
                </a:solidFill>
                <a:latin typeface="Plus Jakarta Sans Medium" pitchFamily="2" charset="0"/>
                <a:cs typeface="Plus Jakarta Sans Medium" pitchFamily="2" charset="0"/>
              </a:rPr>
              <a:t>3</a:t>
            </a:r>
            <a:r>
              <a:rPr lang="en-US" altLang="en-US" sz="2000" dirty="0">
                <a:solidFill>
                  <a:srgbClr val="364A54"/>
                </a:solidFill>
                <a:latin typeface="Plus Jakarta Sans Medium" pitchFamily="2" charset="0"/>
                <a:cs typeface="Plus Jakarta Sans Medium" pitchFamily="2" charset="0"/>
              </a:rPr>
              <a:t> → NO</a:t>
            </a:r>
            <a:r>
              <a:rPr lang="en-US" altLang="en-US" sz="2000" baseline="-25000" dirty="0">
                <a:solidFill>
                  <a:srgbClr val="364A54"/>
                </a:solidFill>
                <a:latin typeface="Plus Jakarta Sans Medium" pitchFamily="2" charset="0"/>
                <a:cs typeface="Plus Jakarta Sans Medium" pitchFamily="2" charset="0"/>
              </a:rPr>
              <a:t>3</a:t>
            </a:r>
            <a:r>
              <a:rPr lang="en-US" altLang="en-US" sz="2000" baseline="30000" dirty="0">
                <a:solidFill>
                  <a:srgbClr val="364A54"/>
                </a:solidFill>
                <a:latin typeface="Plus Jakarta Sans Medium" pitchFamily="2" charset="0"/>
                <a:cs typeface="Plus Jakarta Sans Medium" pitchFamily="2" charset="0"/>
              </a:rPr>
              <a:t>-</a:t>
            </a:r>
            <a:r>
              <a:rPr lang="en-US" altLang="en-US" sz="2000" dirty="0">
                <a:solidFill>
                  <a:srgbClr val="364A54"/>
                </a:solidFill>
                <a:latin typeface="Plus Jakarta Sans Medium" pitchFamily="2" charset="0"/>
                <a:cs typeface="Plus Jakarta Sans Medium" pitchFamily="2" charset="0"/>
              </a:rPr>
              <a:t> + 4O</a:t>
            </a:r>
            <a:r>
              <a:rPr lang="en-US" altLang="en-US" sz="2000" baseline="-25000" dirty="0">
                <a:solidFill>
                  <a:srgbClr val="364A54"/>
                </a:solidFill>
                <a:latin typeface="Plus Jakarta Sans Medium" pitchFamily="2" charset="0"/>
                <a:cs typeface="Plus Jakarta Sans Medium" pitchFamily="2" charset="0"/>
              </a:rPr>
              <a:t>2</a:t>
            </a:r>
            <a:r>
              <a:rPr lang="en-US" altLang="en-US" sz="2000" dirty="0">
                <a:solidFill>
                  <a:srgbClr val="364A54"/>
                </a:solidFill>
                <a:latin typeface="Plus Jakarta Sans Medium" pitchFamily="2" charset="0"/>
                <a:cs typeface="Plus Jakarta Sans Medium" pitchFamily="2" charset="0"/>
              </a:rPr>
              <a:t> + H</a:t>
            </a:r>
            <a:r>
              <a:rPr lang="en-US" altLang="en-US" sz="2000" baseline="-25000" dirty="0">
                <a:solidFill>
                  <a:srgbClr val="364A54"/>
                </a:solidFill>
                <a:latin typeface="Plus Jakarta Sans Medium" pitchFamily="2" charset="0"/>
                <a:cs typeface="Plus Jakarta Sans Medium" pitchFamily="2" charset="0"/>
              </a:rPr>
              <a:t>3</a:t>
            </a:r>
            <a:r>
              <a:rPr lang="en-US" altLang="en-US" sz="2000" dirty="0">
                <a:solidFill>
                  <a:srgbClr val="364A54"/>
                </a:solidFill>
                <a:latin typeface="Plus Jakarta Sans Medium" pitchFamily="2" charset="0"/>
                <a:cs typeface="Plus Jakarta Sans Medium" pitchFamily="2" charset="0"/>
              </a:rPr>
              <a:t>O</a:t>
            </a:r>
            <a:r>
              <a:rPr lang="en-US" altLang="en-US" sz="2000" baseline="30000" dirty="0">
                <a:solidFill>
                  <a:srgbClr val="364A54"/>
                </a:solidFill>
                <a:latin typeface="Plus Jakarta Sans Medium" pitchFamily="2" charset="0"/>
                <a:cs typeface="Plus Jakarta Sans Medium" pitchFamily="2" charset="0"/>
              </a:rPr>
              <a:t>+</a:t>
            </a:r>
          </a:p>
          <a:p>
            <a:pPr>
              <a:lnSpc>
                <a:spcPct val="200000"/>
              </a:lnSpc>
              <a:spcBef>
                <a:spcPts val="1600"/>
              </a:spcBef>
              <a:buClr>
                <a:schemeClr val="tx1"/>
              </a:buClr>
            </a:pPr>
            <a:r>
              <a:rPr lang="en-US" altLang="en-US" sz="1400" b="1" spc="200" dirty="0">
                <a:solidFill>
                  <a:srgbClr val="AD2A38"/>
                </a:solidFill>
                <a:latin typeface="Plus Jakarta Sans ExtraBold" pitchFamily="2" charset="0"/>
                <a:cs typeface="Plus Jakarta Sans ExtraBold" pitchFamily="2" charset="0"/>
              </a:rPr>
              <a:t>NITRITE</a:t>
            </a:r>
            <a:r>
              <a:rPr lang="en-US" altLang="en-US" sz="1400" b="1" spc="200" dirty="0">
                <a:solidFill>
                  <a:srgbClr val="22323A"/>
                </a:solidFill>
                <a:latin typeface="Plus Jakarta Sans ExtraBold" pitchFamily="2" charset="0"/>
                <a:cs typeface="Plus Jakarta Sans ExtraBold" pitchFamily="2" charset="0"/>
              </a:rPr>
              <a:t>		</a:t>
            </a:r>
            <a:r>
              <a:rPr lang="en-US" altLang="en-US" sz="2000" dirty="0">
                <a:solidFill>
                  <a:srgbClr val="364A54"/>
                </a:solidFill>
                <a:latin typeface="Plus Jakarta Sans Medium" pitchFamily="2" charset="0"/>
                <a:cs typeface="Plus Jakarta Sans Medium" pitchFamily="2" charset="0"/>
              </a:rPr>
              <a:t>NO</a:t>
            </a:r>
            <a:r>
              <a:rPr lang="en-US" altLang="en-US" sz="2000" baseline="-25000" dirty="0">
                <a:solidFill>
                  <a:srgbClr val="364A54"/>
                </a:solidFill>
                <a:latin typeface="Plus Jakarta Sans Medium" pitchFamily="2" charset="0"/>
                <a:cs typeface="Plus Jakarta Sans Medium" pitchFamily="2" charset="0"/>
              </a:rPr>
              <a:t>2</a:t>
            </a:r>
            <a:r>
              <a:rPr lang="en-US" altLang="en-US" sz="2000" baseline="30000" dirty="0">
                <a:solidFill>
                  <a:srgbClr val="364A54"/>
                </a:solidFill>
                <a:latin typeface="Plus Jakarta Sans Medium" pitchFamily="2" charset="0"/>
                <a:cs typeface="Plus Jakarta Sans Medium" pitchFamily="2" charset="0"/>
              </a:rPr>
              <a:t>-</a:t>
            </a:r>
            <a:r>
              <a:rPr lang="en-US" altLang="en-US" sz="2000" dirty="0">
                <a:solidFill>
                  <a:srgbClr val="364A54"/>
                </a:solidFill>
                <a:latin typeface="Plus Jakarta Sans Medium" pitchFamily="2" charset="0"/>
                <a:cs typeface="Plus Jakarta Sans Medium" pitchFamily="2" charset="0"/>
              </a:rPr>
              <a:t> + O</a:t>
            </a:r>
            <a:r>
              <a:rPr lang="en-US" altLang="en-US" sz="2000" baseline="-25000" dirty="0">
                <a:solidFill>
                  <a:srgbClr val="364A54"/>
                </a:solidFill>
                <a:latin typeface="Plus Jakarta Sans Medium" pitchFamily="2" charset="0"/>
                <a:cs typeface="Plus Jakarta Sans Medium" pitchFamily="2" charset="0"/>
              </a:rPr>
              <a:t>3</a:t>
            </a:r>
            <a:r>
              <a:rPr lang="en-US" altLang="en-US" sz="2000" dirty="0">
                <a:solidFill>
                  <a:srgbClr val="364A54"/>
                </a:solidFill>
                <a:latin typeface="Plus Jakarta Sans Medium" pitchFamily="2" charset="0"/>
                <a:cs typeface="Plus Jakarta Sans Medium" pitchFamily="2" charset="0"/>
              </a:rPr>
              <a:t> → NO</a:t>
            </a:r>
            <a:r>
              <a:rPr lang="en-US" altLang="en-US" sz="2000" baseline="-25000" dirty="0">
                <a:solidFill>
                  <a:srgbClr val="364A54"/>
                </a:solidFill>
                <a:latin typeface="Plus Jakarta Sans Medium" pitchFamily="2" charset="0"/>
                <a:cs typeface="Plus Jakarta Sans Medium" pitchFamily="2" charset="0"/>
              </a:rPr>
              <a:t>3</a:t>
            </a:r>
            <a:r>
              <a:rPr lang="en-US" altLang="en-US" sz="2000" baseline="30000" dirty="0">
                <a:solidFill>
                  <a:srgbClr val="364A54"/>
                </a:solidFill>
                <a:latin typeface="Plus Jakarta Sans Medium" pitchFamily="2" charset="0"/>
                <a:cs typeface="Plus Jakarta Sans Medium" pitchFamily="2" charset="0"/>
              </a:rPr>
              <a:t>-</a:t>
            </a:r>
            <a:r>
              <a:rPr lang="en-US" altLang="en-US" sz="2000" dirty="0">
                <a:solidFill>
                  <a:srgbClr val="364A54"/>
                </a:solidFill>
                <a:latin typeface="Plus Jakarta Sans Medium" pitchFamily="2" charset="0"/>
                <a:cs typeface="Plus Jakarta Sans Medium" pitchFamily="2" charset="0"/>
              </a:rPr>
              <a:t> + O</a:t>
            </a:r>
            <a:r>
              <a:rPr lang="en-US" altLang="en-US" sz="2000" baseline="-25000" dirty="0">
                <a:solidFill>
                  <a:srgbClr val="364A54"/>
                </a:solidFill>
                <a:latin typeface="Plus Jakarta Sans Medium" pitchFamily="2" charset="0"/>
                <a:cs typeface="Plus Jakarta Sans Medium" pitchFamily="2" charset="0"/>
              </a:rPr>
              <a:t>2</a:t>
            </a:r>
          </a:p>
        </p:txBody>
      </p:sp>
      <p:sp>
        <p:nvSpPr>
          <p:cNvPr id="5" name="TextBox 4">
            <a:extLst>
              <a:ext uri="{FF2B5EF4-FFF2-40B4-BE49-F238E27FC236}">
                <a16:creationId xmlns:a16="http://schemas.microsoft.com/office/drawing/2014/main" id="{C3268599-2759-AD8A-5341-6AE88BB601FB}"/>
              </a:ext>
            </a:extLst>
          </p:cNvPr>
          <p:cNvSpPr txBox="1"/>
          <p:nvPr/>
        </p:nvSpPr>
        <p:spPr>
          <a:xfrm>
            <a:off x="9132315" y="2337694"/>
            <a:ext cx="2470660" cy="338554"/>
          </a:xfrm>
          <a:prstGeom prst="rect">
            <a:avLst/>
          </a:prstGeom>
          <a:noFill/>
        </p:spPr>
        <p:txBody>
          <a:bodyPr wrap="square">
            <a:spAutoFit/>
          </a:bodyPr>
          <a:lstStyle/>
          <a:p>
            <a:pPr>
              <a:spcBef>
                <a:spcPct val="50000"/>
              </a:spcBef>
            </a:pPr>
            <a:r>
              <a:rPr lang="en-US" altLang="en-US" sz="1600" dirty="0">
                <a:solidFill>
                  <a:schemeClr val="bg1">
                    <a:lumMod val="95000"/>
                  </a:schemeClr>
                </a:solidFill>
                <a:latin typeface="Plus Jakarta Sans Medium" pitchFamily="2" charset="0"/>
                <a:cs typeface="Plus Jakarta Sans Medium" pitchFamily="2" charset="0"/>
              </a:rPr>
              <a:t>k</a:t>
            </a:r>
            <a:r>
              <a:rPr lang="en-US" altLang="en-US" sz="1600" baseline="-25000" dirty="0">
                <a:solidFill>
                  <a:schemeClr val="bg1">
                    <a:lumMod val="95000"/>
                  </a:schemeClr>
                </a:solidFill>
                <a:latin typeface="Plus Jakarta Sans Medium" pitchFamily="2" charset="0"/>
                <a:cs typeface="Plus Jakarta Sans Medium" pitchFamily="2" charset="0"/>
              </a:rPr>
              <a:t>O3</a:t>
            </a:r>
            <a:r>
              <a:rPr lang="en-US" altLang="en-US" sz="1600" dirty="0">
                <a:solidFill>
                  <a:schemeClr val="bg1">
                    <a:lumMod val="95000"/>
                  </a:schemeClr>
                </a:solidFill>
                <a:latin typeface="Plus Jakarta Sans Medium" pitchFamily="2" charset="0"/>
                <a:cs typeface="Plus Jakarta Sans Medium" pitchFamily="2" charset="0"/>
              </a:rPr>
              <a:t> = 4.7 x 10</a:t>
            </a:r>
            <a:r>
              <a:rPr lang="en-US" altLang="en-US" sz="1600" baseline="30000" dirty="0">
                <a:solidFill>
                  <a:schemeClr val="bg1">
                    <a:lumMod val="95000"/>
                  </a:schemeClr>
                </a:solidFill>
                <a:latin typeface="Plus Jakarta Sans Medium" pitchFamily="2" charset="0"/>
                <a:cs typeface="Plus Jakarta Sans Medium" pitchFamily="2" charset="0"/>
              </a:rPr>
              <a:t>5 </a:t>
            </a:r>
            <a:r>
              <a:rPr lang="en-US" altLang="en-US" sz="1600" dirty="0">
                <a:solidFill>
                  <a:schemeClr val="bg1">
                    <a:lumMod val="95000"/>
                  </a:schemeClr>
                </a:solidFill>
                <a:latin typeface="Plus Jakarta Sans Medium" pitchFamily="2" charset="0"/>
                <a:cs typeface="Plus Jakarta Sans Medium" pitchFamily="2" charset="0"/>
              </a:rPr>
              <a:t>M</a:t>
            </a:r>
            <a:r>
              <a:rPr lang="en-US" altLang="en-US" sz="1600" baseline="30000" dirty="0">
                <a:solidFill>
                  <a:schemeClr val="bg1">
                    <a:lumMod val="95000"/>
                  </a:schemeClr>
                </a:solidFill>
                <a:latin typeface="Plus Jakarta Sans Medium" pitchFamily="2" charset="0"/>
                <a:cs typeface="Plus Jakarta Sans Medium" pitchFamily="2" charset="0"/>
              </a:rPr>
              <a:t>-1</a:t>
            </a:r>
            <a:r>
              <a:rPr lang="en-US" altLang="en-US" sz="1600" dirty="0">
                <a:solidFill>
                  <a:schemeClr val="bg1">
                    <a:lumMod val="95000"/>
                  </a:schemeClr>
                </a:solidFill>
                <a:latin typeface="Plus Jakarta Sans Medium" pitchFamily="2" charset="0"/>
                <a:cs typeface="Plus Jakarta Sans Medium" pitchFamily="2" charset="0"/>
              </a:rPr>
              <a:t>s</a:t>
            </a:r>
            <a:r>
              <a:rPr lang="en-US" altLang="en-US" sz="1600" baseline="30000" dirty="0">
                <a:solidFill>
                  <a:schemeClr val="bg1">
                    <a:lumMod val="95000"/>
                  </a:schemeClr>
                </a:solidFill>
                <a:latin typeface="Plus Jakarta Sans Medium" pitchFamily="2" charset="0"/>
                <a:cs typeface="Plus Jakarta Sans Medium" pitchFamily="2" charset="0"/>
              </a:rPr>
              <a:t>-1</a:t>
            </a:r>
          </a:p>
        </p:txBody>
      </p:sp>
      <p:sp>
        <p:nvSpPr>
          <p:cNvPr id="7" name="Text Box 18">
            <a:extLst>
              <a:ext uri="{FF2B5EF4-FFF2-40B4-BE49-F238E27FC236}">
                <a16:creationId xmlns:a16="http://schemas.microsoft.com/office/drawing/2014/main" id="{C1ED97D2-33BE-15E1-3CBC-58F46D3174BB}"/>
              </a:ext>
            </a:extLst>
          </p:cNvPr>
          <p:cNvSpPr txBox="1">
            <a:spLocks noChangeArrowheads="1"/>
          </p:cNvSpPr>
          <p:nvPr/>
        </p:nvSpPr>
        <p:spPr bwMode="auto">
          <a:xfrm>
            <a:off x="9132879" y="3123041"/>
            <a:ext cx="2667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en-US" sz="1600" dirty="0">
                <a:solidFill>
                  <a:schemeClr val="bg1">
                    <a:lumMod val="95000"/>
                  </a:schemeClr>
                </a:solidFill>
                <a:latin typeface="Plus Jakarta Sans Medium" pitchFamily="2" charset="0"/>
                <a:cs typeface="Plus Jakarta Sans Medium" pitchFamily="2" charset="0"/>
              </a:rPr>
              <a:t>k</a:t>
            </a:r>
            <a:r>
              <a:rPr lang="en-US" altLang="en-US" sz="1600" baseline="-25000" dirty="0">
                <a:solidFill>
                  <a:schemeClr val="bg1">
                    <a:lumMod val="95000"/>
                  </a:schemeClr>
                </a:solidFill>
                <a:latin typeface="Plus Jakarta Sans Medium" pitchFamily="2" charset="0"/>
                <a:cs typeface="Plus Jakarta Sans Medium" pitchFamily="2" charset="0"/>
              </a:rPr>
              <a:t>O3</a:t>
            </a:r>
            <a:r>
              <a:rPr lang="en-US" altLang="en-US" sz="1600" dirty="0">
                <a:solidFill>
                  <a:schemeClr val="bg1">
                    <a:lumMod val="95000"/>
                  </a:schemeClr>
                </a:solidFill>
                <a:latin typeface="Plus Jakarta Sans Medium" pitchFamily="2" charset="0"/>
                <a:cs typeface="Plus Jakarta Sans Medium" pitchFamily="2" charset="0"/>
              </a:rPr>
              <a:t> = 8.2 x 10</a:t>
            </a:r>
            <a:r>
              <a:rPr lang="en-US" altLang="en-US" sz="1600" baseline="30000" dirty="0">
                <a:solidFill>
                  <a:schemeClr val="bg1">
                    <a:lumMod val="95000"/>
                  </a:schemeClr>
                </a:solidFill>
                <a:latin typeface="Plus Jakarta Sans Medium" pitchFamily="2" charset="0"/>
                <a:cs typeface="Plus Jakarta Sans Medium" pitchFamily="2" charset="0"/>
              </a:rPr>
              <a:t>5 </a:t>
            </a:r>
            <a:r>
              <a:rPr lang="en-US" altLang="en-US" sz="1600" dirty="0">
                <a:solidFill>
                  <a:schemeClr val="bg1">
                    <a:lumMod val="95000"/>
                  </a:schemeClr>
                </a:solidFill>
                <a:latin typeface="Plus Jakarta Sans Medium" pitchFamily="2" charset="0"/>
                <a:cs typeface="Plus Jakarta Sans Medium" pitchFamily="2" charset="0"/>
              </a:rPr>
              <a:t>M</a:t>
            </a:r>
            <a:r>
              <a:rPr lang="en-US" altLang="en-US" sz="1600" baseline="30000" dirty="0">
                <a:solidFill>
                  <a:schemeClr val="bg1">
                    <a:lumMod val="95000"/>
                  </a:schemeClr>
                </a:solidFill>
                <a:latin typeface="Plus Jakarta Sans Medium" pitchFamily="2" charset="0"/>
                <a:cs typeface="Plus Jakarta Sans Medium" pitchFamily="2" charset="0"/>
              </a:rPr>
              <a:t>-1</a:t>
            </a:r>
            <a:r>
              <a:rPr lang="en-US" altLang="en-US" sz="1600" dirty="0">
                <a:solidFill>
                  <a:schemeClr val="bg1">
                    <a:lumMod val="95000"/>
                  </a:schemeClr>
                </a:solidFill>
                <a:latin typeface="Plus Jakarta Sans Medium" pitchFamily="2" charset="0"/>
                <a:cs typeface="Plus Jakarta Sans Medium" pitchFamily="2" charset="0"/>
              </a:rPr>
              <a:t>s</a:t>
            </a:r>
            <a:r>
              <a:rPr lang="en-US" altLang="en-US" sz="1600" baseline="30000" dirty="0">
                <a:solidFill>
                  <a:schemeClr val="bg1">
                    <a:lumMod val="95000"/>
                  </a:schemeClr>
                </a:solidFill>
                <a:latin typeface="Plus Jakarta Sans Medium" pitchFamily="2" charset="0"/>
                <a:cs typeface="Plus Jakarta Sans Medium" pitchFamily="2" charset="0"/>
              </a:rPr>
              <a:t>-1</a:t>
            </a:r>
          </a:p>
        </p:txBody>
      </p:sp>
      <p:sp>
        <p:nvSpPr>
          <p:cNvPr id="12" name="Text Box 19">
            <a:extLst>
              <a:ext uri="{FF2B5EF4-FFF2-40B4-BE49-F238E27FC236}">
                <a16:creationId xmlns:a16="http://schemas.microsoft.com/office/drawing/2014/main" id="{132E9563-192F-2597-DA60-F4C304388395}"/>
              </a:ext>
            </a:extLst>
          </p:cNvPr>
          <p:cNvSpPr txBox="1">
            <a:spLocks noChangeArrowheads="1"/>
          </p:cNvSpPr>
          <p:nvPr/>
        </p:nvSpPr>
        <p:spPr bwMode="auto">
          <a:xfrm>
            <a:off x="9103360" y="3980819"/>
            <a:ext cx="2667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en-US" sz="1600" dirty="0">
                <a:solidFill>
                  <a:schemeClr val="bg1">
                    <a:lumMod val="95000"/>
                  </a:schemeClr>
                </a:solidFill>
                <a:latin typeface="Plus Jakarta Sans Medium" pitchFamily="2" charset="0"/>
                <a:cs typeface="Plus Jakarta Sans Medium" pitchFamily="2" charset="0"/>
              </a:rPr>
              <a:t>k</a:t>
            </a:r>
            <a:r>
              <a:rPr lang="en-US" altLang="en-US" sz="1600" baseline="-25000" dirty="0">
                <a:solidFill>
                  <a:schemeClr val="bg1">
                    <a:lumMod val="95000"/>
                  </a:schemeClr>
                </a:solidFill>
                <a:latin typeface="Plus Jakarta Sans Medium" pitchFamily="2" charset="0"/>
                <a:cs typeface="Plus Jakarta Sans Medium" pitchFamily="2" charset="0"/>
              </a:rPr>
              <a:t>O3</a:t>
            </a:r>
            <a:r>
              <a:rPr lang="en-US" altLang="en-US" sz="1600" dirty="0">
                <a:solidFill>
                  <a:schemeClr val="bg1">
                    <a:lumMod val="95000"/>
                  </a:schemeClr>
                </a:solidFill>
                <a:latin typeface="Plus Jakarta Sans Medium" pitchFamily="2" charset="0"/>
                <a:cs typeface="Plus Jakarta Sans Medium" pitchFamily="2" charset="0"/>
              </a:rPr>
              <a:t> = 1.5 x 10</a:t>
            </a:r>
            <a:r>
              <a:rPr lang="en-US" altLang="en-US" sz="1600" baseline="30000" dirty="0">
                <a:solidFill>
                  <a:schemeClr val="bg1">
                    <a:lumMod val="95000"/>
                  </a:schemeClr>
                </a:solidFill>
                <a:latin typeface="Plus Jakarta Sans Medium" pitchFamily="2" charset="0"/>
                <a:cs typeface="Plus Jakarta Sans Medium" pitchFamily="2" charset="0"/>
              </a:rPr>
              <a:t>3 </a:t>
            </a:r>
            <a:r>
              <a:rPr lang="en-US" altLang="en-US" sz="1600" dirty="0">
                <a:solidFill>
                  <a:schemeClr val="bg1">
                    <a:lumMod val="95000"/>
                  </a:schemeClr>
                </a:solidFill>
                <a:latin typeface="Plus Jakarta Sans Medium" pitchFamily="2" charset="0"/>
                <a:cs typeface="Plus Jakarta Sans Medium" pitchFamily="2" charset="0"/>
              </a:rPr>
              <a:t>M</a:t>
            </a:r>
            <a:r>
              <a:rPr lang="en-US" altLang="en-US" sz="1600" baseline="30000" dirty="0">
                <a:solidFill>
                  <a:schemeClr val="bg1">
                    <a:lumMod val="95000"/>
                  </a:schemeClr>
                </a:solidFill>
                <a:latin typeface="Plus Jakarta Sans Medium" pitchFamily="2" charset="0"/>
                <a:cs typeface="Plus Jakarta Sans Medium" pitchFamily="2" charset="0"/>
              </a:rPr>
              <a:t>-1</a:t>
            </a:r>
            <a:r>
              <a:rPr lang="en-US" altLang="en-US" sz="1600" dirty="0">
                <a:solidFill>
                  <a:schemeClr val="bg1">
                    <a:lumMod val="95000"/>
                  </a:schemeClr>
                </a:solidFill>
                <a:latin typeface="Plus Jakarta Sans Medium" pitchFamily="2" charset="0"/>
                <a:cs typeface="Plus Jakarta Sans Medium" pitchFamily="2" charset="0"/>
              </a:rPr>
              <a:t>s</a:t>
            </a:r>
            <a:r>
              <a:rPr lang="en-US" altLang="en-US" sz="1600" baseline="30000" dirty="0">
                <a:solidFill>
                  <a:schemeClr val="bg1">
                    <a:lumMod val="95000"/>
                  </a:schemeClr>
                </a:solidFill>
                <a:latin typeface="Plus Jakarta Sans Medium" pitchFamily="2" charset="0"/>
                <a:cs typeface="Plus Jakarta Sans Medium" pitchFamily="2" charset="0"/>
              </a:rPr>
              <a:t>-1</a:t>
            </a:r>
          </a:p>
        </p:txBody>
      </p:sp>
      <p:sp>
        <p:nvSpPr>
          <p:cNvPr id="17" name="TextBox 16">
            <a:extLst>
              <a:ext uri="{FF2B5EF4-FFF2-40B4-BE49-F238E27FC236}">
                <a16:creationId xmlns:a16="http://schemas.microsoft.com/office/drawing/2014/main" id="{127C0ADC-BBE7-2736-4AF8-13607530C653}"/>
              </a:ext>
            </a:extLst>
          </p:cNvPr>
          <p:cNvSpPr txBox="1"/>
          <p:nvPr/>
        </p:nvSpPr>
        <p:spPr>
          <a:xfrm>
            <a:off x="9112649" y="4773939"/>
            <a:ext cx="2197378" cy="338554"/>
          </a:xfrm>
          <a:prstGeom prst="rect">
            <a:avLst/>
          </a:prstGeom>
          <a:noFill/>
        </p:spPr>
        <p:txBody>
          <a:bodyPr wrap="square">
            <a:spAutoFit/>
          </a:bodyPr>
          <a:lstStyle/>
          <a:p>
            <a:pPr>
              <a:spcBef>
                <a:spcPct val="50000"/>
              </a:spcBef>
            </a:pPr>
            <a:r>
              <a:rPr lang="en-US" altLang="en-US" sz="1600" dirty="0">
                <a:solidFill>
                  <a:schemeClr val="bg1">
                    <a:lumMod val="95000"/>
                  </a:schemeClr>
                </a:solidFill>
                <a:latin typeface="Plus Jakarta Sans Medium" pitchFamily="2" charset="0"/>
                <a:cs typeface="Plus Jakarta Sans Medium" pitchFamily="2" charset="0"/>
              </a:rPr>
              <a:t>k</a:t>
            </a:r>
            <a:r>
              <a:rPr lang="en-US" altLang="en-US" sz="1600" baseline="-25000" dirty="0">
                <a:solidFill>
                  <a:schemeClr val="bg1">
                    <a:lumMod val="95000"/>
                  </a:schemeClr>
                </a:solidFill>
                <a:latin typeface="Plus Jakarta Sans Medium" pitchFamily="2" charset="0"/>
                <a:cs typeface="Plus Jakarta Sans Medium" pitchFamily="2" charset="0"/>
              </a:rPr>
              <a:t>O3</a:t>
            </a:r>
            <a:r>
              <a:rPr lang="en-US" altLang="en-US" sz="1600" dirty="0">
                <a:solidFill>
                  <a:schemeClr val="bg1">
                    <a:lumMod val="95000"/>
                  </a:schemeClr>
                </a:solidFill>
                <a:latin typeface="Plus Jakarta Sans Medium" pitchFamily="2" charset="0"/>
                <a:cs typeface="Plus Jakarta Sans Medium" pitchFamily="2" charset="0"/>
              </a:rPr>
              <a:t> = 20 </a:t>
            </a:r>
            <a:r>
              <a:rPr lang="en-US" altLang="en-US" sz="1600" baseline="30000" dirty="0">
                <a:solidFill>
                  <a:schemeClr val="bg1">
                    <a:lumMod val="95000"/>
                  </a:schemeClr>
                </a:solidFill>
                <a:latin typeface="Plus Jakarta Sans Medium" pitchFamily="2" charset="0"/>
                <a:cs typeface="Plus Jakarta Sans Medium" pitchFamily="2" charset="0"/>
              </a:rPr>
              <a:t> </a:t>
            </a:r>
            <a:r>
              <a:rPr lang="en-US" altLang="en-US" sz="1600" dirty="0">
                <a:solidFill>
                  <a:schemeClr val="bg1">
                    <a:lumMod val="95000"/>
                  </a:schemeClr>
                </a:solidFill>
                <a:latin typeface="Plus Jakarta Sans Medium" pitchFamily="2" charset="0"/>
                <a:cs typeface="Plus Jakarta Sans Medium" pitchFamily="2" charset="0"/>
              </a:rPr>
              <a:t>M</a:t>
            </a:r>
            <a:r>
              <a:rPr lang="en-US" altLang="en-US" sz="1600" baseline="30000" dirty="0">
                <a:solidFill>
                  <a:schemeClr val="bg1">
                    <a:lumMod val="95000"/>
                  </a:schemeClr>
                </a:solidFill>
                <a:latin typeface="Plus Jakarta Sans Medium" pitchFamily="2" charset="0"/>
                <a:cs typeface="Plus Jakarta Sans Medium" pitchFamily="2" charset="0"/>
              </a:rPr>
              <a:t>-1</a:t>
            </a:r>
            <a:r>
              <a:rPr lang="en-US" altLang="en-US" sz="1600" dirty="0">
                <a:solidFill>
                  <a:schemeClr val="bg1">
                    <a:lumMod val="95000"/>
                  </a:schemeClr>
                </a:solidFill>
                <a:latin typeface="Plus Jakarta Sans Medium" pitchFamily="2" charset="0"/>
                <a:cs typeface="Plus Jakarta Sans Medium" pitchFamily="2" charset="0"/>
              </a:rPr>
              <a:t>s</a:t>
            </a:r>
            <a:r>
              <a:rPr lang="en-US" altLang="en-US" sz="1600" baseline="30000" dirty="0">
                <a:solidFill>
                  <a:schemeClr val="bg1">
                    <a:lumMod val="95000"/>
                  </a:schemeClr>
                </a:solidFill>
                <a:latin typeface="Plus Jakarta Sans Medium" pitchFamily="2" charset="0"/>
                <a:cs typeface="Plus Jakarta Sans Medium" pitchFamily="2" charset="0"/>
              </a:rPr>
              <a:t>-1</a:t>
            </a:r>
          </a:p>
        </p:txBody>
      </p:sp>
      <p:sp>
        <p:nvSpPr>
          <p:cNvPr id="18" name="Text Box 22">
            <a:extLst>
              <a:ext uri="{FF2B5EF4-FFF2-40B4-BE49-F238E27FC236}">
                <a16:creationId xmlns:a16="http://schemas.microsoft.com/office/drawing/2014/main" id="{CD5E4955-CD19-6267-63B1-B460DDF54AF4}"/>
              </a:ext>
            </a:extLst>
          </p:cNvPr>
          <p:cNvSpPr txBox="1">
            <a:spLocks noChangeArrowheads="1"/>
          </p:cNvSpPr>
          <p:nvPr/>
        </p:nvSpPr>
        <p:spPr bwMode="auto">
          <a:xfrm>
            <a:off x="9132315" y="5559286"/>
            <a:ext cx="2667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spcBef>
                <a:spcPct val="50000"/>
              </a:spcBef>
            </a:pPr>
            <a:r>
              <a:rPr lang="en-US" altLang="en-US" sz="1600" dirty="0">
                <a:solidFill>
                  <a:schemeClr val="bg1">
                    <a:lumMod val="95000"/>
                  </a:schemeClr>
                </a:solidFill>
                <a:latin typeface="Plus Jakarta Sans Medium" pitchFamily="2" charset="0"/>
                <a:cs typeface="Plus Jakarta Sans Medium" pitchFamily="2" charset="0"/>
              </a:rPr>
              <a:t>k</a:t>
            </a:r>
            <a:r>
              <a:rPr lang="en-US" altLang="en-US" sz="1600" baseline="-25000" dirty="0">
                <a:solidFill>
                  <a:schemeClr val="bg1">
                    <a:lumMod val="95000"/>
                  </a:schemeClr>
                </a:solidFill>
                <a:latin typeface="Plus Jakarta Sans Medium" pitchFamily="2" charset="0"/>
                <a:cs typeface="Plus Jakarta Sans Medium" pitchFamily="2" charset="0"/>
              </a:rPr>
              <a:t>O3</a:t>
            </a:r>
            <a:r>
              <a:rPr lang="en-US" altLang="en-US" sz="1600" dirty="0">
                <a:solidFill>
                  <a:schemeClr val="bg1">
                    <a:lumMod val="95000"/>
                  </a:schemeClr>
                </a:solidFill>
                <a:latin typeface="Plus Jakarta Sans Medium" pitchFamily="2" charset="0"/>
                <a:cs typeface="Plus Jakarta Sans Medium" pitchFamily="2" charset="0"/>
              </a:rPr>
              <a:t> = 3.7 x 10</a:t>
            </a:r>
            <a:r>
              <a:rPr lang="en-US" altLang="en-US" sz="1600" baseline="30000" dirty="0">
                <a:solidFill>
                  <a:schemeClr val="bg1">
                    <a:lumMod val="95000"/>
                  </a:schemeClr>
                </a:solidFill>
                <a:latin typeface="Plus Jakarta Sans Medium" pitchFamily="2" charset="0"/>
                <a:cs typeface="Plus Jakarta Sans Medium" pitchFamily="2" charset="0"/>
              </a:rPr>
              <a:t>5</a:t>
            </a:r>
            <a:r>
              <a:rPr lang="en-US" altLang="en-US" sz="1600" dirty="0">
                <a:solidFill>
                  <a:schemeClr val="bg1">
                    <a:lumMod val="95000"/>
                  </a:schemeClr>
                </a:solidFill>
                <a:latin typeface="Plus Jakarta Sans Medium" pitchFamily="2" charset="0"/>
                <a:cs typeface="Plus Jakarta Sans Medium" pitchFamily="2" charset="0"/>
              </a:rPr>
              <a:t> </a:t>
            </a:r>
            <a:r>
              <a:rPr lang="en-US" altLang="en-US" sz="1600" baseline="30000" dirty="0">
                <a:solidFill>
                  <a:schemeClr val="bg1">
                    <a:lumMod val="95000"/>
                  </a:schemeClr>
                </a:solidFill>
                <a:latin typeface="Plus Jakarta Sans Medium" pitchFamily="2" charset="0"/>
                <a:cs typeface="Plus Jakarta Sans Medium" pitchFamily="2" charset="0"/>
              </a:rPr>
              <a:t> </a:t>
            </a:r>
            <a:r>
              <a:rPr lang="en-US" altLang="en-US" sz="1600" dirty="0">
                <a:solidFill>
                  <a:schemeClr val="bg1">
                    <a:lumMod val="95000"/>
                  </a:schemeClr>
                </a:solidFill>
                <a:latin typeface="Plus Jakarta Sans Medium" pitchFamily="2" charset="0"/>
                <a:cs typeface="Plus Jakarta Sans Medium" pitchFamily="2" charset="0"/>
              </a:rPr>
              <a:t>M</a:t>
            </a:r>
            <a:r>
              <a:rPr lang="en-US" altLang="en-US" sz="1600" baseline="30000" dirty="0">
                <a:solidFill>
                  <a:schemeClr val="bg1">
                    <a:lumMod val="95000"/>
                  </a:schemeClr>
                </a:solidFill>
                <a:latin typeface="Plus Jakarta Sans Medium" pitchFamily="2" charset="0"/>
                <a:cs typeface="Plus Jakarta Sans Medium" pitchFamily="2" charset="0"/>
              </a:rPr>
              <a:t>-1</a:t>
            </a:r>
            <a:r>
              <a:rPr lang="en-US" altLang="en-US" sz="1600" dirty="0">
                <a:solidFill>
                  <a:schemeClr val="bg1">
                    <a:lumMod val="95000"/>
                  </a:schemeClr>
                </a:solidFill>
                <a:latin typeface="Plus Jakarta Sans Medium" pitchFamily="2" charset="0"/>
                <a:cs typeface="Plus Jakarta Sans Medium" pitchFamily="2" charset="0"/>
              </a:rPr>
              <a:t>s</a:t>
            </a:r>
            <a:r>
              <a:rPr lang="en-US" altLang="en-US" sz="1600" baseline="30000" dirty="0">
                <a:solidFill>
                  <a:schemeClr val="bg1">
                    <a:lumMod val="95000"/>
                  </a:schemeClr>
                </a:solidFill>
                <a:latin typeface="Plus Jakarta Sans Medium" pitchFamily="2" charset="0"/>
                <a:cs typeface="Plus Jakarta Sans Medium" pitchFamily="2" charset="0"/>
              </a:rPr>
              <a:t>-1</a:t>
            </a:r>
          </a:p>
        </p:txBody>
      </p:sp>
      <p:sp>
        <p:nvSpPr>
          <p:cNvPr id="21" name="TextBox 20">
            <a:extLst>
              <a:ext uri="{FF2B5EF4-FFF2-40B4-BE49-F238E27FC236}">
                <a16:creationId xmlns:a16="http://schemas.microsoft.com/office/drawing/2014/main" id="{9F00128E-790D-AC75-B9C6-5FB7E5D011EE}"/>
              </a:ext>
            </a:extLst>
          </p:cNvPr>
          <p:cNvSpPr txBox="1"/>
          <p:nvPr/>
        </p:nvSpPr>
        <p:spPr>
          <a:xfrm>
            <a:off x="9112649" y="1466662"/>
            <a:ext cx="2427268" cy="461665"/>
          </a:xfrm>
          <a:prstGeom prst="rect">
            <a:avLst/>
          </a:prstGeom>
          <a:noFill/>
        </p:spPr>
        <p:txBody>
          <a:bodyPr wrap="none" rtlCol="0">
            <a:spAutoFit/>
          </a:bodyPr>
          <a:lstStyle/>
          <a:p>
            <a:r>
              <a:rPr lang="en-US" sz="2400" b="1" dirty="0">
                <a:solidFill>
                  <a:schemeClr val="bg1"/>
                </a:solidFill>
                <a:latin typeface="Plus Jakarta Sans SemiBold" pitchFamily="2" charset="77"/>
                <a:cs typeface="Plus Jakarta Sans SemiBold" pitchFamily="2" charset="77"/>
              </a:rPr>
              <a:t>Reaction Rates</a:t>
            </a:r>
          </a:p>
        </p:txBody>
      </p:sp>
      <p:grpSp>
        <p:nvGrpSpPr>
          <p:cNvPr id="22" name="Group 21">
            <a:extLst>
              <a:ext uri="{FF2B5EF4-FFF2-40B4-BE49-F238E27FC236}">
                <a16:creationId xmlns:a16="http://schemas.microsoft.com/office/drawing/2014/main" id="{DA85B0DB-0D45-0ACC-89DD-88E22B6AEEE4}"/>
              </a:ext>
            </a:extLst>
          </p:cNvPr>
          <p:cNvGrpSpPr/>
          <p:nvPr/>
        </p:nvGrpSpPr>
        <p:grpSpPr>
          <a:xfrm>
            <a:off x="730625" y="7567249"/>
            <a:ext cx="6304947" cy="3724494"/>
            <a:chOff x="730625" y="2149728"/>
            <a:chExt cx="6304947" cy="3724494"/>
          </a:xfrm>
        </p:grpSpPr>
        <p:pic>
          <p:nvPicPr>
            <p:cNvPr id="27" name="Picture 2" descr="http://vertassets.blob.core.windows.net/image/ac30d169/ac30d169-732b-473a-b9ca-94c74b37c664/eop.jpg">
              <a:extLst>
                <a:ext uri="{FF2B5EF4-FFF2-40B4-BE49-F238E27FC236}">
                  <a16:creationId xmlns:a16="http://schemas.microsoft.com/office/drawing/2014/main" id="{BA00EEFF-DD8A-AE60-CB2B-91488E6288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5200" b="-5200"/>
            <a:stretch>
              <a:fillRect/>
            </a:stretch>
          </p:blipFill>
          <p:spPr>
            <a:xfrm>
              <a:off x="730625" y="2149728"/>
              <a:ext cx="6304947" cy="3291840"/>
            </a:xfrm>
            <a:prstGeom prst="rect">
              <a:avLst/>
            </a:prstGeom>
            <a:solidFill>
              <a:schemeClr val="bg1"/>
            </a:solidFill>
            <a:ln>
              <a:solidFill>
                <a:schemeClr val="bg1">
                  <a:lumMod val="85000"/>
                </a:schemeClr>
              </a:solidFill>
            </a:ln>
          </p:spPr>
        </p:pic>
        <p:sp>
          <p:nvSpPr>
            <p:cNvPr id="28" name="Content Placeholder 30">
              <a:extLst>
                <a:ext uri="{FF2B5EF4-FFF2-40B4-BE49-F238E27FC236}">
                  <a16:creationId xmlns:a16="http://schemas.microsoft.com/office/drawing/2014/main" id="{692D7EAE-E3A4-1ADF-F907-0000463F7A30}"/>
                </a:ext>
              </a:extLst>
            </p:cNvPr>
            <p:cNvSpPr txBox="1">
              <a:spLocks/>
            </p:cNvSpPr>
            <p:nvPr/>
          </p:nvSpPr>
          <p:spPr>
            <a:xfrm>
              <a:off x="730625" y="5624923"/>
              <a:ext cx="4004301" cy="249299"/>
            </a:xfrm>
            <a:prstGeom prst="rect">
              <a:avLst/>
            </a:prstGeom>
          </p:spPr>
          <p:txBody>
            <a:bodyPr wrap="non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latin typeface="Plus Jakarta Sans SemiBold" pitchFamily="2" charset="0"/>
                  <a:cs typeface="Plus Jakarta Sans SemiBold" pitchFamily="2" charset="0"/>
                </a:rPr>
                <a:t>Electrochemical Oxidation Potential</a:t>
              </a:r>
            </a:p>
          </p:txBody>
        </p:sp>
      </p:grpSp>
      <p:sp>
        <p:nvSpPr>
          <p:cNvPr id="39" name="TextBox 38">
            <a:extLst>
              <a:ext uri="{FF2B5EF4-FFF2-40B4-BE49-F238E27FC236}">
                <a16:creationId xmlns:a16="http://schemas.microsoft.com/office/drawing/2014/main" id="{EEEE1926-9663-C274-527E-80964F64D6D4}"/>
              </a:ext>
            </a:extLst>
          </p:cNvPr>
          <p:cNvSpPr txBox="1"/>
          <p:nvPr/>
        </p:nvSpPr>
        <p:spPr>
          <a:xfrm>
            <a:off x="-13791915" y="3744307"/>
            <a:ext cx="4242787" cy="1986441"/>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8"/>
              </a:buBlip>
            </a:pPr>
            <a:r>
              <a:rPr lang="en-US" sz="1400" dirty="0">
                <a:solidFill>
                  <a:schemeClr val="bg2">
                    <a:lumMod val="25000"/>
                  </a:schemeClr>
                </a:solidFill>
                <a:latin typeface="Plus Jakarta Sans Medium" pitchFamily="2" charset="0"/>
                <a:cs typeface="Plus Jakarta Sans Medium" pitchFamily="2" charset="0"/>
              </a:rPr>
              <a:t>Inorganics: Sulfide, Nitrite, Iron, Manganese</a:t>
            </a:r>
          </a:p>
          <a:p>
            <a:pPr marL="400070" indent="-285764">
              <a:lnSpc>
                <a:spcPct val="110000"/>
              </a:lnSpc>
              <a:spcAft>
                <a:spcPts val="400"/>
              </a:spcAft>
              <a:buClr>
                <a:schemeClr val="bg1">
                  <a:lumMod val="50000"/>
                </a:schemeClr>
              </a:buClr>
              <a:buSzPct val="80000"/>
              <a:buBlip>
                <a:blip r:embed="rId8"/>
              </a:buBlip>
            </a:pPr>
            <a:r>
              <a:rPr lang="en-US" sz="1400" dirty="0">
                <a:solidFill>
                  <a:schemeClr val="bg2">
                    <a:lumMod val="25000"/>
                  </a:schemeClr>
                </a:solidFill>
                <a:latin typeface="Plus Jakarta Sans Medium" pitchFamily="2" charset="0"/>
                <a:cs typeface="Plus Jakarta Sans Medium" pitchFamily="2" charset="0"/>
              </a:rPr>
              <a:t>Dissolved Organic Compounds: TOC, NOM, Humic and Fulvic Acids, Color</a:t>
            </a:r>
          </a:p>
          <a:p>
            <a:pPr marL="400070" indent="-285764">
              <a:lnSpc>
                <a:spcPct val="110000"/>
              </a:lnSpc>
              <a:spcAft>
                <a:spcPts val="400"/>
              </a:spcAft>
              <a:buClr>
                <a:schemeClr val="bg1">
                  <a:lumMod val="50000"/>
                </a:schemeClr>
              </a:buClr>
              <a:buSzPct val="80000"/>
              <a:buBlip>
                <a:blip r:embed="rId8"/>
              </a:buBlip>
            </a:pPr>
            <a:r>
              <a:rPr lang="en-US" sz="1400" dirty="0">
                <a:solidFill>
                  <a:schemeClr val="bg2">
                    <a:lumMod val="25000"/>
                  </a:schemeClr>
                </a:solidFill>
                <a:latin typeface="Plus Jakarta Sans Medium" pitchFamily="2" charset="0"/>
                <a:cs typeface="Plus Jakarta Sans Medium" pitchFamily="2" charset="0"/>
              </a:rPr>
              <a:t>Total Suspended Solids</a:t>
            </a:r>
          </a:p>
          <a:p>
            <a:pPr marL="400070" indent="-285764">
              <a:lnSpc>
                <a:spcPct val="110000"/>
              </a:lnSpc>
              <a:spcAft>
                <a:spcPts val="400"/>
              </a:spcAft>
              <a:buClr>
                <a:schemeClr val="bg1">
                  <a:lumMod val="50000"/>
                </a:schemeClr>
              </a:buClr>
              <a:buSzPct val="80000"/>
              <a:buBlip>
                <a:blip r:embed="rId8"/>
              </a:buBlip>
            </a:pPr>
            <a:r>
              <a:rPr lang="en-US" sz="1400" dirty="0">
                <a:solidFill>
                  <a:schemeClr val="bg2">
                    <a:lumMod val="25000"/>
                  </a:schemeClr>
                </a:solidFill>
                <a:latin typeface="Plus Jakarta Sans Medium" pitchFamily="2" charset="0"/>
                <a:cs typeface="Plus Jakarta Sans Medium" pitchFamily="2" charset="0"/>
              </a:rPr>
              <a:t>Temperature</a:t>
            </a:r>
          </a:p>
          <a:p>
            <a:pPr marL="400070" indent="-285764">
              <a:lnSpc>
                <a:spcPct val="110000"/>
              </a:lnSpc>
              <a:spcAft>
                <a:spcPts val="400"/>
              </a:spcAft>
              <a:buClr>
                <a:schemeClr val="bg1">
                  <a:lumMod val="50000"/>
                </a:schemeClr>
              </a:buClr>
              <a:buSzPct val="80000"/>
              <a:buBlip>
                <a:blip r:embed="rId8"/>
              </a:buBlip>
            </a:pPr>
            <a:r>
              <a:rPr lang="en-US" sz="1400" dirty="0">
                <a:solidFill>
                  <a:schemeClr val="bg2">
                    <a:lumMod val="25000"/>
                  </a:schemeClr>
                </a:solidFill>
                <a:latin typeface="Plus Jakarta Sans Medium" pitchFamily="2" charset="0"/>
                <a:cs typeface="Plus Jakarta Sans Medium" pitchFamily="2" charset="0"/>
              </a:rPr>
              <a:t>pH</a:t>
            </a:r>
          </a:p>
          <a:p>
            <a:pPr marL="400070" indent="-285764">
              <a:lnSpc>
                <a:spcPct val="110000"/>
              </a:lnSpc>
              <a:spcAft>
                <a:spcPts val="400"/>
              </a:spcAft>
              <a:buClr>
                <a:schemeClr val="bg1">
                  <a:lumMod val="50000"/>
                </a:schemeClr>
              </a:buClr>
              <a:buSzPct val="80000"/>
              <a:buBlip>
                <a:blip r:embed="rId8"/>
              </a:buBlip>
            </a:pPr>
            <a:r>
              <a:rPr lang="en-US" sz="1400" dirty="0">
                <a:solidFill>
                  <a:schemeClr val="bg2">
                    <a:lumMod val="25000"/>
                  </a:schemeClr>
                </a:solidFill>
                <a:latin typeface="Plus Jakarta Sans Medium" pitchFamily="2" charset="0"/>
                <a:cs typeface="Plus Jakarta Sans Medium" pitchFamily="2" charset="0"/>
              </a:rPr>
              <a:t>Reactive Surfaces</a:t>
            </a:r>
          </a:p>
        </p:txBody>
      </p:sp>
      <p:sp>
        <p:nvSpPr>
          <p:cNvPr id="40" name="TextBox 39">
            <a:extLst>
              <a:ext uri="{FF2B5EF4-FFF2-40B4-BE49-F238E27FC236}">
                <a16:creationId xmlns:a16="http://schemas.microsoft.com/office/drawing/2014/main" id="{7076F215-52EE-98B1-5EDB-70C918C1FF5D}"/>
              </a:ext>
            </a:extLst>
          </p:cNvPr>
          <p:cNvSpPr txBox="1"/>
          <p:nvPr/>
        </p:nvSpPr>
        <p:spPr>
          <a:xfrm>
            <a:off x="-32906115" y="2331410"/>
            <a:ext cx="3124200" cy="689676"/>
          </a:xfrm>
          <a:prstGeom prst="rect">
            <a:avLst/>
          </a:prstGeom>
          <a:noFill/>
        </p:spPr>
        <p:txBody>
          <a:bodyPr wrap="square" lIns="0" tIns="0" rIns="0" bIns="0" numCol="1">
            <a:spAutoFit/>
          </a:bodyPr>
          <a:lstStyle/>
          <a:p>
            <a:pPr>
              <a:lnSpc>
                <a:spcPct val="110000"/>
              </a:lnSpc>
              <a:spcAft>
                <a:spcPts val="400"/>
              </a:spcAft>
              <a:buClr>
                <a:schemeClr val="bg1">
                  <a:lumMod val="50000"/>
                </a:schemeClr>
              </a:buClr>
              <a:buSzPct val="80000"/>
            </a:pPr>
            <a:r>
              <a:rPr lang="en-US" sz="1400" b="1" dirty="0">
                <a:solidFill>
                  <a:schemeClr val="bg2">
                    <a:lumMod val="25000"/>
                  </a:schemeClr>
                </a:solidFill>
                <a:latin typeface="Plus Jakarta Sans ExtraBold" pitchFamily="2" charset="0"/>
                <a:cs typeface="Plus Jakarta Sans ExtraBold" pitchFamily="2" charset="0"/>
              </a:rPr>
              <a:t>Half-Life</a:t>
            </a:r>
            <a:r>
              <a:rPr lang="en-US" sz="1400" dirty="0">
                <a:solidFill>
                  <a:schemeClr val="bg2">
                    <a:lumMod val="25000"/>
                  </a:schemeClr>
                </a:solidFill>
                <a:latin typeface="Plus Jakarta Sans Medium" pitchFamily="2" charset="0"/>
                <a:cs typeface="Plus Jakarta Sans Medium" pitchFamily="2" charset="0"/>
              </a:rPr>
              <a:t>: The time it takes for half of the ozone concentration to decay or react in an aqueous solution </a:t>
            </a:r>
          </a:p>
        </p:txBody>
      </p:sp>
      <p:sp>
        <p:nvSpPr>
          <p:cNvPr id="42" name="TextBox 41">
            <a:extLst>
              <a:ext uri="{FF2B5EF4-FFF2-40B4-BE49-F238E27FC236}">
                <a16:creationId xmlns:a16="http://schemas.microsoft.com/office/drawing/2014/main" id="{A7AFC8D2-E576-AFE5-1F89-432188968CC7}"/>
              </a:ext>
            </a:extLst>
          </p:cNvPr>
          <p:cNvSpPr txBox="1"/>
          <p:nvPr/>
        </p:nvSpPr>
        <p:spPr>
          <a:xfrm>
            <a:off x="-41151183" y="1981200"/>
            <a:ext cx="2444580" cy="215444"/>
          </a:xfrm>
          <a:prstGeom prst="rect">
            <a:avLst/>
          </a:prstGeom>
          <a:noFill/>
        </p:spPr>
        <p:txBody>
          <a:bodyPr wrap="none" lIns="0" tIns="0" rIns="0" bIns="0" rtlCol="0">
            <a:spAutoFit/>
          </a:bodyPr>
          <a:lstStyle/>
          <a:p>
            <a:r>
              <a:rPr lang="en-US" sz="1400" b="1" dirty="0">
                <a:solidFill>
                  <a:srgbClr val="22323A"/>
                </a:solidFill>
                <a:latin typeface="Plus Jakarta Sans ExtraBold" pitchFamily="2" charset="0"/>
                <a:cs typeface="Plus Jakarta Sans ExtraBold" pitchFamily="2" charset="0"/>
              </a:rPr>
              <a:t>Ozone Decay In Fresh Water</a:t>
            </a:r>
          </a:p>
        </p:txBody>
      </p:sp>
      <p:sp>
        <p:nvSpPr>
          <p:cNvPr id="43" name="TextBox 42">
            <a:extLst>
              <a:ext uri="{FF2B5EF4-FFF2-40B4-BE49-F238E27FC236}">
                <a16:creationId xmlns:a16="http://schemas.microsoft.com/office/drawing/2014/main" id="{61DC7294-A8C0-5194-E0F1-3F8BA6E5F746}"/>
              </a:ext>
            </a:extLst>
          </p:cNvPr>
          <p:cNvSpPr txBox="1"/>
          <p:nvPr/>
        </p:nvSpPr>
        <p:spPr>
          <a:xfrm>
            <a:off x="-23981427" y="3398974"/>
            <a:ext cx="4389022" cy="215444"/>
          </a:xfrm>
          <a:prstGeom prst="rect">
            <a:avLst/>
          </a:prstGeom>
          <a:noFill/>
        </p:spPr>
        <p:txBody>
          <a:bodyPr wrap="none" lIns="0" tIns="0" rIns="0" bIns="0" rtlCol="0">
            <a:spAutoFit/>
          </a:bodyPr>
          <a:lstStyle/>
          <a:p>
            <a:r>
              <a:rPr lang="en-US" sz="1400" b="1" dirty="0">
                <a:solidFill>
                  <a:srgbClr val="22323A"/>
                </a:solidFill>
                <a:latin typeface="Plus Jakarta Sans ExtraBold" pitchFamily="2" charset="0"/>
                <a:cs typeface="Plus Jakarta Sans ExtraBold" pitchFamily="2" charset="0"/>
              </a:rPr>
              <a:t>Factors That Most Significantly Affect The Half-life</a:t>
            </a:r>
          </a:p>
        </p:txBody>
      </p:sp>
      <p:grpSp>
        <p:nvGrpSpPr>
          <p:cNvPr id="29" name="Group 28">
            <a:extLst>
              <a:ext uri="{FF2B5EF4-FFF2-40B4-BE49-F238E27FC236}">
                <a16:creationId xmlns:a16="http://schemas.microsoft.com/office/drawing/2014/main" id="{AFFDD985-6282-DD5B-A369-7F8EB80573DA}"/>
              </a:ext>
            </a:extLst>
          </p:cNvPr>
          <p:cNvGrpSpPr/>
          <p:nvPr/>
        </p:nvGrpSpPr>
        <p:grpSpPr>
          <a:xfrm>
            <a:off x="7163376" y="8900225"/>
            <a:ext cx="4297999" cy="3724494"/>
            <a:chOff x="7163376" y="2149728"/>
            <a:chExt cx="4297999" cy="3724494"/>
          </a:xfrm>
        </p:grpSpPr>
        <p:pic>
          <p:nvPicPr>
            <p:cNvPr id="30" name="Picture 29">
              <a:extLst>
                <a:ext uri="{FF2B5EF4-FFF2-40B4-BE49-F238E27FC236}">
                  <a16:creationId xmlns:a16="http://schemas.microsoft.com/office/drawing/2014/main" id="{860BFAC3-106B-0B97-D32B-D2C2B2160971}"/>
                </a:ext>
              </a:extLst>
            </p:cNvPr>
            <p:cNvPicPr>
              <a:picLocks noChangeAspect="1"/>
            </p:cNvPicPr>
            <p:nvPr/>
          </p:nvPicPr>
          <p:blipFill>
            <a:blip r:embed="rId9"/>
            <a:srcRect l="-1818" t="-3892" r="-1105" b="-4242"/>
            <a:stretch>
              <a:fillRect/>
            </a:stretch>
          </p:blipFill>
          <p:spPr>
            <a:xfrm>
              <a:off x="7163376" y="2149728"/>
              <a:ext cx="4297999" cy="3291840"/>
            </a:xfrm>
            <a:prstGeom prst="rect">
              <a:avLst/>
            </a:prstGeom>
            <a:solidFill>
              <a:schemeClr val="bg1"/>
            </a:solidFill>
            <a:ln>
              <a:solidFill>
                <a:schemeClr val="bg1">
                  <a:lumMod val="85000"/>
                </a:schemeClr>
              </a:solidFill>
            </a:ln>
          </p:spPr>
        </p:pic>
        <p:sp>
          <p:nvSpPr>
            <p:cNvPr id="31" name="Content Placeholder 30">
              <a:extLst>
                <a:ext uri="{FF2B5EF4-FFF2-40B4-BE49-F238E27FC236}">
                  <a16:creationId xmlns:a16="http://schemas.microsoft.com/office/drawing/2014/main" id="{305F9049-AE97-20DA-4F0E-BCA35965A512}"/>
                </a:ext>
              </a:extLst>
            </p:cNvPr>
            <p:cNvSpPr txBox="1">
              <a:spLocks/>
            </p:cNvSpPr>
            <p:nvPr/>
          </p:nvSpPr>
          <p:spPr>
            <a:xfrm>
              <a:off x="7163376" y="5624923"/>
              <a:ext cx="458460" cy="249299"/>
            </a:xfrm>
            <a:prstGeom prst="rect">
              <a:avLst/>
            </a:prstGeom>
          </p:spPr>
          <p:txBody>
            <a:bodyPr wrap="non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latin typeface="Plus Jakarta Sans SemiBold" pitchFamily="2" charset="0"/>
                  <a:cs typeface="Plus Jakarta Sans SemiBold" pitchFamily="2" charset="0"/>
                </a:rPr>
                <a:t>SHE</a:t>
              </a:r>
            </a:p>
          </p:txBody>
        </p:sp>
      </p:grpSp>
      <p:sp>
        <p:nvSpPr>
          <p:cNvPr id="32" name="TextBox 31">
            <a:extLst>
              <a:ext uri="{FF2B5EF4-FFF2-40B4-BE49-F238E27FC236}">
                <a16:creationId xmlns:a16="http://schemas.microsoft.com/office/drawing/2014/main" id="{A98B1590-9B9C-72D5-A1E9-3350CFD412E7}"/>
              </a:ext>
            </a:extLst>
          </p:cNvPr>
          <p:cNvSpPr txBox="1"/>
          <p:nvPr/>
        </p:nvSpPr>
        <p:spPr>
          <a:xfrm>
            <a:off x="-49258713" y="943302"/>
            <a:ext cx="2307042" cy="646331"/>
          </a:xfrm>
          <a:prstGeom prst="rect">
            <a:avLst/>
          </a:prstGeom>
          <a:noFill/>
        </p:spPr>
        <p:txBody>
          <a:bodyPr wrap="none" rtlCol="0">
            <a:spAutoFit/>
          </a:bodyPr>
          <a:lstStyle/>
          <a:p>
            <a:r>
              <a:rPr lang="en-US" sz="3600" b="1" spc="-100" dirty="0">
                <a:solidFill>
                  <a:srgbClr val="AD2A38"/>
                </a:solidFill>
                <a:latin typeface="Plus Jakarta Sans SemiBold" pitchFamily="2" charset="77"/>
                <a:cs typeface="Plus Jakarta Sans SemiBold" pitchFamily="2" charset="77"/>
              </a:rPr>
              <a:t>Reactivity</a:t>
            </a:r>
          </a:p>
        </p:txBody>
      </p:sp>
      <p:sp>
        <p:nvSpPr>
          <p:cNvPr id="33" name="TextBox 32">
            <a:extLst>
              <a:ext uri="{FF2B5EF4-FFF2-40B4-BE49-F238E27FC236}">
                <a16:creationId xmlns:a16="http://schemas.microsoft.com/office/drawing/2014/main" id="{5614EE01-C7BB-D6A8-6402-E30DCCE9E765}"/>
              </a:ext>
            </a:extLst>
          </p:cNvPr>
          <p:cNvSpPr txBox="1"/>
          <p:nvPr/>
        </p:nvSpPr>
        <p:spPr>
          <a:xfrm>
            <a:off x="-57319435" y="684865"/>
            <a:ext cx="2260234" cy="184666"/>
          </a:xfrm>
          <a:prstGeom prst="rect">
            <a:avLst/>
          </a:prstGeom>
          <a:noFill/>
        </p:spPr>
        <p:txBody>
          <a:bodyPr wrap="non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OZONE AS THE MOLECULE</a:t>
            </a:r>
          </a:p>
        </p:txBody>
      </p:sp>
      <p:pic>
        <p:nvPicPr>
          <p:cNvPr id="38" name="Content Placeholder 5">
            <a:extLst>
              <a:ext uri="{FF2B5EF4-FFF2-40B4-BE49-F238E27FC236}">
                <a16:creationId xmlns:a16="http://schemas.microsoft.com/office/drawing/2014/main" id="{0CCA975A-BC94-E7E2-0749-7E0DA24DE259}"/>
              </a:ext>
            </a:extLst>
          </p:cNvPr>
          <p:cNvPicPr>
            <a:picLocks noChangeAspect="1"/>
          </p:cNvPicPr>
          <p:nvPr/>
        </p:nvPicPr>
        <p:blipFill rotWithShape="1">
          <a:blip r:embed="rId10"/>
          <a:srcRect t="14530" b="75951"/>
          <a:stretch>
            <a:fillRect/>
          </a:stretch>
        </p:blipFill>
        <p:spPr>
          <a:xfrm rot="5400000">
            <a:off x="21924261" y="3091802"/>
            <a:ext cx="14640396" cy="1045232"/>
          </a:xfrm>
          <a:prstGeom prst="rect">
            <a:avLst/>
          </a:prstGeom>
        </p:spPr>
      </p:pic>
    </p:spTree>
    <p:extLst>
      <p:ext uri="{BB962C8B-B14F-4D97-AF65-F5344CB8AC3E}">
        <p14:creationId xmlns:p14="http://schemas.microsoft.com/office/powerpoint/2010/main" val="3003152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0F4F8"/>
        </a:solidFill>
        <a:effectLst/>
      </p:bgPr>
    </p:bg>
    <p:spTree>
      <p:nvGrpSpPr>
        <p:cNvPr id="1" name="">
          <a:extLst>
            <a:ext uri="{FF2B5EF4-FFF2-40B4-BE49-F238E27FC236}">
              <a16:creationId xmlns:a16="http://schemas.microsoft.com/office/drawing/2014/main" id="{AF0FB05A-B9CF-080A-1784-8349E6F8D253}"/>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12365EEF-EE33-AFD0-BE37-24442FD27B32}"/>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8" name="AutoShape 2">
            <a:extLst>
              <a:ext uri="{FF2B5EF4-FFF2-40B4-BE49-F238E27FC236}">
                <a16:creationId xmlns:a16="http://schemas.microsoft.com/office/drawing/2014/main" id="{2E97D0C0-C3A5-7665-2D3F-7B63980B193D}"/>
              </a:ext>
            </a:extLst>
          </p:cNvPr>
          <p:cNvSpPr>
            <a:spLocks noChangeAspect="1" noChangeArrowheads="1"/>
          </p:cNvSpPr>
          <p:nvPr/>
        </p:nvSpPr>
        <p:spPr bwMode="auto">
          <a:xfrm>
            <a:off x="5943600" y="1859166"/>
            <a:ext cx="1695340" cy="16953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Plus Jakarta Sans Medium" pitchFamily="2" charset="0"/>
            </a:endParaRPr>
          </a:p>
        </p:txBody>
      </p:sp>
      <p:sp>
        <p:nvSpPr>
          <p:cNvPr id="2" name="TextBox 1">
            <a:extLst>
              <a:ext uri="{FF2B5EF4-FFF2-40B4-BE49-F238E27FC236}">
                <a16:creationId xmlns:a16="http://schemas.microsoft.com/office/drawing/2014/main" id="{809BFB99-465F-A84A-E6E3-3F6CD9712490}"/>
              </a:ext>
            </a:extLst>
          </p:cNvPr>
          <p:cNvSpPr txBox="1"/>
          <p:nvPr/>
        </p:nvSpPr>
        <p:spPr>
          <a:xfrm>
            <a:off x="609600" y="943302"/>
            <a:ext cx="7298701"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Reactivity</a:t>
            </a:r>
          </a:p>
        </p:txBody>
      </p:sp>
      <p:sp>
        <p:nvSpPr>
          <p:cNvPr id="11" name="TextBox 10">
            <a:extLst>
              <a:ext uri="{FF2B5EF4-FFF2-40B4-BE49-F238E27FC236}">
                <a16:creationId xmlns:a16="http://schemas.microsoft.com/office/drawing/2014/main" id="{5AB54FA6-43C1-7B7A-1A26-64DC647DF7CC}"/>
              </a:ext>
            </a:extLst>
          </p:cNvPr>
          <p:cNvSpPr txBox="1"/>
          <p:nvPr/>
        </p:nvSpPr>
        <p:spPr>
          <a:xfrm>
            <a:off x="730625" y="684865"/>
            <a:ext cx="3601948" cy="184666"/>
          </a:xfrm>
          <a:prstGeom prst="rect">
            <a:avLst/>
          </a:prstGeom>
          <a:noFill/>
        </p:spPr>
        <p:txBody>
          <a:bodyPr wrap="square" lIns="0" tIns="0" rIns="0" bIns="0">
            <a:spAutoFit/>
          </a:bodyPr>
          <a:lstStyle/>
          <a:p>
            <a:r>
              <a:rPr lang="en-US" sz="1200" b="1" spc="100" dirty="0">
                <a:solidFill>
                  <a:srgbClr val="22323A"/>
                </a:solidFill>
                <a:latin typeface="Plus Jakarta Sans ExtraBold" pitchFamily="2" charset="0"/>
                <a:ea typeface="Gotham Bold"/>
                <a:cs typeface="Plus Jakarta Sans ExtraBold" pitchFamily="2" charset="0"/>
                <a:sym typeface="Gotham Bold"/>
              </a:rPr>
              <a:t>OZONE AS THE MOLECULE</a:t>
            </a:r>
          </a:p>
        </p:txBody>
      </p:sp>
      <p:sp>
        <p:nvSpPr>
          <p:cNvPr id="10" name="TextBox 9">
            <a:extLst>
              <a:ext uri="{FF2B5EF4-FFF2-40B4-BE49-F238E27FC236}">
                <a16:creationId xmlns:a16="http://schemas.microsoft.com/office/drawing/2014/main" id="{B6B9A4D4-97FD-FF47-27B0-5B44F917AEA4}"/>
              </a:ext>
            </a:extLst>
          </p:cNvPr>
          <p:cNvSpPr txBox="1"/>
          <p:nvPr/>
        </p:nvSpPr>
        <p:spPr>
          <a:xfrm>
            <a:off x="913413" y="3744307"/>
            <a:ext cx="4242787" cy="1986441"/>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2"/>
              </a:buBlip>
            </a:pPr>
            <a:r>
              <a:rPr lang="en-US" sz="1400" dirty="0">
                <a:solidFill>
                  <a:schemeClr val="bg2">
                    <a:lumMod val="25000"/>
                  </a:schemeClr>
                </a:solidFill>
                <a:latin typeface="Plus Jakarta Sans Medium" pitchFamily="2" charset="0"/>
                <a:cs typeface="Plus Jakarta Sans Medium" pitchFamily="2" charset="0"/>
              </a:rPr>
              <a:t>Inorganics: Sulfide, Nitrite, Iron, Manganese</a:t>
            </a:r>
          </a:p>
          <a:p>
            <a:pPr marL="400070" indent="-285764">
              <a:lnSpc>
                <a:spcPct val="110000"/>
              </a:lnSpc>
              <a:spcAft>
                <a:spcPts val="400"/>
              </a:spcAft>
              <a:buClr>
                <a:schemeClr val="bg1">
                  <a:lumMod val="50000"/>
                </a:schemeClr>
              </a:buClr>
              <a:buSzPct val="80000"/>
              <a:buBlip>
                <a:blip r:embed="rId2"/>
              </a:buBlip>
            </a:pPr>
            <a:r>
              <a:rPr lang="en-US" sz="1400" dirty="0">
                <a:solidFill>
                  <a:schemeClr val="bg2">
                    <a:lumMod val="25000"/>
                  </a:schemeClr>
                </a:solidFill>
                <a:latin typeface="Plus Jakarta Sans Medium" pitchFamily="2" charset="0"/>
                <a:cs typeface="Plus Jakarta Sans Medium" pitchFamily="2" charset="0"/>
              </a:rPr>
              <a:t>Dissolved Organic Compounds: TOC, NOM, Humic and Fulvic Acids, Color</a:t>
            </a:r>
          </a:p>
          <a:p>
            <a:pPr marL="400070" indent="-285764">
              <a:lnSpc>
                <a:spcPct val="110000"/>
              </a:lnSpc>
              <a:spcAft>
                <a:spcPts val="400"/>
              </a:spcAft>
              <a:buClr>
                <a:schemeClr val="bg1">
                  <a:lumMod val="50000"/>
                </a:schemeClr>
              </a:buClr>
              <a:buSzPct val="80000"/>
              <a:buBlip>
                <a:blip r:embed="rId2"/>
              </a:buBlip>
            </a:pPr>
            <a:r>
              <a:rPr lang="en-US" sz="1400" dirty="0">
                <a:solidFill>
                  <a:schemeClr val="bg2">
                    <a:lumMod val="25000"/>
                  </a:schemeClr>
                </a:solidFill>
                <a:latin typeface="Plus Jakarta Sans Medium" pitchFamily="2" charset="0"/>
                <a:cs typeface="Plus Jakarta Sans Medium" pitchFamily="2" charset="0"/>
              </a:rPr>
              <a:t>Total Suspended Solids</a:t>
            </a:r>
          </a:p>
          <a:p>
            <a:pPr marL="400070" indent="-285764">
              <a:lnSpc>
                <a:spcPct val="110000"/>
              </a:lnSpc>
              <a:spcAft>
                <a:spcPts val="400"/>
              </a:spcAft>
              <a:buClr>
                <a:schemeClr val="bg1">
                  <a:lumMod val="50000"/>
                </a:schemeClr>
              </a:buClr>
              <a:buSzPct val="80000"/>
              <a:buBlip>
                <a:blip r:embed="rId2"/>
              </a:buBlip>
            </a:pPr>
            <a:r>
              <a:rPr lang="en-US" sz="1400" dirty="0">
                <a:solidFill>
                  <a:schemeClr val="bg2">
                    <a:lumMod val="25000"/>
                  </a:schemeClr>
                </a:solidFill>
                <a:latin typeface="Plus Jakarta Sans Medium" pitchFamily="2" charset="0"/>
                <a:cs typeface="Plus Jakarta Sans Medium" pitchFamily="2" charset="0"/>
              </a:rPr>
              <a:t>Temperature</a:t>
            </a:r>
          </a:p>
          <a:p>
            <a:pPr marL="400070" indent="-285764">
              <a:lnSpc>
                <a:spcPct val="110000"/>
              </a:lnSpc>
              <a:spcAft>
                <a:spcPts val="400"/>
              </a:spcAft>
              <a:buClr>
                <a:schemeClr val="bg1">
                  <a:lumMod val="50000"/>
                </a:schemeClr>
              </a:buClr>
              <a:buSzPct val="80000"/>
              <a:buBlip>
                <a:blip r:embed="rId2"/>
              </a:buBlip>
            </a:pPr>
            <a:r>
              <a:rPr lang="en-US" sz="1400" dirty="0">
                <a:solidFill>
                  <a:schemeClr val="bg2">
                    <a:lumMod val="25000"/>
                  </a:schemeClr>
                </a:solidFill>
                <a:latin typeface="Plus Jakarta Sans Medium" pitchFamily="2" charset="0"/>
                <a:cs typeface="Plus Jakarta Sans Medium" pitchFamily="2" charset="0"/>
              </a:rPr>
              <a:t>pH</a:t>
            </a:r>
          </a:p>
          <a:p>
            <a:pPr marL="400070" indent="-285764">
              <a:lnSpc>
                <a:spcPct val="110000"/>
              </a:lnSpc>
              <a:spcAft>
                <a:spcPts val="400"/>
              </a:spcAft>
              <a:buClr>
                <a:schemeClr val="bg1">
                  <a:lumMod val="50000"/>
                </a:schemeClr>
              </a:buClr>
              <a:buSzPct val="80000"/>
              <a:buBlip>
                <a:blip r:embed="rId2"/>
              </a:buBlip>
            </a:pPr>
            <a:r>
              <a:rPr lang="en-US" sz="1400" dirty="0">
                <a:solidFill>
                  <a:schemeClr val="bg2">
                    <a:lumMod val="25000"/>
                  </a:schemeClr>
                </a:solidFill>
                <a:latin typeface="Plus Jakarta Sans Medium" pitchFamily="2" charset="0"/>
                <a:cs typeface="Plus Jakarta Sans Medium" pitchFamily="2" charset="0"/>
              </a:rPr>
              <a:t>Reactive Surfaces</a:t>
            </a:r>
          </a:p>
        </p:txBody>
      </p:sp>
      <p:pic>
        <p:nvPicPr>
          <p:cNvPr id="3" name="Content Placeholder 5">
            <a:extLst>
              <a:ext uri="{FF2B5EF4-FFF2-40B4-BE49-F238E27FC236}">
                <a16:creationId xmlns:a16="http://schemas.microsoft.com/office/drawing/2014/main" id="{C62B4D62-A4AE-F1CA-CE17-E91C47D82775}"/>
              </a:ext>
            </a:extLst>
          </p:cNvPr>
          <p:cNvPicPr>
            <a:picLocks noChangeAspect="1"/>
          </p:cNvPicPr>
          <p:nvPr/>
        </p:nvPicPr>
        <p:blipFill rotWithShape="1">
          <a:blip r:embed="rId3"/>
          <a:stretch/>
        </p:blipFill>
        <p:spPr>
          <a:xfrm rot="5400000">
            <a:off x="5196051" y="-137949"/>
            <a:ext cx="7995370" cy="5996528"/>
          </a:xfrm>
          <a:prstGeom prst="rect">
            <a:avLst/>
          </a:prstGeom>
        </p:spPr>
      </p:pic>
      <p:sp>
        <p:nvSpPr>
          <p:cNvPr id="13" name="TextBox 12">
            <a:extLst>
              <a:ext uri="{FF2B5EF4-FFF2-40B4-BE49-F238E27FC236}">
                <a16:creationId xmlns:a16="http://schemas.microsoft.com/office/drawing/2014/main" id="{0CAFDAAF-2228-12D9-6A39-45687CBF4BE9}"/>
              </a:ext>
            </a:extLst>
          </p:cNvPr>
          <p:cNvSpPr txBox="1"/>
          <p:nvPr/>
        </p:nvSpPr>
        <p:spPr>
          <a:xfrm>
            <a:off x="1129236" y="2331410"/>
            <a:ext cx="3124200" cy="689676"/>
          </a:xfrm>
          <a:prstGeom prst="rect">
            <a:avLst/>
          </a:prstGeom>
          <a:noFill/>
        </p:spPr>
        <p:txBody>
          <a:bodyPr wrap="square" lIns="0" tIns="0" rIns="0" bIns="0" numCol="1">
            <a:spAutoFit/>
          </a:bodyPr>
          <a:lstStyle/>
          <a:p>
            <a:pPr>
              <a:lnSpc>
                <a:spcPct val="110000"/>
              </a:lnSpc>
              <a:spcAft>
                <a:spcPts val="400"/>
              </a:spcAft>
              <a:buClr>
                <a:schemeClr val="bg1">
                  <a:lumMod val="50000"/>
                </a:schemeClr>
              </a:buClr>
              <a:buSzPct val="80000"/>
            </a:pPr>
            <a:r>
              <a:rPr lang="en-US" sz="1400" b="1" dirty="0">
                <a:solidFill>
                  <a:schemeClr val="bg2">
                    <a:lumMod val="25000"/>
                  </a:schemeClr>
                </a:solidFill>
                <a:latin typeface="Plus Jakarta Sans ExtraBold" pitchFamily="2" charset="0"/>
                <a:cs typeface="Plus Jakarta Sans ExtraBold" pitchFamily="2" charset="0"/>
              </a:rPr>
              <a:t>Half-Life</a:t>
            </a:r>
            <a:r>
              <a:rPr lang="en-US" sz="1400" dirty="0">
                <a:solidFill>
                  <a:schemeClr val="bg2">
                    <a:lumMod val="25000"/>
                  </a:schemeClr>
                </a:solidFill>
                <a:latin typeface="Plus Jakarta Sans Medium" pitchFamily="2" charset="0"/>
                <a:cs typeface="Plus Jakarta Sans Medium" pitchFamily="2" charset="0"/>
              </a:rPr>
              <a:t>: The time it takes for half of the ozone concentration to decay or react in an aqueous solution </a:t>
            </a:r>
          </a:p>
        </p:txBody>
      </p:sp>
      <p:sp>
        <p:nvSpPr>
          <p:cNvPr id="14" name="TextBox 13">
            <a:extLst>
              <a:ext uri="{FF2B5EF4-FFF2-40B4-BE49-F238E27FC236}">
                <a16:creationId xmlns:a16="http://schemas.microsoft.com/office/drawing/2014/main" id="{8AC01269-20E5-C01D-BC8E-CB1568F86988}"/>
              </a:ext>
            </a:extLst>
          </p:cNvPr>
          <p:cNvSpPr txBox="1"/>
          <p:nvPr/>
        </p:nvSpPr>
        <p:spPr>
          <a:xfrm>
            <a:off x="730625" y="1981200"/>
            <a:ext cx="7298701" cy="215444"/>
          </a:xfrm>
          <a:prstGeom prst="rect">
            <a:avLst/>
          </a:prstGeom>
          <a:noFill/>
        </p:spPr>
        <p:txBody>
          <a:bodyPr wrap="square" lIns="0" tIns="0" rIns="0" bIns="0" rtlCol="0">
            <a:spAutoFit/>
          </a:bodyPr>
          <a:lstStyle/>
          <a:p>
            <a:r>
              <a:rPr lang="en-US" sz="1400" b="1" dirty="0">
                <a:solidFill>
                  <a:srgbClr val="22323A"/>
                </a:solidFill>
                <a:latin typeface="Plus Jakarta Sans ExtraBold" pitchFamily="2" charset="0"/>
                <a:cs typeface="Plus Jakarta Sans ExtraBold" pitchFamily="2" charset="0"/>
              </a:rPr>
              <a:t>Ozone Decay In Fresh Water</a:t>
            </a:r>
          </a:p>
        </p:txBody>
      </p:sp>
      <p:sp>
        <p:nvSpPr>
          <p:cNvPr id="19" name="RED-BG">
            <a:extLst>
              <a:ext uri="{FF2B5EF4-FFF2-40B4-BE49-F238E27FC236}">
                <a16:creationId xmlns:a16="http://schemas.microsoft.com/office/drawing/2014/main" id="{4171013A-9C97-EBA8-D9C7-16E67E6848BB}"/>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15" name="TextBox 14">
            <a:extLst>
              <a:ext uri="{FF2B5EF4-FFF2-40B4-BE49-F238E27FC236}">
                <a16:creationId xmlns:a16="http://schemas.microsoft.com/office/drawing/2014/main" id="{8152C339-FF43-622A-6186-3F9A545427BA}"/>
              </a:ext>
            </a:extLst>
          </p:cNvPr>
          <p:cNvSpPr txBox="1"/>
          <p:nvPr/>
        </p:nvSpPr>
        <p:spPr>
          <a:xfrm>
            <a:off x="730624" y="3398974"/>
            <a:ext cx="4730375" cy="215444"/>
          </a:xfrm>
          <a:prstGeom prst="rect">
            <a:avLst/>
          </a:prstGeom>
          <a:noFill/>
        </p:spPr>
        <p:txBody>
          <a:bodyPr wrap="square" lIns="0" tIns="0" rIns="0" bIns="0" rtlCol="0">
            <a:spAutoFit/>
          </a:bodyPr>
          <a:lstStyle/>
          <a:p>
            <a:r>
              <a:rPr lang="en-US" sz="1400" b="1" dirty="0">
                <a:solidFill>
                  <a:srgbClr val="22323A"/>
                </a:solidFill>
                <a:latin typeface="Plus Jakarta Sans ExtraBold" pitchFamily="2" charset="0"/>
                <a:cs typeface="Plus Jakarta Sans ExtraBold" pitchFamily="2" charset="0"/>
              </a:rPr>
              <a:t>Factors That Most Significantly Affect The Half-life</a:t>
            </a:r>
          </a:p>
        </p:txBody>
      </p:sp>
      <p:pic>
        <p:nvPicPr>
          <p:cNvPr id="23" name="Graphic 22">
            <a:extLst>
              <a:ext uri="{FF2B5EF4-FFF2-40B4-BE49-F238E27FC236}">
                <a16:creationId xmlns:a16="http://schemas.microsoft.com/office/drawing/2014/main" id="{9B70F84D-91B8-C2C9-C934-D7115566A6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43360" y="6301824"/>
            <a:ext cx="411480" cy="426553"/>
          </a:xfrm>
          <a:prstGeom prst="rect">
            <a:avLst/>
          </a:prstGeom>
        </p:spPr>
      </p:pic>
      <p:sp>
        <p:nvSpPr>
          <p:cNvPr id="16" name="TextBox 15">
            <a:extLst>
              <a:ext uri="{FF2B5EF4-FFF2-40B4-BE49-F238E27FC236}">
                <a16:creationId xmlns:a16="http://schemas.microsoft.com/office/drawing/2014/main" id="{3471A34A-F220-B430-59D9-AA291B9D3A98}"/>
              </a:ext>
            </a:extLst>
          </p:cNvPr>
          <p:cNvSpPr txBox="1"/>
          <p:nvPr/>
        </p:nvSpPr>
        <p:spPr>
          <a:xfrm>
            <a:off x="609600" y="-4012841"/>
            <a:ext cx="7298701" cy="1754326"/>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Ozone Oxidative Attack on a Bacteria Cell Wall</a:t>
            </a:r>
          </a:p>
          <a:p>
            <a:endParaRPr lang="en-US" sz="3600" b="1" spc="-100" dirty="0">
              <a:solidFill>
                <a:srgbClr val="AD2A38"/>
              </a:solidFill>
              <a:latin typeface="Plus Jakarta Sans SemiBold" pitchFamily="2" charset="77"/>
              <a:cs typeface="Plus Jakarta Sans SemiBold" pitchFamily="2" charset="77"/>
            </a:endParaRPr>
          </a:p>
        </p:txBody>
      </p:sp>
      <p:sp>
        <p:nvSpPr>
          <p:cNvPr id="24" name="TextBox 23">
            <a:extLst>
              <a:ext uri="{FF2B5EF4-FFF2-40B4-BE49-F238E27FC236}">
                <a16:creationId xmlns:a16="http://schemas.microsoft.com/office/drawing/2014/main" id="{3D28A718-9CF1-ADDD-1140-29BFDCAD0CF1}"/>
              </a:ext>
            </a:extLst>
          </p:cNvPr>
          <p:cNvSpPr txBox="1"/>
          <p:nvPr/>
        </p:nvSpPr>
        <p:spPr>
          <a:xfrm>
            <a:off x="730625" y="-6611811"/>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pic>
        <p:nvPicPr>
          <p:cNvPr id="26" name="Picture 2" descr="Ozone equipment manufacturer and ozone system integrators ...">
            <a:extLst>
              <a:ext uri="{FF2B5EF4-FFF2-40B4-BE49-F238E27FC236}">
                <a16:creationId xmlns:a16="http://schemas.microsoft.com/office/drawing/2014/main" id="{AC4727DC-D7FB-D0DE-B75F-5DDF47B3371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30626" y="8549350"/>
            <a:ext cx="7385022" cy="3352800"/>
          </a:xfrm>
          <a:prstGeom prst="rect">
            <a:avLst/>
          </a:prstGeom>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89A4A3AF-AD80-564B-3213-FF1A2037499E}"/>
              </a:ext>
            </a:extLst>
          </p:cNvPr>
          <p:cNvSpPr txBox="1"/>
          <p:nvPr/>
        </p:nvSpPr>
        <p:spPr>
          <a:xfrm>
            <a:off x="15064843" y="2819400"/>
            <a:ext cx="2715487"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Ozone Damage on Cell Wall</a:t>
            </a:r>
          </a:p>
        </p:txBody>
      </p:sp>
    </p:spTree>
    <p:extLst>
      <p:ext uri="{BB962C8B-B14F-4D97-AF65-F5344CB8AC3E}">
        <p14:creationId xmlns:p14="http://schemas.microsoft.com/office/powerpoint/2010/main" val="3834762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F0F4F8"/>
        </a:solidFill>
        <a:effectLst/>
      </p:bgPr>
    </p:bg>
    <p:spTree>
      <p:nvGrpSpPr>
        <p:cNvPr id="1" name="">
          <a:extLst>
            <a:ext uri="{FF2B5EF4-FFF2-40B4-BE49-F238E27FC236}">
              <a16:creationId xmlns:a16="http://schemas.microsoft.com/office/drawing/2014/main" id="{91CD1A91-EA63-F636-55C5-8DAD230EDA6B}"/>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95EA736E-941C-6436-93F8-9B2628DA8C9A}"/>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8" name="AutoShape 2">
            <a:extLst>
              <a:ext uri="{FF2B5EF4-FFF2-40B4-BE49-F238E27FC236}">
                <a16:creationId xmlns:a16="http://schemas.microsoft.com/office/drawing/2014/main" id="{E22E143B-3C70-B51A-87FA-4EC05AF0C38B}"/>
              </a:ext>
            </a:extLst>
          </p:cNvPr>
          <p:cNvSpPr>
            <a:spLocks noChangeAspect="1" noChangeArrowheads="1"/>
          </p:cNvSpPr>
          <p:nvPr/>
        </p:nvSpPr>
        <p:spPr bwMode="auto">
          <a:xfrm>
            <a:off x="5943600" y="1859166"/>
            <a:ext cx="1695340" cy="16953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Plus Jakarta Sans Medium" pitchFamily="2" charset="0"/>
            </a:endParaRPr>
          </a:p>
        </p:txBody>
      </p:sp>
      <p:sp>
        <p:nvSpPr>
          <p:cNvPr id="2" name="TextBox 1">
            <a:extLst>
              <a:ext uri="{FF2B5EF4-FFF2-40B4-BE49-F238E27FC236}">
                <a16:creationId xmlns:a16="http://schemas.microsoft.com/office/drawing/2014/main" id="{3F109DE9-8841-A9A0-658B-8EF1A8A93AB5}"/>
              </a:ext>
            </a:extLst>
          </p:cNvPr>
          <p:cNvSpPr txBox="1"/>
          <p:nvPr/>
        </p:nvSpPr>
        <p:spPr>
          <a:xfrm>
            <a:off x="609600" y="943302"/>
            <a:ext cx="7298701" cy="1754326"/>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Ozone Oxidative Attack on a Bacteria Cell Wall</a:t>
            </a:r>
          </a:p>
          <a:p>
            <a:endParaRPr lang="en-US" sz="3600" b="1" spc="-100" dirty="0">
              <a:solidFill>
                <a:srgbClr val="AD2A38"/>
              </a:solidFill>
              <a:latin typeface="Plus Jakarta Sans SemiBold" pitchFamily="2" charset="77"/>
              <a:cs typeface="Plus Jakarta Sans SemiBold" pitchFamily="2" charset="77"/>
            </a:endParaRPr>
          </a:p>
        </p:txBody>
      </p:sp>
      <p:sp>
        <p:nvSpPr>
          <p:cNvPr id="11" name="TextBox 10">
            <a:extLst>
              <a:ext uri="{FF2B5EF4-FFF2-40B4-BE49-F238E27FC236}">
                <a16:creationId xmlns:a16="http://schemas.microsoft.com/office/drawing/2014/main" id="{A2C54DC6-26EE-D382-7C7A-8F9362F689F2}"/>
              </a:ext>
            </a:extLst>
          </p:cNvPr>
          <p:cNvSpPr txBox="1"/>
          <p:nvPr/>
        </p:nvSpPr>
        <p:spPr>
          <a:xfrm>
            <a:off x="730625" y="684865"/>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sp>
        <p:nvSpPr>
          <p:cNvPr id="14" name="TextBox 13">
            <a:extLst>
              <a:ext uri="{FF2B5EF4-FFF2-40B4-BE49-F238E27FC236}">
                <a16:creationId xmlns:a16="http://schemas.microsoft.com/office/drawing/2014/main" id="{6CCE1AB6-77C5-2EA0-7AEC-0B6C0E7392D2}"/>
              </a:ext>
            </a:extLst>
          </p:cNvPr>
          <p:cNvSpPr txBox="1"/>
          <p:nvPr/>
        </p:nvSpPr>
        <p:spPr>
          <a:xfrm>
            <a:off x="8621496" y="2819400"/>
            <a:ext cx="2715487"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Ozone Damage on Cell Wall</a:t>
            </a:r>
          </a:p>
        </p:txBody>
      </p:sp>
      <p:sp>
        <p:nvSpPr>
          <p:cNvPr id="19" name="RED-BG">
            <a:extLst>
              <a:ext uri="{FF2B5EF4-FFF2-40B4-BE49-F238E27FC236}">
                <a16:creationId xmlns:a16="http://schemas.microsoft.com/office/drawing/2014/main" id="{958F0217-3560-F100-275A-695323D6246E}"/>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791FB6A8-D9DC-FA52-2124-AE88FD144F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pic>
        <p:nvPicPr>
          <p:cNvPr id="4" name="Picture 2" descr="Ozone equipment manufacturer and ozone system integrators ...">
            <a:extLst>
              <a:ext uri="{FF2B5EF4-FFF2-40B4-BE49-F238E27FC236}">
                <a16:creationId xmlns:a16="http://schemas.microsoft.com/office/drawing/2014/main" id="{34B4CAF7-D2C6-9D35-62CF-9F1DB7ABB23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30626" y="2819400"/>
            <a:ext cx="7385022" cy="3352800"/>
          </a:xfrm>
          <a:prstGeom prst="rect">
            <a:avLst/>
          </a:prstGeom>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B287FE9-AA22-2A7D-62B7-E71BF7695DB5}"/>
              </a:ext>
            </a:extLst>
          </p:cNvPr>
          <p:cNvSpPr txBox="1"/>
          <p:nvPr/>
        </p:nvSpPr>
        <p:spPr>
          <a:xfrm>
            <a:off x="8458200" y="3208722"/>
            <a:ext cx="3352799" cy="2172133"/>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Oxidizes lipids, proteins and glycoproteins</a:t>
            </a: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Leads to loss of membrane integrity</a:t>
            </a: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Leakage of cellular contents</a:t>
            </a: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Inactivation of key enzymes</a:t>
            </a: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Internal oxidation via secondary radicals damaging DNA</a:t>
            </a:r>
          </a:p>
        </p:txBody>
      </p:sp>
      <p:pic>
        <p:nvPicPr>
          <p:cNvPr id="9" name="Content Placeholder 5">
            <a:extLst>
              <a:ext uri="{FF2B5EF4-FFF2-40B4-BE49-F238E27FC236}">
                <a16:creationId xmlns:a16="http://schemas.microsoft.com/office/drawing/2014/main" id="{0C15ECE2-D213-DA5E-1C9D-2071F3675EC0}"/>
              </a:ext>
            </a:extLst>
          </p:cNvPr>
          <p:cNvPicPr>
            <a:picLocks noChangeAspect="1"/>
          </p:cNvPicPr>
          <p:nvPr/>
        </p:nvPicPr>
        <p:blipFill rotWithShape="1">
          <a:blip r:embed="rId6"/>
          <a:srcRect l="23456" t="50440" r="2568" b="38123"/>
          <a:stretch>
            <a:fillRect/>
          </a:stretch>
        </p:blipFill>
        <p:spPr>
          <a:xfrm rot="5400000">
            <a:off x="-8958026" y="2090973"/>
            <a:ext cx="8543449" cy="990601"/>
          </a:xfrm>
          <a:prstGeom prst="rect">
            <a:avLst/>
          </a:prstGeom>
        </p:spPr>
      </p:pic>
      <p:grpSp>
        <p:nvGrpSpPr>
          <p:cNvPr id="12" name="Group 11">
            <a:extLst>
              <a:ext uri="{FF2B5EF4-FFF2-40B4-BE49-F238E27FC236}">
                <a16:creationId xmlns:a16="http://schemas.microsoft.com/office/drawing/2014/main" id="{EDB9E41C-3DF2-ABD5-B4DB-B688F2F21BE4}"/>
              </a:ext>
            </a:extLst>
          </p:cNvPr>
          <p:cNvGrpSpPr/>
          <p:nvPr/>
        </p:nvGrpSpPr>
        <p:grpSpPr>
          <a:xfrm>
            <a:off x="19451662" y="2743200"/>
            <a:ext cx="4800600" cy="1562207"/>
            <a:chOff x="6705600" y="2280225"/>
            <a:chExt cx="4800600" cy="1562207"/>
          </a:xfrm>
        </p:grpSpPr>
        <p:sp>
          <p:nvSpPr>
            <p:cNvPr id="16" name="TextBox 15">
              <a:extLst>
                <a:ext uri="{FF2B5EF4-FFF2-40B4-BE49-F238E27FC236}">
                  <a16:creationId xmlns:a16="http://schemas.microsoft.com/office/drawing/2014/main" id="{14D53AB0-0999-58D4-2BAB-DE81DA51A410}"/>
                </a:ext>
              </a:extLst>
            </p:cNvPr>
            <p:cNvSpPr txBox="1"/>
            <p:nvPr/>
          </p:nvSpPr>
          <p:spPr>
            <a:xfrm>
              <a:off x="6818415" y="2280225"/>
              <a:ext cx="4574970"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Method for Determining Ozone Concentration</a:t>
              </a:r>
            </a:p>
          </p:txBody>
        </p:sp>
        <p:sp>
          <p:nvSpPr>
            <p:cNvPr id="17" name="TextBox 16">
              <a:extLst>
                <a:ext uri="{FF2B5EF4-FFF2-40B4-BE49-F238E27FC236}">
                  <a16:creationId xmlns:a16="http://schemas.microsoft.com/office/drawing/2014/main" id="{533E6104-401A-4235-3537-E41E59DF5DC0}"/>
                </a:ext>
              </a:extLst>
            </p:cNvPr>
            <p:cNvSpPr txBox="1"/>
            <p:nvPr/>
          </p:nvSpPr>
          <p:spPr>
            <a:xfrm>
              <a:off x="6705600" y="2669547"/>
              <a:ext cx="4800600" cy="1172885"/>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Standard Method 2350 D Indigo </a:t>
              </a:r>
              <a:r>
                <a:rPr lang="en-US" sz="1400" dirty="0" err="1">
                  <a:solidFill>
                    <a:schemeClr val="bg2">
                      <a:lumMod val="25000"/>
                    </a:schemeClr>
                  </a:solidFill>
                  <a:latin typeface="Plus Jakarta Sans Medium" pitchFamily="2" charset="0"/>
                  <a:cs typeface="Plus Jakarta Sans Medium" pitchFamily="2" charset="0"/>
                </a:rPr>
                <a:t>Trisulfonate</a:t>
              </a:r>
              <a:endParaRPr lang="en-US" sz="1400" dirty="0">
                <a:solidFill>
                  <a:schemeClr val="bg2">
                    <a:lumMod val="25000"/>
                  </a:schemeClr>
                </a:solidFill>
                <a:latin typeface="Plus Jakarta Sans Medium" pitchFamily="2" charset="0"/>
                <a:cs typeface="Plus Jakarta Sans Medium" pitchFamily="2" charset="0"/>
              </a:endParaRP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HACH Ozone </a:t>
              </a:r>
              <a:r>
                <a:rPr lang="en-US" sz="1400" dirty="0" err="1">
                  <a:solidFill>
                    <a:schemeClr val="bg2">
                      <a:lumMod val="25000"/>
                    </a:schemeClr>
                  </a:solidFill>
                  <a:latin typeface="Plus Jakarta Sans Medium" pitchFamily="2" charset="0"/>
                  <a:cs typeface="Plus Jakarta Sans Medium" pitchFamily="2" charset="0"/>
                </a:rPr>
                <a:t>Accuvac</a:t>
              </a:r>
              <a:r>
                <a:rPr lang="en-US" sz="1400" dirty="0">
                  <a:solidFill>
                    <a:schemeClr val="bg2">
                      <a:lumMod val="25000"/>
                    </a:schemeClr>
                  </a:solidFill>
                  <a:latin typeface="Plus Jakarta Sans Medium" pitchFamily="2" charset="0"/>
                  <a:cs typeface="Plus Jakarta Sans Medium" pitchFamily="2" charset="0"/>
                </a:rPr>
                <a:t> Vials (Indigo)</a:t>
              </a:r>
            </a:p>
            <a:p>
              <a:pPr marL="400070" indent="-285764">
                <a:lnSpc>
                  <a:spcPct val="110000"/>
                </a:lnSpc>
                <a:spcAft>
                  <a:spcPts val="400"/>
                </a:spcAft>
                <a:buClr>
                  <a:schemeClr val="bg1">
                    <a:lumMod val="50000"/>
                  </a:schemeClr>
                </a:buClr>
                <a:buSzPct val="80000"/>
                <a:buBlip>
                  <a:blip r:embed="rId5"/>
                </a:buBlip>
              </a:pPr>
              <a:r>
                <a:rPr lang="en-US" sz="1400" dirty="0" err="1">
                  <a:solidFill>
                    <a:schemeClr val="bg2">
                      <a:lumMod val="25000"/>
                    </a:schemeClr>
                  </a:solidFill>
                  <a:latin typeface="Plus Jakarta Sans Medium" pitchFamily="2" charset="0"/>
                  <a:cs typeface="Plus Jakarta Sans Medium" pitchFamily="2" charset="0"/>
                </a:rPr>
                <a:t>Amperometric</a:t>
              </a:r>
              <a:r>
                <a:rPr lang="en-US" sz="1400" dirty="0">
                  <a:solidFill>
                    <a:schemeClr val="bg2">
                      <a:lumMod val="25000"/>
                    </a:schemeClr>
                  </a:solidFill>
                  <a:latin typeface="Plus Jakarta Sans Medium" pitchFamily="2" charset="0"/>
                  <a:cs typeface="Plus Jakarta Sans Medium" pitchFamily="2" charset="0"/>
                </a:rPr>
                <a:t> Dissolved Ozone Probe</a:t>
              </a: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DPD (older method typically used or free chlorine)</a:t>
              </a:r>
            </a:p>
          </p:txBody>
        </p:sp>
      </p:grpSp>
      <p:sp>
        <p:nvSpPr>
          <p:cNvPr id="18" name="TextBox 17">
            <a:extLst>
              <a:ext uri="{FF2B5EF4-FFF2-40B4-BE49-F238E27FC236}">
                <a16:creationId xmlns:a16="http://schemas.microsoft.com/office/drawing/2014/main" id="{5409ABA6-8C02-03BC-43E7-363FFFF23B1B}"/>
              </a:ext>
            </a:extLst>
          </p:cNvPr>
          <p:cNvSpPr txBox="1"/>
          <p:nvPr/>
        </p:nvSpPr>
        <p:spPr>
          <a:xfrm>
            <a:off x="-13153465" y="2746829"/>
            <a:ext cx="5365376" cy="1295291"/>
          </a:xfrm>
          <a:prstGeom prst="rect">
            <a:avLst/>
          </a:prstGeom>
          <a:noFill/>
        </p:spPr>
        <p:txBody>
          <a:bodyPr wrap="square" lIns="0" tIns="0" rIns="0" bIns="0" numCol="1">
            <a:spAutoFit/>
          </a:bodyPr>
          <a:lstStyle/>
          <a:p>
            <a:pPr>
              <a:lnSpc>
                <a:spcPct val="120000"/>
              </a:lnSpc>
              <a:spcAft>
                <a:spcPts val="400"/>
              </a:spcAft>
              <a:buClr>
                <a:schemeClr val="bg1">
                  <a:lumMod val="50000"/>
                </a:schemeClr>
              </a:buClr>
              <a:buSzPct val="80000"/>
            </a:pPr>
            <a:r>
              <a:rPr lang="en-US" dirty="0">
                <a:solidFill>
                  <a:schemeClr val="bg2">
                    <a:lumMod val="25000"/>
                  </a:schemeClr>
                </a:solidFill>
                <a:latin typeface="Plus Jakarta Sans Medium" pitchFamily="2" charset="0"/>
                <a:cs typeface="Plus Jakarta Sans Medium" pitchFamily="2" charset="0"/>
              </a:rPr>
              <a:t>CT represents the amount of disinfectant exposure needed to achieve a specific level of microbial inactivation under defined conditions (temperature, pH)</a:t>
            </a:r>
          </a:p>
        </p:txBody>
      </p:sp>
      <p:sp>
        <p:nvSpPr>
          <p:cNvPr id="20" name="TextBox 19">
            <a:extLst>
              <a:ext uri="{FF2B5EF4-FFF2-40B4-BE49-F238E27FC236}">
                <a16:creationId xmlns:a16="http://schemas.microsoft.com/office/drawing/2014/main" id="{380CB5C5-1B66-F5A7-A595-999BB8E6F3B1}"/>
              </a:ext>
            </a:extLst>
          </p:cNvPr>
          <p:cNvSpPr txBox="1"/>
          <p:nvPr/>
        </p:nvSpPr>
        <p:spPr>
          <a:xfrm>
            <a:off x="-8193822" y="5441559"/>
            <a:ext cx="5441576" cy="630494"/>
          </a:xfrm>
          <a:prstGeom prst="rect">
            <a:avLst/>
          </a:prstGeom>
          <a:noFill/>
        </p:spPr>
        <p:txBody>
          <a:bodyPr wrap="square" lIns="0" tIns="0" rIns="0" bIns="0" numCol="1">
            <a:spAutoFit/>
          </a:bodyPr>
          <a:lstStyle/>
          <a:p>
            <a:pPr>
              <a:lnSpc>
                <a:spcPct val="12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CT Value </a:t>
            </a:r>
            <a:r>
              <a:rPr lang="en-US" dirty="0">
                <a:solidFill>
                  <a:schemeClr val="bg2">
                    <a:lumMod val="25000"/>
                  </a:schemeClr>
                </a:solidFill>
                <a:latin typeface="Plus Jakarta Sans Medium" pitchFamily="2" charset="0"/>
                <a:cs typeface="Plus Jakarta Sans Medium" pitchFamily="2" charset="0"/>
              </a:rPr>
              <a:t>is the product of C (ozone concentration in mg/L) x T (effective contact time in minutes)</a:t>
            </a:r>
          </a:p>
        </p:txBody>
      </p:sp>
      <p:sp>
        <p:nvSpPr>
          <p:cNvPr id="21" name="TextBox 20">
            <a:extLst>
              <a:ext uri="{FF2B5EF4-FFF2-40B4-BE49-F238E27FC236}">
                <a16:creationId xmlns:a16="http://schemas.microsoft.com/office/drawing/2014/main" id="{5F3454D6-D4DA-B5A4-9E31-B2B1B071E0B1}"/>
              </a:ext>
            </a:extLst>
          </p:cNvPr>
          <p:cNvSpPr txBox="1"/>
          <p:nvPr/>
        </p:nvSpPr>
        <p:spPr>
          <a:xfrm>
            <a:off x="-10673642" y="4305656"/>
            <a:ext cx="5365374" cy="872366"/>
          </a:xfrm>
          <a:prstGeom prst="rect">
            <a:avLst/>
          </a:prstGeom>
          <a:solidFill>
            <a:srgbClr val="AD2A38"/>
          </a:solidFill>
        </p:spPr>
        <p:txBody>
          <a:bodyPr wrap="square" anchor="ctr" anchorCtr="1">
            <a:normAutofit/>
          </a:bodyPr>
          <a:lstStyle/>
          <a:p>
            <a:pPr>
              <a:lnSpc>
                <a:spcPct val="110000"/>
              </a:lnSpc>
              <a:spcAft>
                <a:spcPts val="400"/>
              </a:spcAft>
              <a:buClr>
                <a:schemeClr val="bg1">
                  <a:lumMod val="50000"/>
                </a:schemeClr>
              </a:buClr>
              <a:buSzPct val="80000"/>
            </a:pPr>
            <a:r>
              <a:rPr lang="en-US" sz="3200" b="1" dirty="0">
                <a:solidFill>
                  <a:schemeClr val="bg1"/>
                </a:solidFill>
                <a:latin typeface="Plus Jakarta Sans ExtraBold" pitchFamily="2" charset="0"/>
                <a:cs typeface="Plus Jakarta Sans ExtraBold" pitchFamily="2" charset="0"/>
              </a:rPr>
              <a:t>CT = C x T (mg-min/L) </a:t>
            </a:r>
          </a:p>
        </p:txBody>
      </p:sp>
      <p:grpSp>
        <p:nvGrpSpPr>
          <p:cNvPr id="22" name="Group 21">
            <a:extLst>
              <a:ext uri="{FF2B5EF4-FFF2-40B4-BE49-F238E27FC236}">
                <a16:creationId xmlns:a16="http://schemas.microsoft.com/office/drawing/2014/main" id="{416103D1-4A2B-E422-AEDD-ADE609B5D5F6}"/>
              </a:ext>
            </a:extLst>
          </p:cNvPr>
          <p:cNvGrpSpPr/>
          <p:nvPr/>
        </p:nvGrpSpPr>
        <p:grpSpPr>
          <a:xfrm>
            <a:off x="17754600" y="4562008"/>
            <a:ext cx="4800600" cy="1562207"/>
            <a:chOff x="6705600" y="4099033"/>
            <a:chExt cx="4800600" cy="1562207"/>
          </a:xfrm>
        </p:grpSpPr>
        <p:sp>
          <p:nvSpPr>
            <p:cNvPr id="24" name="TextBox 23">
              <a:extLst>
                <a:ext uri="{FF2B5EF4-FFF2-40B4-BE49-F238E27FC236}">
                  <a16:creationId xmlns:a16="http://schemas.microsoft.com/office/drawing/2014/main" id="{CB9EE91A-5E74-1DF9-2D99-70559F9D1B25}"/>
                </a:ext>
              </a:extLst>
            </p:cNvPr>
            <p:cNvSpPr txBox="1"/>
            <p:nvPr/>
          </p:nvSpPr>
          <p:spPr>
            <a:xfrm>
              <a:off x="6818415" y="4099033"/>
              <a:ext cx="3015249"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Key Parameters for Time Value</a:t>
              </a:r>
            </a:p>
          </p:txBody>
        </p:sp>
        <p:sp>
          <p:nvSpPr>
            <p:cNvPr id="25" name="TextBox 24">
              <a:extLst>
                <a:ext uri="{FF2B5EF4-FFF2-40B4-BE49-F238E27FC236}">
                  <a16:creationId xmlns:a16="http://schemas.microsoft.com/office/drawing/2014/main" id="{935239BB-3066-2BF4-FC23-739B6EB7C836}"/>
                </a:ext>
              </a:extLst>
            </p:cNvPr>
            <p:cNvSpPr txBox="1"/>
            <p:nvPr/>
          </p:nvSpPr>
          <p:spPr>
            <a:xfrm>
              <a:off x="6705600" y="4488355"/>
              <a:ext cx="4800600" cy="1172885"/>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Hydraulic Residence Time: HRT</a:t>
              </a: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Baffling Factor: BF (0.2 to 0.9)</a:t>
              </a: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Effective Contact Time: t10</a:t>
              </a:r>
            </a:p>
            <a:p>
              <a:pPr marL="400070" indent="-285764">
                <a:lnSpc>
                  <a:spcPct val="110000"/>
                </a:lnSpc>
                <a:spcAft>
                  <a:spcPts val="400"/>
                </a:spcAft>
                <a:buClr>
                  <a:schemeClr val="bg1">
                    <a:lumMod val="50000"/>
                  </a:schemeClr>
                </a:buClr>
                <a:buSzPct val="80000"/>
                <a:buBlip>
                  <a:blip r:embed="rId5"/>
                </a:buBlip>
              </a:pPr>
              <a:r>
                <a:rPr lang="en-US" sz="1400" dirty="0">
                  <a:solidFill>
                    <a:schemeClr val="bg2">
                      <a:lumMod val="25000"/>
                    </a:schemeClr>
                  </a:solidFill>
                  <a:latin typeface="Plus Jakarta Sans Medium" pitchFamily="2" charset="0"/>
                  <a:cs typeface="Plus Jakarta Sans Medium" pitchFamily="2" charset="0"/>
                </a:rPr>
                <a:t>Contact Chamber Design</a:t>
              </a:r>
            </a:p>
          </p:txBody>
        </p:sp>
      </p:grpSp>
      <p:sp>
        <p:nvSpPr>
          <p:cNvPr id="30" name="TextBox 29">
            <a:extLst>
              <a:ext uri="{FF2B5EF4-FFF2-40B4-BE49-F238E27FC236}">
                <a16:creationId xmlns:a16="http://schemas.microsoft.com/office/drawing/2014/main" id="{7143A2FE-702A-7D6D-DE05-65D7DB5EAFEA}"/>
              </a:ext>
            </a:extLst>
          </p:cNvPr>
          <p:cNvSpPr txBox="1"/>
          <p:nvPr/>
        </p:nvSpPr>
        <p:spPr>
          <a:xfrm>
            <a:off x="-20040600" y="943302"/>
            <a:ext cx="8610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Bacterial and Virus Destruction: CT Value</a:t>
            </a:r>
          </a:p>
        </p:txBody>
      </p:sp>
    </p:spTree>
    <p:extLst>
      <p:ext uri="{BB962C8B-B14F-4D97-AF65-F5344CB8AC3E}">
        <p14:creationId xmlns:p14="http://schemas.microsoft.com/office/powerpoint/2010/main" val="3015553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F0F4F8"/>
        </a:solidFill>
        <a:effectLst/>
      </p:bgPr>
    </p:bg>
    <p:spTree>
      <p:nvGrpSpPr>
        <p:cNvPr id="1" name="">
          <a:extLst>
            <a:ext uri="{FF2B5EF4-FFF2-40B4-BE49-F238E27FC236}">
              <a16:creationId xmlns:a16="http://schemas.microsoft.com/office/drawing/2014/main" id="{AE183450-E10F-FF67-FC64-2E9AF3215BAD}"/>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3C2E9554-CAD7-6840-3D83-EC7588E7544D}"/>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86F83C64-CEC2-AC92-D46D-26D4DF277CF6}"/>
              </a:ext>
            </a:extLst>
          </p:cNvPr>
          <p:cNvSpPr txBox="1"/>
          <p:nvPr/>
        </p:nvSpPr>
        <p:spPr>
          <a:xfrm>
            <a:off x="609600" y="943302"/>
            <a:ext cx="8610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Bacterial and Virus Destruction: CT Value</a:t>
            </a:r>
          </a:p>
        </p:txBody>
      </p:sp>
      <p:sp>
        <p:nvSpPr>
          <p:cNvPr id="11" name="TextBox 10">
            <a:extLst>
              <a:ext uri="{FF2B5EF4-FFF2-40B4-BE49-F238E27FC236}">
                <a16:creationId xmlns:a16="http://schemas.microsoft.com/office/drawing/2014/main" id="{8E1F6153-7498-C231-5206-E7F02529489D}"/>
              </a:ext>
            </a:extLst>
          </p:cNvPr>
          <p:cNvSpPr txBox="1"/>
          <p:nvPr/>
        </p:nvSpPr>
        <p:spPr>
          <a:xfrm>
            <a:off x="730625" y="684865"/>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sp>
        <p:nvSpPr>
          <p:cNvPr id="19" name="RED-BG">
            <a:extLst>
              <a:ext uri="{FF2B5EF4-FFF2-40B4-BE49-F238E27FC236}">
                <a16:creationId xmlns:a16="http://schemas.microsoft.com/office/drawing/2014/main" id="{6C47CE5B-A344-23B8-A0CD-62651746AE57}"/>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2F2572A8-78A0-0D53-DA2F-2DBDBB6C7A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grpSp>
        <p:nvGrpSpPr>
          <p:cNvPr id="17" name="Group 16">
            <a:extLst>
              <a:ext uri="{FF2B5EF4-FFF2-40B4-BE49-F238E27FC236}">
                <a16:creationId xmlns:a16="http://schemas.microsoft.com/office/drawing/2014/main" id="{80EEFA92-BCDD-CBF9-6BB6-4583B43BBDAD}"/>
              </a:ext>
            </a:extLst>
          </p:cNvPr>
          <p:cNvGrpSpPr/>
          <p:nvPr/>
        </p:nvGrpSpPr>
        <p:grpSpPr>
          <a:xfrm>
            <a:off x="6705600" y="2743200"/>
            <a:ext cx="4800600" cy="1562207"/>
            <a:chOff x="6705600" y="2280225"/>
            <a:chExt cx="4800600" cy="1562207"/>
          </a:xfrm>
        </p:grpSpPr>
        <p:sp>
          <p:nvSpPr>
            <p:cNvPr id="14" name="TextBox 13">
              <a:extLst>
                <a:ext uri="{FF2B5EF4-FFF2-40B4-BE49-F238E27FC236}">
                  <a16:creationId xmlns:a16="http://schemas.microsoft.com/office/drawing/2014/main" id="{13DDB7F1-7FB8-E796-290F-EB5C19C9EEE9}"/>
                </a:ext>
              </a:extLst>
            </p:cNvPr>
            <p:cNvSpPr txBox="1"/>
            <p:nvPr/>
          </p:nvSpPr>
          <p:spPr>
            <a:xfrm>
              <a:off x="6818415" y="2280225"/>
              <a:ext cx="4574970"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Method for Determining Ozone Concentration</a:t>
              </a:r>
            </a:p>
          </p:txBody>
        </p:sp>
        <p:sp>
          <p:nvSpPr>
            <p:cNvPr id="7" name="TextBox 6">
              <a:extLst>
                <a:ext uri="{FF2B5EF4-FFF2-40B4-BE49-F238E27FC236}">
                  <a16:creationId xmlns:a16="http://schemas.microsoft.com/office/drawing/2014/main" id="{9C0B66D5-D6C2-9551-5DC6-E2C9EA2A87C3}"/>
                </a:ext>
              </a:extLst>
            </p:cNvPr>
            <p:cNvSpPr txBox="1"/>
            <p:nvPr/>
          </p:nvSpPr>
          <p:spPr>
            <a:xfrm>
              <a:off x="6705600" y="2669547"/>
              <a:ext cx="4800600" cy="1172885"/>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4"/>
                </a:buBlip>
              </a:pPr>
              <a:r>
                <a:rPr lang="en-US" sz="1400" dirty="0">
                  <a:solidFill>
                    <a:schemeClr val="bg2">
                      <a:lumMod val="25000"/>
                    </a:schemeClr>
                  </a:solidFill>
                  <a:latin typeface="Plus Jakarta Sans Medium" pitchFamily="2" charset="0"/>
                  <a:cs typeface="Plus Jakarta Sans Medium" pitchFamily="2" charset="0"/>
                </a:rPr>
                <a:t>Standard Method 2350 D Indigo </a:t>
              </a:r>
              <a:r>
                <a:rPr lang="en-US" sz="1400" dirty="0" err="1">
                  <a:solidFill>
                    <a:schemeClr val="bg2">
                      <a:lumMod val="25000"/>
                    </a:schemeClr>
                  </a:solidFill>
                  <a:latin typeface="Plus Jakarta Sans Medium" pitchFamily="2" charset="0"/>
                  <a:cs typeface="Plus Jakarta Sans Medium" pitchFamily="2" charset="0"/>
                </a:rPr>
                <a:t>Trisulfonate</a:t>
              </a:r>
              <a:endParaRPr lang="en-US" sz="1400" dirty="0">
                <a:solidFill>
                  <a:schemeClr val="bg2">
                    <a:lumMod val="25000"/>
                  </a:schemeClr>
                </a:solidFill>
                <a:latin typeface="Plus Jakarta Sans Medium" pitchFamily="2" charset="0"/>
                <a:cs typeface="Plus Jakarta Sans Medium" pitchFamily="2" charset="0"/>
              </a:endParaRPr>
            </a:p>
            <a:p>
              <a:pPr marL="400070" indent="-285764">
                <a:lnSpc>
                  <a:spcPct val="110000"/>
                </a:lnSpc>
                <a:spcAft>
                  <a:spcPts val="400"/>
                </a:spcAft>
                <a:buClr>
                  <a:schemeClr val="bg1">
                    <a:lumMod val="50000"/>
                  </a:schemeClr>
                </a:buClr>
                <a:buSzPct val="80000"/>
                <a:buBlip>
                  <a:blip r:embed="rId4"/>
                </a:buBlip>
              </a:pPr>
              <a:r>
                <a:rPr lang="en-US" sz="1400" dirty="0">
                  <a:solidFill>
                    <a:schemeClr val="bg2">
                      <a:lumMod val="25000"/>
                    </a:schemeClr>
                  </a:solidFill>
                  <a:latin typeface="Plus Jakarta Sans Medium" pitchFamily="2" charset="0"/>
                  <a:cs typeface="Plus Jakarta Sans Medium" pitchFamily="2" charset="0"/>
                </a:rPr>
                <a:t>HACH Ozone </a:t>
              </a:r>
              <a:r>
                <a:rPr lang="en-US" sz="1400" dirty="0" err="1">
                  <a:solidFill>
                    <a:schemeClr val="bg2">
                      <a:lumMod val="25000"/>
                    </a:schemeClr>
                  </a:solidFill>
                  <a:latin typeface="Plus Jakarta Sans Medium" pitchFamily="2" charset="0"/>
                  <a:cs typeface="Plus Jakarta Sans Medium" pitchFamily="2" charset="0"/>
                </a:rPr>
                <a:t>Accuvac</a:t>
              </a:r>
              <a:r>
                <a:rPr lang="en-US" sz="1400" dirty="0">
                  <a:solidFill>
                    <a:schemeClr val="bg2">
                      <a:lumMod val="25000"/>
                    </a:schemeClr>
                  </a:solidFill>
                  <a:latin typeface="Plus Jakarta Sans Medium" pitchFamily="2" charset="0"/>
                  <a:cs typeface="Plus Jakarta Sans Medium" pitchFamily="2" charset="0"/>
                </a:rPr>
                <a:t> Vials (Indigo)</a:t>
              </a:r>
            </a:p>
            <a:p>
              <a:pPr marL="400070" indent="-285764">
                <a:lnSpc>
                  <a:spcPct val="110000"/>
                </a:lnSpc>
                <a:spcAft>
                  <a:spcPts val="400"/>
                </a:spcAft>
                <a:buClr>
                  <a:schemeClr val="bg1">
                    <a:lumMod val="50000"/>
                  </a:schemeClr>
                </a:buClr>
                <a:buSzPct val="80000"/>
                <a:buBlip>
                  <a:blip r:embed="rId4"/>
                </a:buBlip>
              </a:pPr>
              <a:r>
                <a:rPr lang="en-US" sz="1400" dirty="0" err="1">
                  <a:solidFill>
                    <a:schemeClr val="bg2">
                      <a:lumMod val="25000"/>
                    </a:schemeClr>
                  </a:solidFill>
                  <a:latin typeface="Plus Jakarta Sans Medium" pitchFamily="2" charset="0"/>
                  <a:cs typeface="Plus Jakarta Sans Medium" pitchFamily="2" charset="0"/>
                </a:rPr>
                <a:t>Amperometric</a:t>
              </a:r>
              <a:r>
                <a:rPr lang="en-US" sz="1400" dirty="0">
                  <a:solidFill>
                    <a:schemeClr val="bg2">
                      <a:lumMod val="25000"/>
                    </a:schemeClr>
                  </a:solidFill>
                  <a:latin typeface="Plus Jakarta Sans Medium" pitchFamily="2" charset="0"/>
                  <a:cs typeface="Plus Jakarta Sans Medium" pitchFamily="2" charset="0"/>
                </a:rPr>
                <a:t> Dissolved Ozone Probe</a:t>
              </a:r>
            </a:p>
            <a:p>
              <a:pPr marL="400070" indent="-285764">
                <a:lnSpc>
                  <a:spcPct val="110000"/>
                </a:lnSpc>
                <a:spcAft>
                  <a:spcPts val="400"/>
                </a:spcAft>
                <a:buClr>
                  <a:schemeClr val="bg1">
                    <a:lumMod val="50000"/>
                  </a:schemeClr>
                </a:buClr>
                <a:buSzPct val="80000"/>
                <a:buBlip>
                  <a:blip r:embed="rId4"/>
                </a:buBlip>
              </a:pPr>
              <a:r>
                <a:rPr lang="en-US" sz="1400" dirty="0">
                  <a:solidFill>
                    <a:schemeClr val="bg2">
                      <a:lumMod val="25000"/>
                    </a:schemeClr>
                  </a:solidFill>
                  <a:latin typeface="Plus Jakarta Sans Medium" pitchFamily="2" charset="0"/>
                  <a:cs typeface="Plus Jakarta Sans Medium" pitchFamily="2" charset="0"/>
                </a:rPr>
                <a:t>DPD (older method typically used or free chlorine)</a:t>
              </a:r>
            </a:p>
          </p:txBody>
        </p:sp>
      </p:grpSp>
      <p:sp>
        <p:nvSpPr>
          <p:cNvPr id="3" name="TextBox 2">
            <a:extLst>
              <a:ext uri="{FF2B5EF4-FFF2-40B4-BE49-F238E27FC236}">
                <a16:creationId xmlns:a16="http://schemas.microsoft.com/office/drawing/2014/main" id="{65B40E6E-4972-B885-AE74-D39A67C3BF70}"/>
              </a:ext>
            </a:extLst>
          </p:cNvPr>
          <p:cNvSpPr txBox="1"/>
          <p:nvPr/>
        </p:nvSpPr>
        <p:spPr>
          <a:xfrm>
            <a:off x="730625" y="2746829"/>
            <a:ext cx="5365376" cy="1295291"/>
          </a:xfrm>
          <a:prstGeom prst="rect">
            <a:avLst/>
          </a:prstGeom>
          <a:noFill/>
        </p:spPr>
        <p:txBody>
          <a:bodyPr wrap="square" lIns="0" tIns="0" rIns="0" bIns="0" numCol="1">
            <a:spAutoFit/>
          </a:bodyPr>
          <a:lstStyle/>
          <a:p>
            <a:pPr>
              <a:lnSpc>
                <a:spcPct val="120000"/>
              </a:lnSpc>
              <a:spcAft>
                <a:spcPts val="400"/>
              </a:spcAft>
              <a:buClr>
                <a:schemeClr val="bg1">
                  <a:lumMod val="50000"/>
                </a:schemeClr>
              </a:buClr>
              <a:buSzPct val="80000"/>
            </a:pPr>
            <a:r>
              <a:rPr lang="en-US" dirty="0">
                <a:solidFill>
                  <a:schemeClr val="bg2">
                    <a:lumMod val="25000"/>
                  </a:schemeClr>
                </a:solidFill>
                <a:latin typeface="Plus Jakarta Sans Medium" pitchFamily="2" charset="0"/>
                <a:cs typeface="Plus Jakarta Sans Medium" pitchFamily="2" charset="0"/>
              </a:rPr>
              <a:t>CT represents the amount of disinfectant exposure needed to achieve a specific level of microbial inactivation under defined conditions (temperature, pH)</a:t>
            </a:r>
          </a:p>
        </p:txBody>
      </p:sp>
      <p:sp>
        <p:nvSpPr>
          <p:cNvPr id="5" name="TextBox 4">
            <a:extLst>
              <a:ext uri="{FF2B5EF4-FFF2-40B4-BE49-F238E27FC236}">
                <a16:creationId xmlns:a16="http://schemas.microsoft.com/office/drawing/2014/main" id="{D995A754-7727-6852-79C8-C2E0EE2E69E4}"/>
              </a:ext>
            </a:extLst>
          </p:cNvPr>
          <p:cNvSpPr txBox="1"/>
          <p:nvPr/>
        </p:nvSpPr>
        <p:spPr>
          <a:xfrm>
            <a:off x="730625" y="5441559"/>
            <a:ext cx="5441576" cy="630494"/>
          </a:xfrm>
          <a:prstGeom prst="rect">
            <a:avLst/>
          </a:prstGeom>
          <a:noFill/>
        </p:spPr>
        <p:txBody>
          <a:bodyPr wrap="square" lIns="0" tIns="0" rIns="0" bIns="0" numCol="1">
            <a:spAutoFit/>
          </a:bodyPr>
          <a:lstStyle/>
          <a:p>
            <a:pPr>
              <a:lnSpc>
                <a:spcPct val="12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CT Value </a:t>
            </a:r>
            <a:r>
              <a:rPr lang="en-US" dirty="0">
                <a:solidFill>
                  <a:schemeClr val="bg2">
                    <a:lumMod val="25000"/>
                  </a:schemeClr>
                </a:solidFill>
                <a:latin typeface="Plus Jakarta Sans Medium" pitchFamily="2" charset="0"/>
                <a:cs typeface="Plus Jakarta Sans Medium" pitchFamily="2" charset="0"/>
              </a:rPr>
              <a:t>is the product of C (ozone concentration in mg/L) x T (effective contact time in minutes)</a:t>
            </a:r>
          </a:p>
        </p:txBody>
      </p:sp>
      <p:sp>
        <p:nvSpPr>
          <p:cNvPr id="12" name="TextBox 11">
            <a:extLst>
              <a:ext uri="{FF2B5EF4-FFF2-40B4-BE49-F238E27FC236}">
                <a16:creationId xmlns:a16="http://schemas.microsoft.com/office/drawing/2014/main" id="{D6051BCD-0BCA-5AAD-3753-CEA2163D8DFD}"/>
              </a:ext>
            </a:extLst>
          </p:cNvPr>
          <p:cNvSpPr txBox="1"/>
          <p:nvPr/>
        </p:nvSpPr>
        <p:spPr>
          <a:xfrm>
            <a:off x="730626" y="4305656"/>
            <a:ext cx="5365374" cy="872366"/>
          </a:xfrm>
          <a:prstGeom prst="rect">
            <a:avLst/>
          </a:prstGeom>
          <a:solidFill>
            <a:srgbClr val="22323A"/>
          </a:solidFill>
        </p:spPr>
        <p:txBody>
          <a:bodyPr wrap="square" anchor="ctr" anchorCtr="1">
            <a:normAutofit/>
          </a:bodyPr>
          <a:lstStyle/>
          <a:p>
            <a:pPr>
              <a:lnSpc>
                <a:spcPct val="110000"/>
              </a:lnSpc>
              <a:spcAft>
                <a:spcPts val="400"/>
              </a:spcAft>
              <a:buClr>
                <a:schemeClr val="bg1">
                  <a:lumMod val="50000"/>
                </a:schemeClr>
              </a:buClr>
              <a:buSzPct val="80000"/>
            </a:pPr>
            <a:r>
              <a:rPr lang="en-US" sz="3200" b="1" dirty="0">
                <a:solidFill>
                  <a:schemeClr val="bg1"/>
                </a:solidFill>
                <a:latin typeface="Plus Jakarta Sans ExtraBold" pitchFamily="2" charset="0"/>
                <a:cs typeface="Plus Jakarta Sans ExtraBold" pitchFamily="2" charset="0"/>
              </a:rPr>
              <a:t>CT = C x T (mg-min/L) </a:t>
            </a:r>
          </a:p>
        </p:txBody>
      </p:sp>
      <p:grpSp>
        <p:nvGrpSpPr>
          <p:cNvPr id="16" name="Group 15">
            <a:extLst>
              <a:ext uri="{FF2B5EF4-FFF2-40B4-BE49-F238E27FC236}">
                <a16:creationId xmlns:a16="http://schemas.microsoft.com/office/drawing/2014/main" id="{C02CB08D-6A6C-7FCD-C129-F4AE32966888}"/>
              </a:ext>
            </a:extLst>
          </p:cNvPr>
          <p:cNvGrpSpPr/>
          <p:nvPr/>
        </p:nvGrpSpPr>
        <p:grpSpPr>
          <a:xfrm>
            <a:off x="6705600" y="4562008"/>
            <a:ext cx="4800600" cy="1562207"/>
            <a:chOff x="6705600" y="4099033"/>
            <a:chExt cx="4800600" cy="1562207"/>
          </a:xfrm>
        </p:grpSpPr>
        <p:sp>
          <p:nvSpPr>
            <p:cNvPr id="13" name="TextBox 12">
              <a:extLst>
                <a:ext uri="{FF2B5EF4-FFF2-40B4-BE49-F238E27FC236}">
                  <a16:creationId xmlns:a16="http://schemas.microsoft.com/office/drawing/2014/main" id="{8169AEFD-FED9-1A89-48C7-91891C94EE72}"/>
                </a:ext>
              </a:extLst>
            </p:cNvPr>
            <p:cNvSpPr txBox="1"/>
            <p:nvPr/>
          </p:nvSpPr>
          <p:spPr>
            <a:xfrm>
              <a:off x="6818415" y="4099033"/>
              <a:ext cx="3015249"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Key Parameters for Time Value</a:t>
              </a:r>
            </a:p>
          </p:txBody>
        </p:sp>
        <p:sp>
          <p:nvSpPr>
            <p:cNvPr id="15" name="TextBox 14">
              <a:extLst>
                <a:ext uri="{FF2B5EF4-FFF2-40B4-BE49-F238E27FC236}">
                  <a16:creationId xmlns:a16="http://schemas.microsoft.com/office/drawing/2014/main" id="{F42D1342-B084-2B0D-2AB1-A9BBF2D96C9C}"/>
                </a:ext>
              </a:extLst>
            </p:cNvPr>
            <p:cNvSpPr txBox="1"/>
            <p:nvPr/>
          </p:nvSpPr>
          <p:spPr>
            <a:xfrm>
              <a:off x="6705600" y="4488355"/>
              <a:ext cx="4800600" cy="1172885"/>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4"/>
                </a:buBlip>
              </a:pPr>
              <a:r>
                <a:rPr lang="en-US" sz="1400" dirty="0">
                  <a:solidFill>
                    <a:schemeClr val="bg2">
                      <a:lumMod val="25000"/>
                    </a:schemeClr>
                  </a:solidFill>
                  <a:latin typeface="Plus Jakarta Sans Medium" pitchFamily="2" charset="0"/>
                  <a:cs typeface="Plus Jakarta Sans Medium" pitchFamily="2" charset="0"/>
                </a:rPr>
                <a:t>Hydraulic Residence Time: HRT</a:t>
              </a:r>
            </a:p>
            <a:p>
              <a:pPr marL="400070" indent="-285764">
                <a:lnSpc>
                  <a:spcPct val="110000"/>
                </a:lnSpc>
                <a:spcAft>
                  <a:spcPts val="400"/>
                </a:spcAft>
                <a:buClr>
                  <a:schemeClr val="bg1">
                    <a:lumMod val="50000"/>
                  </a:schemeClr>
                </a:buClr>
                <a:buSzPct val="80000"/>
                <a:buBlip>
                  <a:blip r:embed="rId4"/>
                </a:buBlip>
              </a:pPr>
              <a:r>
                <a:rPr lang="en-US" sz="1400" dirty="0">
                  <a:solidFill>
                    <a:schemeClr val="bg2">
                      <a:lumMod val="25000"/>
                    </a:schemeClr>
                  </a:solidFill>
                  <a:latin typeface="Plus Jakarta Sans Medium" pitchFamily="2" charset="0"/>
                  <a:cs typeface="Plus Jakarta Sans Medium" pitchFamily="2" charset="0"/>
                </a:rPr>
                <a:t>Baffling Factor: BF (0.2 to 0.9)</a:t>
              </a:r>
            </a:p>
            <a:p>
              <a:pPr marL="400070" indent="-285764">
                <a:lnSpc>
                  <a:spcPct val="110000"/>
                </a:lnSpc>
                <a:spcAft>
                  <a:spcPts val="400"/>
                </a:spcAft>
                <a:buClr>
                  <a:schemeClr val="bg1">
                    <a:lumMod val="50000"/>
                  </a:schemeClr>
                </a:buClr>
                <a:buSzPct val="80000"/>
                <a:buBlip>
                  <a:blip r:embed="rId4"/>
                </a:buBlip>
              </a:pPr>
              <a:r>
                <a:rPr lang="en-US" sz="1400" dirty="0">
                  <a:solidFill>
                    <a:schemeClr val="bg2">
                      <a:lumMod val="25000"/>
                    </a:schemeClr>
                  </a:solidFill>
                  <a:latin typeface="Plus Jakarta Sans Medium" pitchFamily="2" charset="0"/>
                  <a:cs typeface="Plus Jakarta Sans Medium" pitchFamily="2" charset="0"/>
                </a:rPr>
                <a:t>Effective Contact Time: t10</a:t>
              </a:r>
            </a:p>
            <a:p>
              <a:pPr marL="400070" indent="-285764">
                <a:lnSpc>
                  <a:spcPct val="110000"/>
                </a:lnSpc>
                <a:spcAft>
                  <a:spcPts val="400"/>
                </a:spcAft>
                <a:buClr>
                  <a:schemeClr val="bg1">
                    <a:lumMod val="50000"/>
                  </a:schemeClr>
                </a:buClr>
                <a:buSzPct val="80000"/>
                <a:buBlip>
                  <a:blip r:embed="rId4"/>
                </a:buBlip>
              </a:pPr>
              <a:r>
                <a:rPr lang="en-US" sz="1400" dirty="0">
                  <a:solidFill>
                    <a:schemeClr val="bg2">
                      <a:lumMod val="25000"/>
                    </a:schemeClr>
                  </a:solidFill>
                  <a:latin typeface="Plus Jakarta Sans Medium" pitchFamily="2" charset="0"/>
                  <a:cs typeface="Plus Jakarta Sans Medium" pitchFamily="2" charset="0"/>
                </a:rPr>
                <a:t>Contact Chamber Design</a:t>
              </a:r>
            </a:p>
          </p:txBody>
        </p:sp>
      </p:grpSp>
      <p:sp>
        <p:nvSpPr>
          <p:cNvPr id="18" name="TextBox 17">
            <a:extLst>
              <a:ext uri="{FF2B5EF4-FFF2-40B4-BE49-F238E27FC236}">
                <a16:creationId xmlns:a16="http://schemas.microsoft.com/office/drawing/2014/main" id="{062F2151-F09F-BD02-723E-1BBB3EC729EE}"/>
              </a:ext>
            </a:extLst>
          </p:cNvPr>
          <p:cNvSpPr txBox="1"/>
          <p:nvPr/>
        </p:nvSpPr>
        <p:spPr>
          <a:xfrm>
            <a:off x="6400800" y="10668000"/>
            <a:ext cx="4800600" cy="2706703"/>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Q10 is the temperature coefficient that is applied to CT to accommodate the fold reduction value induced by a 10°C decrease in temperature.</a:t>
            </a:r>
          </a:p>
          <a:p>
            <a:pPr marL="400070" indent="-285764">
              <a:lnSpc>
                <a:spcPct val="110000"/>
              </a:lnSpc>
              <a:spcAft>
                <a:spcPts val="4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T1 is the temperature at the given p1 CT value required for a specific inactivation rate</a:t>
            </a:r>
          </a:p>
          <a:p>
            <a:pPr marL="400070" indent="-285764">
              <a:lnSpc>
                <a:spcPct val="110000"/>
              </a:lnSpc>
              <a:spcAft>
                <a:spcPts val="4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T2 is the changed temperature and p2 the changed CT value required to achieve the same inactivation rate.</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DCED64A-49EC-04D6-63AC-F198E25360D4}"/>
                  </a:ext>
                </a:extLst>
              </p:cNvPr>
              <p:cNvSpPr txBox="1"/>
              <p:nvPr/>
            </p:nvSpPr>
            <p:spPr>
              <a:xfrm>
                <a:off x="730626" y="7787099"/>
                <a:ext cx="5365374" cy="2485698"/>
              </a:xfrm>
              <a:prstGeom prst="rect">
                <a:avLst/>
              </a:prstGeom>
              <a:solidFill>
                <a:srgbClr val="AD2A38"/>
              </a:solidFill>
            </p:spPr>
            <p:txBody>
              <a:bodyPr wrap="square" anchor="ctr" anchorCtr="1">
                <a:normAutofit/>
              </a:bodyPr>
              <a:lstStyle/>
              <a:p>
                <a:pPr algn="ctr"/>
                <a14:m>
                  <m:oMathPara xmlns:m="http://schemas.openxmlformats.org/officeDocument/2006/math">
                    <m:oMathParaPr>
                      <m:jc m:val="centerGroup"/>
                    </m:oMathParaPr>
                    <m:oMath xmlns:m="http://schemas.openxmlformats.org/officeDocument/2006/math">
                      <m:sSub>
                        <m:sSubPr>
                          <m:ctrlPr>
                            <a:rPr lang="en-US" sz="4000" i="1" smtClean="0">
                              <a:solidFill>
                                <a:schemeClr val="bg1"/>
                              </a:solidFill>
                              <a:latin typeface="Cambria Math" panose="02040503050406030204" pitchFamily="18" charset="0"/>
                            </a:rPr>
                          </m:ctrlPr>
                        </m:sSubPr>
                        <m:e>
                          <m:r>
                            <a:rPr lang="en-US" sz="4000" i="1">
                              <a:solidFill>
                                <a:schemeClr val="bg1"/>
                              </a:solidFill>
                              <a:latin typeface="Cambria Math" panose="02040503050406030204" pitchFamily="18" charset="0"/>
                            </a:rPr>
                            <m:t>𝑄</m:t>
                          </m:r>
                        </m:e>
                        <m:sub>
                          <m:r>
                            <a:rPr lang="en-US" sz="4000" i="1">
                              <a:solidFill>
                                <a:schemeClr val="bg1"/>
                              </a:solidFill>
                              <a:latin typeface="Cambria Math" panose="02040503050406030204" pitchFamily="18" charset="0"/>
                            </a:rPr>
                            <m:t>10</m:t>
                          </m:r>
                        </m:sub>
                      </m:sSub>
                      <m:r>
                        <a:rPr lang="en-US" sz="4000" i="1">
                          <a:solidFill>
                            <a:schemeClr val="bg1"/>
                          </a:solidFill>
                          <a:latin typeface="Cambria Math" panose="02040503050406030204" pitchFamily="18" charset="0"/>
                          <a:ea typeface="Cambria Math" panose="02040503050406030204" pitchFamily="18" charset="0"/>
                        </a:rPr>
                        <m:t>=</m:t>
                      </m:r>
                      <m:sSup>
                        <m:sSupPr>
                          <m:ctrlPr>
                            <a:rPr lang="en-US" sz="4000" i="1">
                              <a:solidFill>
                                <a:schemeClr val="bg1"/>
                              </a:solidFill>
                              <a:latin typeface="Cambria Math" panose="02040503050406030204" pitchFamily="18" charset="0"/>
                              <a:ea typeface="Cambria Math" panose="02040503050406030204" pitchFamily="18" charset="0"/>
                            </a:rPr>
                          </m:ctrlPr>
                        </m:sSupPr>
                        <m:e>
                          <m:d>
                            <m:dPr>
                              <m:ctrlPr>
                                <a:rPr lang="en-US" sz="4000" i="1">
                                  <a:solidFill>
                                    <a:schemeClr val="bg1"/>
                                  </a:solidFill>
                                  <a:latin typeface="Cambria Math" panose="02040503050406030204" pitchFamily="18" charset="0"/>
                                  <a:ea typeface="Cambria Math" panose="02040503050406030204" pitchFamily="18" charset="0"/>
                                </a:rPr>
                              </m:ctrlPr>
                            </m:dPr>
                            <m:e>
                              <m:f>
                                <m:fPr>
                                  <m:ctrlPr>
                                    <a:rPr lang="en-US" sz="4000" i="1">
                                      <a:solidFill>
                                        <a:schemeClr val="bg1"/>
                                      </a:solidFill>
                                      <a:latin typeface="Cambria Math" panose="02040503050406030204" pitchFamily="18" charset="0"/>
                                      <a:ea typeface="Cambria Math" panose="02040503050406030204" pitchFamily="18" charset="0"/>
                                    </a:rPr>
                                  </m:ctrlPr>
                                </m:fPr>
                                <m:num>
                                  <m:sSub>
                                    <m:sSubPr>
                                      <m:ctrlPr>
                                        <a:rPr lang="en-US" sz="4000" i="1">
                                          <a:solidFill>
                                            <a:schemeClr val="bg1"/>
                                          </a:solidFill>
                                          <a:latin typeface="Cambria Math" panose="02040503050406030204" pitchFamily="18" charset="0"/>
                                          <a:ea typeface="Cambria Math" panose="02040503050406030204" pitchFamily="18" charset="0"/>
                                        </a:rPr>
                                      </m:ctrlPr>
                                    </m:sSubPr>
                                    <m:e>
                                      <m:r>
                                        <a:rPr lang="en-US" sz="4000" i="1">
                                          <a:solidFill>
                                            <a:schemeClr val="bg1"/>
                                          </a:solidFill>
                                          <a:latin typeface="Cambria Math" panose="02040503050406030204" pitchFamily="18" charset="0"/>
                                          <a:ea typeface="Cambria Math" panose="02040503050406030204" pitchFamily="18" charset="0"/>
                                        </a:rPr>
                                        <m:t>𝑝</m:t>
                                      </m:r>
                                    </m:e>
                                    <m:sub>
                                      <m:r>
                                        <a:rPr lang="en-US" sz="4000" i="1">
                                          <a:solidFill>
                                            <a:schemeClr val="bg1"/>
                                          </a:solidFill>
                                          <a:latin typeface="Cambria Math" panose="02040503050406030204" pitchFamily="18" charset="0"/>
                                          <a:ea typeface="Cambria Math" panose="02040503050406030204" pitchFamily="18" charset="0"/>
                                        </a:rPr>
                                        <m:t>1</m:t>
                                      </m:r>
                                    </m:sub>
                                  </m:sSub>
                                </m:num>
                                <m:den>
                                  <m:sSub>
                                    <m:sSubPr>
                                      <m:ctrlPr>
                                        <a:rPr lang="en-US" sz="4000" i="1">
                                          <a:solidFill>
                                            <a:schemeClr val="bg1"/>
                                          </a:solidFill>
                                          <a:latin typeface="Cambria Math" panose="02040503050406030204" pitchFamily="18" charset="0"/>
                                          <a:ea typeface="Cambria Math" panose="02040503050406030204" pitchFamily="18" charset="0"/>
                                        </a:rPr>
                                      </m:ctrlPr>
                                    </m:sSubPr>
                                    <m:e>
                                      <m:r>
                                        <a:rPr lang="en-US" sz="4000" i="1">
                                          <a:solidFill>
                                            <a:schemeClr val="bg1"/>
                                          </a:solidFill>
                                          <a:latin typeface="Cambria Math" panose="02040503050406030204" pitchFamily="18" charset="0"/>
                                          <a:ea typeface="Cambria Math" panose="02040503050406030204" pitchFamily="18" charset="0"/>
                                        </a:rPr>
                                        <m:t>𝑝</m:t>
                                      </m:r>
                                    </m:e>
                                    <m:sub>
                                      <m:r>
                                        <a:rPr lang="en-US" sz="4000" i="1">
                                          <a:solidFill>
                                            <a:schemeClr val="bg1"/>
                                          </a:solidFill>
                                          <a:latin typeface="Cambria Math" panose="02040503050406030204" pitchFamily="18" charset="0"/>
                                          <a:ea typeface="Cambria Math" panose="02040503050406030204" pitchFamily="18" charset="0"/>
                                        </a:rPr>
                                        <m:t>2</m:t>
                                      </m:r>
                                    </m:sub>
                                  </m:sSub>
                                </m:den>
                              </m:f>
                            </m:e>
                          </m:d>
                        </m:e>
                        <m:sup>
                          <m:f>
                            <m:fPr>
                              <m:ctrlPr>
                                <a:rPr lang="en-US" sz="4000" i="1">
                                  <a:solidFill>
                                    <a:schemeClr val="bg1"/>
                                  </a:solidFill>
                                  <a:latin typeface="Cambria Math" panose="02040503050406030204" pitchFamily="18" charset="0"/>
                                  <a:ea typeface="Cambria Math" panose="02040503050406030204" pitchFamily="18" charset="0"/>
                                </a:rPr>
                              </m:ctrlPr>
                            </m:fPr>
                            <m:num>
                              <m:r>
                                <a:rPr lang="en-US" sz="4000" i="1">
                                  <a:solidFill>
                                    <a:schemeClr val="bg1"/>
                                  </a:solidFill>
                                  <a:latin typeface="Cambria Math" panose="02040503050406030204" pitchFamily="18" charset="0"/>
                                  <a:ea typeface="Cambria Math" panose="02040503050406030204" pitchFamily="18" charset="0"/>
                                </a:rPr>
                                <m:t>10</m:t>
                              </m:r>
                            </m:num>
                            <m:den>
                              <m:sSub>
                                <m:sSubPr>
                                  <m:ctrlPr>
                                    <a:rPr lang="en-US" sz="4000" i="1">
                                      <a:solidFill>
                                        <a:schemeClr val="bg1"/>
                                      </a:solidFill>
                                      <a:latin typeface="Cambria Math" panose="02040503050406030204" pitchFamily="18" charset="0"/>
                                      <a:ea typeface="Cambria Math" panose="02040503050406030204" pitchFamily="18" charset="0"/>
                                    </a:rPr>
                                  </m:ctrlPr>
                                </m:sSubPr>
                                <m:e>
                                  <m:r>
                                    <a:rPr lang="en-US" sz="4000" i="1">
                                      <a:solidFill>
                                        <a:schemeClr val="bg1"/>
                                      </a:solidFill>
                                      <a:latin typeface="Cambria Math" panose="02040503050406030204" pitchFamily="18" charset="0"/>
                                      <a:ea typeface="Cambria Math" panose="02040503050406030204" pitchFamily="18" charset="0"/>
                                    </a:rPr>
                                    <m:t>𝑇</m:t>
                                  </m:r>
                                </m:e>
                                <m:sub>
                                  <m:r>
                                    <a:rPr lang="en-US" sz="4000" i="1">
                                      <a:solidFill>
                                        <a:schemeClr val="bg1"/>
                                      </a:solidFill>
                                      <a:latin typeface="Cambria Math" panose="02040503050406030204" pitchFamily="18" charset="0"/>
                                      <a:ea typeface="Cambria Math" panose="02040503050406030204" pitchFamily="18" charset="0"/>
                                    </a:rPr>
                                    <m:t>2</m:t>
                                  </m:r>
                                </m:sub>
                              </m:sSub>
                              <m:r>
                                <a:rPr lang="en-US" sz="4000" i="1">
                                  <a:solidFill>
                                    <a:schemeClr val="bg1"/>
                                  </a:solidFill>
                                  <a:latin typeface="Cambria Math" panose="02040503050406030204" pitchFamily="18" charset="0"/>
                                  <a:ea typeface="Cambria Math" panose="02040503050406030204" pitchFamily="18" charset="0"/>
                                </a:rPr>
                                <m:t>−</m:t>
                              </m:r>
                              <m:sSub>
                                <m:sSubPr>
                                  <m:ctrlPr>
                                    <a:rPr lang="en-US" sz="4000" i="1">
                                      <a:solidFill>
                                        <a:schemeClr val="bg1"/>
                                      </a:solidFill>
                                      <a:latin typeface="Cambria Math" panose="02040503050406030204" pitchFamily="18" charset="0"/>
                                      <a:ea typeface="Cambria Math" panose="02040503050406030204" pitchFamily="18" charset="0"/>
                                    </a:rPr>
                                  </m:ctrlPr>
                                </m:sSubPr>
                                <m:e>
                                  <m:r>
                                    <a:rPr lang="en-US" sz="4000" i="1">
                                      <a:solidFill>
                                        <a:schemeClr val="bg1"/>
                                      </a:solidFill>
                                      <a:latin typeface="Cambria Math" panose="02040503050406030204" pitchFamily="18" charset="0"/>
                                      <a:ea typeface="Cambria Math" panose="02040503050406030204" pitchFamily="18" charset="0"/>
                                    </a:rPr>
                                    <m:t>𝑇</m:t>
                                  </m:r>
                                </m:e>
                                <m:sub>
                                  <m:r>
                                    <a:rPr lang="en-US" sz="4000" i="1">
                                      <a:solidFill>
                                        <a:schemeClr val="bg1"/>
                                      </a:solidFill>
                                      <a:latin typeface="Cambria Math" panose="02040503050406030204" pitchFamily="18" charset="0"/>
                                      <a:ea typeface="Cambria Math" panose="02040503050406030204" pitchFamily="18" charset="0"/>
                                    </a:rPr>
                                    <m:t>1</m:t>
                                  </m:r>
                                </m:sub>
                              </m:sSub>
                            </m:den>
                          </m:f>
                        </m:sup>
                      </m:sSup>
                    </m:oMath>
                  </m:oMathPara>
                </a14:m>
                <a:endParaRPr lang="en-US" sz="4000" dirty="0">
                  <a:solidFill>
                    <a:schemeClr val="bg1"/>
                  </a:solidFill>
                  <a:latin typeface="Plus Jakarta Sans Medium" pitchFamily="2" charset="0"/>
                </a:endParaRPr>
              </a:p>
            </p:txBody>
          </p:sp>
        </mc:Choice>
        <mc:Fallback xmlns="">
          <p:sp>
            <p:nvSpPr>
              <p:cNvPr id="20" name="TextBox 19">
                <a:extLst>
                  <a:ext uri="{FF2B5EF4-FFF2-40B4-BE49-F238E27FC236}">
                    <a16:creationId xmlns:a16="http://schemas.microsoft.com/office/drawing/2014/main" id="{DDCED64A-49EC-04D6-63AC-F198E25360D4}"/>
                  </a:ext>
                </a:extLst>
              </p:cNvPr>
              <p:cNvSpPr txBox="1">
                <a:spLocks noRot="1" noChangeAspect="1" noMove="1" noResize="1" noEditPoints="1" noAdjustHandles="1" noChangeArrowheads="1" noChangeShapeType="1" noTextEdit="1"/>
              </p:cNvSpPr>
              <p:nvPr/>
            </p:nvSpPr>
            <p:spPr>
              <a:xfrm>
                <a:off x="730626" y="7787099"/>
                <a:ext cx="5365374" cy="2485698"/>
              </a:xfrm>
              <a:prstGeom prst="rect">
                <a:avLst/>
              </a:prstGeom>
              <a:blipFill>
                <a:blip r:embed="rId5"/>
                <a:stretch>
                  <a:fillRect/>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1B6242D2-94F4-357B-EEA4-90F658759838}"/>
              </a:ext>
            </a:extLst>
          </p:cNvPr>
          <p:cNvSpPr txBox="1"/>
          <p:nvPr/>
        </p:nvSpPr>
        <p:spPr>
          <a:xfrm>
            <a:off x="-11049000" y="943302"/>
            <a:ext cx="9753600" cy="1200329"/>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Effect of Temperature on Ozone Disinfection: Temperature Coefficient Q</a:t>
            </a:r>
            <a:r>
              <a:rPr lang="en-US" sz="3600" b="1" spc="-100" baseline="-25000" dirty="0">
                <a:solidFill>
                  <a:srgbClr val="AD2A38"/>
                </a:solidFill>
                <a:latin typeface="Plus Jakarta Sans SemiBold" pitchFamily="2" charset="77"/>
                <a:cs typeface="Plus Jakarta Sans SemiBold" pitchFamily="2" charset="77"/>
              </a:rPr>
              <a:t>10</a:t>
            </a:r>
          </a:p>
        </p:txBody>
      </p:sp>
    </p:spTree>
    <p:extLst>
      <p:ext uri="{BB962C8B-B14F-4D97-AF65-F5344CB8AC3E}">
        <p14:creationId xmlns:p14="http://schemas.microsoft.com/office/powerpoint/2010/main" val="657210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0F4F8"/>
        </a:solidFill>
        <a:effectLst/>
      </p:bgPr>
    </p:bg>
    <p:spTree>
      <p:nvGrpSpPr>
        <p:cNvPr id="1" name="">
          <a:extLst>
            <a:ext uri="{FF2B5EF4-FFF2-40B4-BE49-F238E27FC236}">
              <a16:creationId xmlns:a16="http://schemas.microsoft.com/office/drawing/2014/main" id="{7BF477D0-2807-DBDA-8FDB-D60C89AABF6D}"/>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50C5A583-5CDC-9F56-8E91-BF46393DE88C}"/>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A01081B2-5B74-5A03-BA2F-69CEEF5C5A5B}"/>
              </a:ext>
            </a:extLst>
          </p:cNvPr>
          <p:cNvSpPr txBox="1"/>
          <p:nvPr/>
        </p:nvSpPr>
        <p:spPr>
          <a:xfrm>
            <a:off x="609600" y="943302"/>
            <a:ext cx="9753600" cy="1200329"/>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Effect of Temperature on Ozone Disinfection: Temperature Coefficient Q</a:t>
            </a:r>
            <a:r>
              <a:rPr lang="en-US" sz="3600" b="1" spc="-100" baseline="-25000" dirty="0">
                <a:solidFill>
                  <a:srgbClr val="AD2A38"/>
                </a:solidFill>
                <a:latin typeface="Plus Jakarta Sans SemiBold" pitchFamily="2" charset="77"/>
                <a:cs typeface="Plus Jakarta Sans SemiBold" pitchFamily="2" charset="77"/>
              </a:rPr>
              <a:t>10</a:t>
            </a:r>
          </a:p>
        </p:txBody>
      </p:sp>
      <p:sp>
        <p:nvSpPr>
          <p:cNvPr id="11" name="TextBox 10">
            <a:extLst>
              <a:ext uri="{FF2B5EF4-FFF2-40B4-BE49-F238E27FC236}">
                <a16:creationId xmlns:a16="http://schemas.microsoft.com/office/drawing/2014/main" id="{56C18AF5-7997-6C21-7F35-464E678A2327}"/>
              </a:ext>
            </a:extLst>
          </p:cNvPr>
          <p:cNvSpPr txBox="1"/>
          <p:nvPr/>
        </p:nvSpPr>
        <p:spPr>
          <a:xfrm>
            <a:off x="730625" y="684865"/>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sp>
        <p:nvSpPr>
          <p:cNvPr id="19" name="RED-BG">
            <a:extLst>
              <a:ext uri="{FF2B5EF4-FFF2-40B4-BE49-F238E27FC236}">
                <a16:creationId xmlns:a16="http://schemas.microsoft.com/office/drawing/2014/main" id="{1E01FB63-C5B2-AD67-5388-4042D272E007}"/>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04F13E73-EA80-8C29-D8AC-00FE03F0C3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7" name="TextBox 6">
            <a:extLst>
              <a:ext uri="{FF2B5EF4-FFF2-40B4-BE49-F238E27FC236}">
                <a16:creationId xmlns:a16="http://schemas.microsoft.com/office/drawing/2014/main" id="{2F53722C-6DB6-F6A3-3C24-154FB4F201A5}"/>
              </a:ext>
            </a:extLst>
          </p:cNvPr>
          <p:cNvSpPr txBox="1"/>
          <p:nvPr/>
        </p:nvSpPr>
        <p:spPr>
          <a:xfrm>
            <a:off x="6400800" y="3361018"/>
            <a:ext cx="4800600" cy="2706703"/>
          </a:xfrm>
          <a:prstGeom prst="rect">
            <a:avLst/>
          </a:prstGeom>
          <a:noFill/>
        </p:spPr>
        <p:txBody>
          <a:bodyPr wrap="square" numCol="1">
            <a:spAutoFit/>
          </a:bodyPr>
          <a:lstStyle/>
          <a:p>
            <a:pPr marL="400070" indent="-285764">
              <a:lnSpc>
                <a:spcPct val="110000"/>
              </a:lnSpc>
              <a:spcAft>
                <a:spcPts val="4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Q10 is the temperature coefficient that is applied to CT to accommodate the fold reduction value induced by a 10°C decrease in temperature.</a:t>
            </a:r>
          </a:p>
          <a:p>
            <a:pPr marL="400070" indent="-285764">
              <a:lnSpc>
                <a:spcPct val="110000"/>
              </a:lnSpc>
              <a:spcAft>
                <a:spcPts val="4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T1 is the temperature at the given p1 CT value required for a specific inactivation rate</a:t>
            </a:r>
          </a:p>
          <a:p>
            <a:pPr marL="400070" indent="-285764">
              <a:lnSpc>
                <a:spcPct val="110000"/>
              </a:lnSpc>
              <a:spcAft>
                <a:spcPts val="4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T2 is the changed temperature and p2 the changed CT value required to achieve the same inactivation rate.</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057B563-F977-DB69-F0F9-62E3840AB040}"/>
                  </a:ext>
                </a:extLst>
              </p:cNvPr>
              <p:cNvSpPr txBox="1"/>
              <p:nvPr/>
            </p:nvSpPr>
            <p:spPr>
              <a:xfrm>
                <a:off x="730626" y="3429000"/>
                <a:ext cx="5365374" cy="2485698"/>
              </a:xfrm>
              <a:prstGeom prst="rect">
                <a:avLst/>
              </a:prstGeom>
              <a:solidFill>
                <a:srgbClr val="22323A"/>
              </a:solidFill>
            </p:spPr>
            <p:txBody>
              <a:bodyPr wrap="square" anchor="ctr" anchorCtr="1">
                <a:normAutofit/>
              </a:bodyPr>
              <a:lstStyle/>
              <a:p>
                <a:pPr algn="ctr"/>
                <a14:m>
                  <m:oMathPara xmlns:m="http://schemas.openxmlformats.org/officeDocument/2006/math">
                    <m:oMathParaPr>
                      <m:jc m:val="centerGroup"/>
                    </m:oMathParaPr>
                    <m:oMath xmlns:m="http://schemas.openxmlformats.org/officeDocument/2006/math">
                      <m:sSub>
                        <m:sSubPr>
                          <m:ctrlPr>
                            <a:rPr lang="en-US" sz="4000" i="1" smtClean="0">
                              <a:solidFill>
                                <a:schemeClr val="bg1"/>
                              </a:solidFill>
                              <a:latin typeface="Cambria Math" panose="02040503050406030204" pitchFamily="18" charset="0"/>
                            </a:rPr>
                          </m:ctrlPr>
                        </m:sSubPr>
                        <m:e>
                          <m:r>
                            <a:rPr lang="en-US" sz="4000" i="1">
                              <a:solidFill>
                                <a:schemeClr val="bg1"/>
                              </a:solidFill>
                              <a:latin typeface="Cambria Math" panose="02040503050406030204" pitchFamily="18" charset="0"/>
                            </a:rPr>
                            <m:t>𝑄</m:t>
                          </m:r>
                        </m:e>
                        <m:sub>
                          <m:r>
                            <a:rPr lang="en-US" sz="4000" i="1">
                              <a:solidFill>
                                <a:schemeClr val="bg1"/>
                              </a:solidFill>
                              <a:latin typeface="Cambria Math" panose="02040503050406030204" pitchFamily="18" charset="0"/>
                            </a:rPr>
                            <m:t>10</m:t>
                          </m:r>
                        </m:sub>
                      </m:sSub>
                      <m:r>
                        <a:rPr lang="en-US" sz="4000" i="1">
                          <a:solidFill>
                            <a:schemeClr val="bg1"/>
                          </a:solidFill>
                          <a:latin typeface="Cambria Math" panose="02040503050406030204" pitchFamily="18" charset="0"/>
                          <a:ea typeface="Cambria Math" panose="02040503050406030204" pitchFamily="18" charset="0"/>
                        </a:rPr>
                        <m:t>=</m:t>
                      </m:r>
                      <m:sSup>
                        <m:sSupPr>
                          <m:ctrlPr>
                            <a:rPr lang="en-US" sz="4000" i="1">
                              <a:solidFill>
                                <a:schemeClr val="bg1"/>
                              </a:solidFill>
                              <a:latin typeface="Cambria Math" panose="02040503050406030204" pitchFamily="18" charset="0"/>
                              <a:ea typeface="Cambria Math" panose="02040503050406030204" pitchFamily="18" charset="0"/>
                            </a:rPr>
                          </m:ctrlPr>
                        </m:sSupPr>
                        <m:e>
                          <m:d>
                            <m:dPr>
                              <m:ctrlPr>
                                <a:rPr lang="en-US" sz="4000" i="1">
                                  <a:solidFill>
                                    <a:schemeClr val="bg1"/>
                                  </a:solidFill>
                                  <a:latin typeface="Cambria Math" panose="02040503050406030204" pitchFamily="18" charset="0"/>
                                  <a:ea typeface="Cambria Math" panose="02040503050406030204" pitchFamily="18" charset="0"/>
                                </a:rPr>
                              </m:ctrlPr>
                            </m:dPr>
                            <m:e>
                              <m:f>
                                <m:fPr>
                                  <m:ctrlPr>
                                    <a:rPr lang="en-US" sz="4000" i="1">
                                      <a:solidFill>
                                        <a:schemeClr val="bg1"/>
                                      </a:solidFill>
                                      <a:latin typeface="Cambria Math" panose="02040503050406030204" pitchFamily="18" charset="0"/>
                                      <a:ea typeface="Cambria Math" panose="02040503050406030204" pitchFamily="18" charset="0"/>
                                    </a:rPr>
                                  </m:ctrlPr>
                                </m:fPr>
                                <m:num>
                                  <m:sSub>
                                    <m:sSubPr>
                                      <m:ctrlPr>
                                        <a:rPr lang="en-US" sz="4000" i="1">
                                          <a:solidFill>
                                            <a:schemeClr val="bg1"/>
                                          </a:solidFill>
                                          <a:latin typeface="Cambria Math" panose="02040503050406030204" pitchFamily="18" charset="0"/>
                                          <a:ea typeface="Cambria Math" panose="02040503050406030204" pitchFamily="18" charset="0"/>
                                        </a:rPr>
                                      </m:ctrlPr>
                                    </m:sSubPr>
                                    <m:e>
                                      <m:r>
                                        <a:rPr lang="en-US" sz="4000" i="1">
                                          <a:solidFill>
                                            <a:schemeClr val="bg1"/>
                                          </a:solidFill>
                                          <a:latin typeface="Cambria Math" panose="02040503050406030204" pitchFamily="18" charset="0"/>
                                          <a:ea typeface="Cambria Math" panose="02040503050406030204" pitchFamily="18" charset="0"/>
                                        </a:rPr>
                                        <m:t>𝑝</m:t>
                                      </m:r>
                                    </m:e>
                                    <m:sub>
                                      <m:r>
                                        <a:rPr lang="en-US" sz="4000" i="1">
                                          <a:solidFill>
                                            <a:schemeClr val="bg1"/>
                                          </a:solidFill>
                                          <a:latin typeface="Cambria Math" panose="02040503050406030204" pitchFamily="18" charset="0"/>
                                          <a:ea typeface="Cambria Math" panose="02040503050406030204" pitchFamily="18" charset="0"/>
                                        </a:rPr>
                                        <m:t>1</m:t>
                                      </m:r>
                                    </m:sub>
                                  </m:sSub>
                                </m:num>
                                <m:den>
                                  <m:sSub>
                                    <m:sSubPr>
                                      <m:ctrlPr>
                                        <a:rPr lang="en-US" sz="4000" i="1">
                                          <a:solidFill>
                                            <a:schemeClr val="bg1"/>
                                          </a:solidFill>
                                          <a:latin typeface="Cambria Math" panose="02040503050406030204" pitchFamily="18" charset="0"/>
                                          <a:ea typeface="Cambria Math" panose="02040503050406030204" pitchFamily="18" charset="0"/>
                                        </a:rPr>
                                      </m:ctrlPr>
                                    </m:sSubPr>
                                    <m:e>
                                      <m:r>
                                        <a:rPr lang="en-US" sz="4000" i="1">
                                          <a:solidFill>
                                            <a:schemeClr val="bg1"/>
                                          </a:solidFill>
                                          <a:latin typeface="Cambria Math" panose="02040503050406030204" pitchFamily="18" charset="0"/>
                                          <a:ea typeface="Cambria Math" panose="02040503050406030204" pitchFamily="18" charset="0"/>
                                        </a:rPr>
                                        <m:t>𝑝</m:t>
                                      </m:r>
                                    </m:e>
                                    <m:sub>
                                      <m:r>
                                        <a:rPr lang="en-US" sz="4000" i="1">
                                          <a:solidFill>
                                            <a:schemeClr val="bg1"/>
                                          </a:solidFill>
                                          <a:latin typeface="Cambria Math" panose="02040503050406030204" pitchFamily="18" charset="0"/>
                                          <a:ea typeface="Cambria Math" panose="02040503050406030204" pitchFamily="18" charset="0"/>
                                        </a:rPr>
                                        <m:t>2</m:t>
                                      </m:r>
                                    </m:sub>
                                  </m:sSub>
                                </m:den>
                              </m:f>
                            </m:e>
                          </m:d>
                        </m:e>
                        <m:sup>
                          <m:f>
                            <m:fPr>
                              <m:ctrlPr>
                                <a:rPr lang="en-US" sz="4000" i="1">
                                  <a:solidFill>
                                    <a:schemeClr val="bg1"/>
                                  </a:solidFill>
                                  <a:latin typeface="Cambria Math" panose="02040503050406030204" pitchFamily="18" charset="0"/>
                                  <a:ea typeface="Cambria Math" panose="02040503050406030204" pitchFamily="18" charset="0"/>
                                </a:rPr>
                              </m:ctrlPr>
                            </m:fPr>
                            <m:num>
                              <m:r>
                                <a:rPr lang="en-US" sz="4000" i="1">
                                  <a:solidFill>
                                    <a:schemeClr val="bg1"/>
                                  </a:solidFill>
                                  <a:latin typeface="Cambria Math" panose="02040503050406030204" pitchFamily="18" charset="0"/>
                                  <a:ea typeface="Cambria Math" panose="02040503050406030204" pitchFamily="18" charset="0"/>
                                </a:rPr>
                                <m:t>10</m:t>
                              </m:r>
                            </m:num>
                            <m:den>
                              <m:sSub>
                                <m:sSubPr>
                                  <m:ctrlPr>
                                    <a:rPr lang="en-US" sz="4000" i="1">
                                      <a:solidFill>
                                        <a:schemeClr val="bg1"/>
                                      </a:solidFill>
                                      <a:latin typeface="Cambria Math" panose="02040503050406030204" pitchFamily="18" charset="0"/>
                                      <a:ea typeface="Cambria Math" panose="02040503050406030204" pitchFamily="18" charset="0"/>
                                    </a:rPr>
                                  </m:ctrlPr>
                                </m:sSubPr>
                                <m:e>
                                  <m:r>
                                    <a:rPr lang="en-US" sz="4000" i="1">
                                      <a:solidFill>
                                        <a:schemeClr val="bg1"/>
                                      </a:solidFill>
                                      <a:latin typeface="Cambria Math" panose="02040503050406030204" pitchFamily="18" charset="0"/>
                                      <a:ea typeface="Cambria Math" panose="02040503050406030204" pitchFamily="18" charset="0"/>
                                    </a:rPr>
                                    <m:t>𝑇</m:t>
                                  </m:r>
                                </m:e>
                                <m:sub>
                                  <m:r>
                                    <a:rPr lang="en-US" sz="4000" i="1">
                                      <a:solidFill>
                                        <a:schemeClr val="bg1"/>
                                      </a:solidFill>
                                      <a:latin typeface="Cambria Math" panose="02040503050406030204" pitchFamily="18" charset="0"/>
                                      <a:ea typeface="Cambria Math" panose="02040503050406030204" pitchFamily="18" charset="0"/>
                                    </a:rPr>
                                    <m:t>2</m:t>
                                  </m:r>
                                </m:sub>
                              </m:sSub>
                              <m:r>
                                <a:rPr lang="en-US" sz="4000" i="1">
                                  <a:solidFill>
                                    <a:schemeClr val="bg1"/>
                                  </a:solidFill>
                                  <a:latin typeface="Cambria Math" panose="02040503050406030204" pitchFamily="18" charset="0"/>
                                  <a:ea typeface="Cambria Math" panose="02040503050406030204" pitchFamily="18" charset="0"/>
                                </a:rPr>
                                <m:t>−</m:t>
                              </m:r>
                              <m:sSub>
                                <m:sSubPr>
                                  <m:ctrlPr>
                                    <a:rPr lang="en-US" sz="4000" i="1">
                                      <a:solidFill>
                                        <a:schemeClr val="bg1"/>
                                      </a:solidFill>
                                      <a:latin typeface="Cambria Math" panose="02040503050406030204" pitchFamily="18" charset="0"/>
                                      <a:ea typeface="Cambria Math" panose="02040503050406030204" pitchFamily="18" charset="0"/>
                                    </a:rPr>
                                  </m:ctrlPr>
                                </m:sSubPr>
                                <m:e>
                                  <m:r>
                                    <a:rPr lang="en-US" sz="4000" i="1">
                                      <a:solidFill>
                                        <a:schemeClr val="bg1"/>
                                      </a:solidFill>
                                      <a:latin typeface="Cambria Math" panose="02040503050406030204" pitchFamily="18" charset="0"/>
                                      <a:ea typeface="Cambria Math" panose="02040503050406030204" pitchFamily="18" charset="0"/>
                                    </a:rPr>
                                    <m:t>𝑇</m:t>
                                  </m:r>
                                </m:e>
                                <m:sub>
                                  <m:r>
                                    <a:rPr lang="en-US" sz="4000" i="1">
                                      <a:solidFill>
                                        <a:schemeClr val="bg1"/>
                                      </a:solidFill>
                                      <a:latin typeface="Cambria Math" panose="02040503050406030204" pitchFamily="18" charset="0"/>
                                      <a:ea typeface="Cambria Math" panose="02040503050406030204" pitchFamily="18" charset="0"/>
                                    </a:rPr>
                                    <m:t>1</m:t>
                                  </m:r>
                                </m:sub>
                              </m:sSub>
                            </m:den>
                          </m:f>
                        </m:sup>
                      </m:sSup>
                    </m:oMath>
                  </m:oMathPara>
                </a14:m>
                <a:endParaRPr lang="en-US" sz="4000" dirty="0">
                  <a:solidFill>
                    <a:schemeClr val="bg1"/>
                  </a:solidFill>
                  <a:latin typeface="Plus Jakarta Sans Medium" pitchFamily="2" charset="0"/>
                </a:endParaRPr>
              </a:p>
            </p:txBody>
          </p:sp>
        </mc:Choice>
        <mc:Fallback xmlns="">
          <p:sp>
            <p:nvSpPr>
              <p:cNvPr id="12" name="TextBox 11">
                <a:extLst>
                  <a:ext uri="{FF2B5EF4-FFF2-40B4-BE49-F238E27FC236}">
                    <a16:creationId xmlns:a16="http://schemas.microsoft.com/office/drawing/2014/main" id="{4057B563-F977-DB69-F0F9-62E3840AB040}"/>
                  </a:ext>
                </a:extLst>
              </p:cNvPr>
              <p:cNvSpPr txBox="1">
                <a:spLocks noRot="1" noChangeAspect="1" noMove="1" noResize="1" noEditPoints="1" noAdjustHandles="1" noChangeArrowheads="1" noChangeShapeType="1" noTextEdit="1"/>
              </p:cNvSpPr>
              <p:nvPr/>
            </p:nvSpPr>
            <p:spPr>
              <a:xfrm>
                <a:off x="730626" y="3429000"/>
                <a:ext cx="5365374" cy="248569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1CE3606-F644-75E0-40ED-760AC4E76466}"/>
                  </a:ext>
                </a:extLst>
              </p:cNvPr>
              <p:cNvSpPr txBox="1"/>
              <p:nvPr/>
            </p:nvSpPr>
            <p:spPr>
              <a:xfrm>
                <a:off x="-9784974" y="3429000"/>
                <a:ext cx="5365374" cy="2485698"/>
              </a:xfrm>
              <a:prstGeom prst="rect">
                <a:avLst/>
              </a:prstGeom>
              <a:solidFill>
                <a:srgbClr val="22323A"/>
              </a:solidFill>
            </p:spPr>
            <p:txBody>
              <a:bodyPr wrap="square" anchor="ctr" anchorCtr="1">
                <a:normAutofit/>
              </a:bodyPr>
              <a:lstStyle/>
              <a:p>
                <a:pPr algn="ctr"/>
                <a14:m>
                  <m:oMathPara xmlns:m="http://schemas.openxmlformats.org/officeDocument/2006/math">
                    <m:oMathParaPr>
                      <m:jc m:val="centerGroup"/>
                    </m:oMathParaPr>
                    <m:oMath xmlns:m="http://schemas.openxmlformats.org/officeDocument/2006/math">
                      <m:sSub>
                        <m:sSubPr>
                          <m:ctrlPr>
                            <a:rPr lang="en-US" sz="3600" i="1" smtClean="0">
                              <a:solidFill>
                                <a:schemeClr val="bg1"/>
                              </a:solidFill>
                              <a:latin typeface="Cambria Math" panose="02040503050406030204" pitchFamily="18" charset="0"/>
                            </a:rPr>
                          </m:ctrlPr>
                        </m:sSubPr>
                        <m:e>
                          <m:r>
                            <a:rPr lang="en-US" sz="3600" i="1">
                              <a:solidFill>
                                <a:schemeClr val="bg1"/>
                              </a:solidFill>
                              <a:latin typeface="Cambria Math" panose="02040503050406030204" pitchFamily="18" charset="0"/>
                            </a:rPr>
                            <m:t>𝑄</m:t>
                          </m:r>
                        </m:e>
                        <m:sub>
                          <m:r>
                            <a:rPr lang="en-US" sz="3600" i="1">
                              <a:solidFill>
                                <a:schemeClr val="bg1"/>
                              </a:solidFill>
                              <a:latin typeface="Cambria Math" panose="02040503050406030204" pitchFamily="18" charset="0"/>
                            </a:rPr>
                            <m:t>10</m:t>
                          </m:r>
                        </m:sub>
                      </m:sSub>
                      <m:r>
                        <a:rPr lang="en-US" sz="3600" i="1">
                          <a:solidFill>
                            <a:schemeClr val="bg1"/>
                          </a:solidFill>
                          <a:latin typeface="Cambria Math" panose="02040503050406030204" pitchFamily="18" charset="0"/>
                          <a:ea typeface="Cambria Math" panose="02040503050406030204" pitchFamily="18" charset="0"/>
                        </a:rPr>
                        <m:t>=</m:t>
                      </m:r>
                      <m:sSup>
                        <m:sSupPr>
                          <m:ctrlPr>
                            <a:rPr lang="en-US" sz="3600" i="1">
                              <a:solidFill>
                                <a:schemeClr val="bg1"/>
                              </a:solidFill>
                              <a:latin typeface="Cambria Math" panose="02040503050406030204" pitchFamily="18" charset="0"/>
                              <a:ea typeface="Cambria Math" panose="02040503050406030204" pitchFamily="18" charset="0"/>
                            </a:rPr>
                          </m:ctrlPr>
                        </m:sSupPr>
                        <m:e>
                          <m:d>
                            <m:dPr>
                              <m:ctrlPr>
                                <a:rPr lang="en-US" sz="3600" i="1">
                                  <a:solidFill>
                                    <a:schemeClr val="bg1"/>
                                  </a:solidFill>
                                  <a:latin typeface="Cambria Math" panose="02040503050406030204" pitchFamily="18" charset="0"/>
                                  <a:ea typeface="Cambria Math" panose="02040503050406030204" pitchFamily="18" charset="0"/>
                                </a:rPr>
                              </m:ctrlPr>
                            </m:dPr>
                            <m:e>
                              <m:f>
                                <m:fPr>
                                  <m:ctrlPr>
                                    <a:rPr lang="en-US" sz="3600" i="1">
                                      <a:solidFill>
                                        <a:schemeClr val="bg1"/>
                                      </a:solidFill>
                                      <a:latin typeface="Cambria Math" panose="02040503050406030204" pitchFamily="18" charset="0"/>
                                      <a:ea typeface="Cambria Math" panose="02040503050406030204" pitchFamily="18" charset="0"/>
                                    </a:rPr>
                                  </m:ctrlPr>
                                </m:fPr>
                                <m:num>
                                  <m:r>
                                    <a:rPr lang="en-US" sz="3600" i="1">
                                      <a:solidFill>
                                        <a:schemeClr val="bg1"/>
                                      </a:solidFill>
                                      <a:latin typeface="Cambria Math" panose="02040503050406030204" pitchFamily="18" charset="0"/>
                                      <a:ea typeface="Cambria Math" panose="02040503050406030204" pitchFamily="18" charset="0"/>
                                    </a:rPr>
                                    <m:t>10.1</m:t>
                                  </m:r>
                                </m:num>
                                <m:den>
                                  <m:r>
                                    <a:rPr lang="en-US" sz="3600" i="1">
                                      <a:solidFill>
                                        <a:schemeClr val="bg1"/>
                                      </a:solidFill>
                                      <a:latin typeface="Cambria Math" panose="02040503050406030204" pitchFamily="18" charset="0"/>
                                      <a:ea typeface="Cambria Math" panose="02040503050406030204" pitchFamily="18" charset="0"/>
                                    </a:rPr>
                                    <m:t>60.7</m:t>
                                  </m:r>
                                </m:den>
                              </m:f>
                            </m:e>
                          </m:d>
                        </m:e>
                        <m:sup>
                          <m:f>
                            <m:fPr>
                              <m:ctrlPr>
                                <a:rPr lang="en-US" sz="3600" i="1">
                                  <a:solidFill>
                                    <a:schemeClr val="bg1"/>
                                  </a:solidFill>
                                  <a:latin typeface="Cambria Math" panose="02040503050406030204" pitchFamily="18" charset="0"/>
                                  <a:ea typeface="Cambria Math" panose="02040503050406030204" pitchFamily="18" charset="0"/>
                                </a:rPr>
                              </m:ctrlPr>
                            </m:fPr>
                            <m:num>
                              <m:r>
                                <a:rPr lang="en-US" sz="3600" i="1">
                                  <a:solidFill>
                                    <a:schemeClr val="bg1"/>
                                  </a:solidFill>
                                  <a:latin typeface="Cambria Math" panose="02040503050406030204" pitchFamily="18" charset="0"/>
                                  <a:ea typeface="Cambria Math" panose="02040503050406030204" pitchFamily="18" charset="0"/>
                                </a:rPr>
                                <m:t>10</m:t>
                              </m:r>
                            </m:num>
                            <m:den>
                              <m:r>
                                <a:rPr lang="en-US" sz="3600" i="1">
                                  <a:solidFill>
                                    <a:schemeClr val="bg1"/>
                                  </a:solidFill>
                                  <a:latin typeface="Cambria Math" panose="02040503050406030204" pitchFamily="18" charset="0"/>
                                  <a:ea typeface="Cambria Math" panose="02040503050406030204" pitchFamily="18" charset="0"/>
                                </a:rPr>
                                <m:t>5−20</m:t>
                              </m:r>
                            </m:den>
                          </m:f>
                        </m:sup>
                      </m:sSup>
                      <m:r>
                        <a:rPr lang="en-US" sz="3600" i="1">
                          <a:solidFill>
                            <a:schemeClr val="bg1"/>
                          </a:solidFill>
                          <a:latin typeface="Cambria Math" panose="02040503050406030204" pitchFamily="18" charset="0"/>
                          <a:ea typeface="Cambria Math" panose="02040503050406030204" pitchFamily="18" charset="0"/>
                        </a:rPr>
                        <m:t>=3.31</m:t>
                      </m:r>
                    </m:oMath>
                  </m:oMathPara>
                </a14:m>
                <a:endParaRPr lang="en-US" sz="4000" dirty="0">
                  <a:solidFill>
                    <a:schemeClr val="bg1"/>
                  </a:solidFill>
                  <a:latin typeface="Plus Jakarta Sans Medium" pitchFamily="2" charset="0"/>
                </a:endParaRPr>
              </a:p>
            </p:txBody>
          </p:sp>
        </mc:Choice>
        <mc:Fallback xmlns="">
          <p:sp>
            <p:nvSpPr>
              <p:cNvPr id="8" name="TextBox 7">
                <a:extLst>
                  <a:ext uri="{FF2B5EF4-FFF2-40B4-BE49-F238E27FC236}">
                    <a16:creationId xmlns:a16="http://schemas.microsoft.com/office/drawing/2014/main" id="{41CE3606-F644-75E0-40ED-760AC4E76466}"/>
                  </a:ext>
                </a:extLst>
              </p:cNvPr>
              <p:cNvSpPr txBox="1">
                <a:spLocks noRot="1" noChangeAspect="1" noMove="1" noResize="1" noEditPoints="1" noAdjustHandles="1" noChangeArrowheads="1" noChangeShapeType="1" noTextEdit="1"/>
              </p:cNvSpPr>
              <p:nvPr/>
            </p:nvSpPr>
            <p:spPr>
              <a:xfrm>
                <a:off x="-9784974" y="3429000"/>
                <a:ext cx="5365374" cy="2485698"/>
              </a:xfrm>
              <a:prstGeom prst="rect">
                <a:avLst/>
              </a:prstGeom>
              <a:blipFill>
                <a:blip r:embed="rId6"/>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635FBB8B-44B5-37BD-6BE9-D578456BAEBD}"/>
              </a:ext>
            </a:extLst>
          </p:cNvPr>
          <p:cNvSpPr txBox="1"/>
          <p:nvPr/>
        </p:nvSpPr>
        <p:spPr>
          <a:xfrm>
            <a:off x="-14935200" y="3082140"/>
            <a:ext cx="2513509"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Cryptosporidium parvum</a:t>
            </a:r>
          </a:p>
        </p:txBody>
      </p:sp>
      <p:sp>
        <p:nvSpPr>
          <p:cNvPr id="10" name="TextBox 9">
            <a:extLst>
              <a:ext uri="{FF2B5EF4-FFF2-40B4-BE49-F238E27FC236}">
                <a16:creationId xmlns:a16="http://schemas.microsoft.com/office/drawing/2014/main" id="{C8422033-AF3D-5873-9A28-2047AE8827B7}"/>
              </a:ext>
            </a:extLst>
          </p:cNvPr>
          <p:cNvSpPr txBox="1"/>
          <p:nvPr/>
        </p:nvSpPr>
        <p:spPr>
          <a:xfrm>
            <a:off x="-22861091" y="943302"/>
            <a:ext cx="9753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Effect of Temperature on Ozone Disinfection</a:t>
            </a:r>
            <a:endParaRPr lang="en-US" sz="3600" b="1" spc="-100" baseline="-25000" dirty="0">
              <a:solidFill>
                <a:srgbClr val="AD2A38"/>
              </a:solidFill>
              <a:latin typeface="Plus Jakarta Sans SemiBold" pitchFamily="2" charset="77"/>
              <a:cs typeface="Plus Jakarta Sans SemiBold" pitchFamily="2" charset="77"/>
            </a:endParaRPr>
          </a:p>
        </p:txBody>
      </p:sp>
    </p:spTree>
    <p:extLst>
      <p:ext uri="{BB962C8B-B14F-4D97-AF65-F5344CB8AC3E}">
        <p14:creationId xmlns:p14="http://schemas.microsoft.com/office/powerpoint/2010/main" val="674839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0F4F8"/>
        </a:solidFill>
        <a:effectLst/>
      </p:bgPr>
    </p:bg>
    <p:spTree>
      <p:nvGrpSpPr>
        <p:cNvPr id="1" name="">
          <a:extLst>
            <a:ext uri="{FF2B5EF4-FFF2-40B4-BE49-F238E27FC236}">
              <a16:creationId xmlns:a16="http://schemas.microsoft.com/office/drawing/2014/main" id="{C6451407-0EDD-151A-DE0B-A63987404697}"/>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A372A327-938E-8405-EF06-BA4E4C4B62FC}"/>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5384B4E6-7573-3AB4-F211-546A668E80AE}"/>
              </a:ext>
            </a:extLst>
          </p:cNvPr>
          <p:cNvSpPr txBox="1"/>
          <p:nvPr/>
        </p:nvSpPr>
        <p:spPr>
          <a:xfrm>
            <a:off x="609600" y="943302"/>
            <a:ext cx="9753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Effect of Temperature on Ozone Disinfection</a:t>
            </a:r>
            <a:endParaRPr lang="en-US" sz="3600" b="1" spc="-100" baseline="-25000" dirty="0">
              <a:solidFill>
                <a:srgbClr val="AD2A38"/>
              </a:solidFill>
              <a:latin typeface="Plus Jakarta Sans SemiBold" pitchFamily="2" charset="77"/>
              <a:cs typeface="Plus Jakarta Sans SemiBold" pitchFamily="2" charset="77"/>
            </a:endParaRPr>
          </a:p>
        </p:txBody>
      </p:sp>
      <p:sp>
        <p:nvSpPr>
          <p:cNvPr id="11" name="TextBox 10">
            <a:extLst>
              <a:ext uri="{FF2B5EF4-FFF2-40B4-BE49-F238E27FC236}">
                <a16:creationId xmlns:a16="http://schemas.microsoft.com/office/drawing/2014/main" id="{9A41D54D-216E-1A24-BE1C-C4F9246518A1}"/>
              </a:ext>
            </a:extLst>
          </p:cNvPr>
          <p:cNvSpPr txBox="1"/>
          <p:nvPr/>
        </p:nvSpPr>
        <p:spPr>
          <a:xfrm>
            <a:off x="730625" y="684865"/>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sp>
        <p:nvSpPr>
          <p:cNvPr id="19" name="RED-BG">
            <a:extLst>
              <a:ext uri="{FF2B5EF4-FFF2-40B4-BE49-F238E27FC236}">
                <a16:creationId xmlns:a16="http://schemas.microsoft.com/office/drawing/2014/main" id="{22545AD5-047B-ECD6-C2D3-B83677A909FD}"/>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0330E5A2-A61A-4110-6D9B-C7935E45197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7" name="TextBox 6">
            <a:extLst>
              <a:ext uri="{FF2B5EF4-FFF2-40B4-BE49-F238E27FC236}">
                <a16:creationId xmlns:a16="http://schemas.microsoft.com/office/drawing/2014/main" id="{38E53A9A-D7C1-01F7-6F58-14BAF9571C8D}"/>
              </a:ext>
            </a:extLst>
          </p:cNvPr>
          <p:cNvSpPr txBox="1"/>
          <p:nvPr/>
        </p:nvSpPr>
        <p:spPr>
          <a:xfrm>
            <a:off x="6400800" y="3443378"/>
            <a:ext cx="4800600" cy="1253933"/>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For a 4-log (99.99%) kill of the Cryptosporidium parvum oocysts:</a:t>
            </a:r>
          </a:p>
          <a:p>
            <a:pPr marL="400070" indent="-285764">
              <a:lnSpc>
                <a:spcPct val="110000"/>
              </a:lnSpc>
              <a:spcAft>
                <a:spcPts val="4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At 20 ​°C the CT value is 10.1 ​</a:t>
            </a:r>
            <a:r>
              <a:rPr lang="en-US" sz="1600" dirty="0" err="1">
                <a:solidFill>
                  <a:schemeClr val="bg2">
                    <a:lumMod val="25000"/>
                  </a:schemeClr>
                </a:solidFill>
                <a:latin typeface="Plus Jakarta Sans Medium" pitchFamily="2" charset="0"/>
                <a:cs typeface="Plus Jakarta Sans Medium" pitchFamily="2" charset="0"/>
              </a:rPr>
              <a:t>mg·min</a:t>
            </a:r>
            <a:r>
              <a:rPr lang="en-US" sz="1600" dirty="0">
                <a:solidFill>
                  <a:schemeClr val="bg2">
                    <a:lumMod val="25000"/>
                  </a:schemeClr>
                </a:solidFill>
                <a:latin typeface="Plus Jakarta Sans Medium" pitchFamily="2" charset="0"/>
                <a:cs typeface="Plus Jakarta Sans Medium" pitchFamily="2" charset="0"/>
              </a:rPr>
              <a:t>/L </a:t>
            </a:r>
          </a:p>
          <a:p>
            <a:pPr marL="400070" indent="-285764">
              <a:lnSpc>
                <a:spcPct val="110000"/>
              </a:lnSpc>
              <a:spcAft>
                <a:spcPts val="4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At 5 ​°C the CT value is 60.7 ​</a:t>
            </a:r>
            <a:r>
              <a:rPr lang="en-US" sz="1600" dirty="0" err="1">
                <a:solidFill>
                  <a:schemeClr val="bg2">
                    <a:lumMod val="25000"/>
                  </a:schemeClr>
                </a:solidFill>
                <a:latin typeface="Plus Jakarta Sans Medium" pitchFamily="2" charset="0"/>
                <a:cs typeface="Plus Jakarta Sans Medium" pitchFamily="2" charset="0"/>
              </a:rPr>
              <a:t>mg·min</a:t>
            </a:r>
            <a:r>
              <a:rPr lang="en-US" sz="1600" dirty="0">
                <a:solidFill>
                  <a:schemeClr val="bg2">
                    <a:lumMod val="25000"/>
                  </a:schemeClr>
                </a:solidFill>
                <a:latin typeface="Plus Jakarta Sans Medium" pitchFamily="2" charset="0"/>
                <a:cs typeface="Plus Jakarta Sans Medium" pitchFamily="2" charset="0"/>
              </a:rPr>
              <a:t>/L</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7927AF8-32BD-9AFE-42BD-2520055E4F8F}"/>
                  </a:ext>
                </a:extLst>
              </p:cNvPr>
              <p:cNvSpPr txBox="1"/>
              <p:nvPr/>
            </p:nvSpPr>
            <p:spPr>
              <a:xfrm>
                <a:off x="730626" y="3429000"/>
                <a:ext cx="5365374" cy="2485698"/>
              </a:xfrm>
              <a:prstGeom prst="rect">
                <a:avLst/>
              </a:prstGeom>
              <a:solidFill>
                <a:srgbClr val="22323A"/>
              </a:solidFill>
            </p:spPr>
            <p:txBody>
              <a:bodyPr wrap="square" anchor="ctr" anchorCtr="1">
                <a:normAutofit/>
              </a:bodyPr>
              <a:lstStyle/>
              <a:p>
                <a:pPr algn="ctr"/>
                <a14:m>
                  <m:oMathPara xmlns:m="http://schemas.openxmlformats.org/officeDocument/2006/math">
                    <m:oMathParaPr>
                      <m:jc m:val="centerGroup"/>
                    </m:oMathParaPr>
                    <m:oMath xmlns:m="http://schemas.openxmlformats.org/officeDocument/2006/math">
                      <m:sSub>
                        <m:sSubPr>
                          <m:ctrlPr>
                            <a:rPr lang="en-US" sz="3600" i="1" smtClean="0">
                              <a:solidFill>
                                <a:schemeClr val="bg1"/>
                              </a:solidFill>
                              <a:latin typeface="Cambria Math" panose="02040503050406030204" pitchFamily="18" charset="0"/>
                            </a:rPr>
                          </m:ctrlPr>
                        </m:sSubPr>
                        <m:e>
                          <m:r>
                            <a:rPr lang="en-US" sz="3600" i="1">
                              <a:solidFill>
                                <a:schemeClr val="bg1"/>
                              </a:solidFill>
                              <a:latin typeface="Cambria Math" panose="02040503050406030204" pitchFamily="18" charset="0"/>
                            </a:rPr>
                            <m:t>𝑄</m:t>
                          </m:r>
                        </m:e>
                        <m:sub>
                          <m:r>
                            <a:rPr lang="en-US" sz="3600" i="1">
                              <a:solidFill>
                                <a:schemeClr val="bg1"/>
                              </a:solidFill>
                              <a:latin typeface="Cambria Math" panose="02040503050406030204" pitchFamily="18" charset="0"/>
                            </a:rPr>
                            <m:t>10</m:t>
                          </m:r>
                        </m:sub>
                      </m:sSub>
                      <m:r>
                        <a:rPr lang="en-US" sz="3600" i="1">
                          <a:solidFill>
                            <a:schemeClr val="bg1"/>
                          </a:solidFill>
                          <a:latin typeface="Cambria Math" panose="02040503050406030204" pitchFamily="18" charset="0"/>
                          <a:ea typeface="Cambria Math" panose="02040503050406030204" pitchFamily="18" charset="0"/>
                        </a:rPr>
                        <m:t>=</m:t>
                      </m:r>
                      <m:sSup>
                        <m:sSupPr>
                          <m:ctrlPr>
                            <a:rPr lang="en-US" sz="3600" i="1">
                              <a:solidFill>
                                <a:schemeClr val="bg1"/>
                              </a:solidFill>
                              <a:latin typeface="Cambria Math" panose="02040503050406030204" pitchFamily="18" charset="0"/>
                              <a:ea typeface="Cambria Math" panose="02040503050406030204" pitchFamily="18" charset="0"/>
                            </a:rPr>
                          </m:ctrlPr>
                        </m:sSupPr>
                        <m:e>
                          <m:d>
                            <m:dPr>
                              <m:ctrlPr>
                                <a:rPr lang="en-US" sz="3600" i="1">
                                  <a:solidFill>
                                    <a:schemeClr val="bg1"/>
                                  </a:solidFill>
                                  <a:latin typeface="Cambria Math" panose="02040503050406030204" pitchFamily="18" charset="0"/>
                                  <a:ea typeface="Cambria Math" panose="02040503050406030204" pitchFamily="18" charset="0"/>
                                </a:rPr>
                              </m:ctrlPr>
                            </m:dPr>
                            <m:e>
                              <m:f>
                                <m:fPr>
                                  <m:ctrlPr>
                                    <a:rPr lang="en-US" sz="3600" i="1">
                                      <a:solidFill>
                                        <a:schemeClr val="bg1"/>
                                      </a:solidFill>
                                      <a:latin typeface="Cambria Math" panose="02040503050406030204" pitchFamily="18" charset="0"/>
                                      <a:ea typeface="Cambria Math" panose="02040503050406030204" pitchFamily="18" charset="0"/>
                                    </a:rPr>
                                  </m:ctrlPr>
                                </m:fPr>
                                <m:num>
                                  <m:r>
                                    <a:rPr lang="en-US" sz="3600" i="1">
                                      <a:solidFill>
                                        <a:schemeClr val="bg1"/>
                                      </a:solidFill>
                                      <a:latin typeface="Cambria Math" panose="02040503050406030204" pitchFamily="18" charset="0"/>
                                      <a:ea typeface="Cambria Math" panose="02040503050406030204" pitchFamily="18" charset="0"/>
                                    </a:rPr>
                                    <m:t>10.1</m:t>
                                  </m:r>
                                </m:num>
                                <m:den>
                                  <m:r>
                                    <a:rPr lang="en-US" sz="3600" i="1">
                                      <a:solidFill>
                                        <a:schemeClr val="bg1"/>
                                      </a:solidFill>
                                      <a:latin typeface="Cambria Math" panose="02040503050406030204" pitchFamily="18" charset="0"/>
                                      <a:ea typeface="Cambria Math" panose="02040503050406030204" pitchFamily="18" charset="0"/>
                                    </a:rPr>
                                    <m:t>60.7</m:t>
                                  </m:r>
                                </m:den>
                              </m:f>
                            </m:e>
                          </m:d>
                        </m:e>
                        <m:sup>
                          <m:f>
                            <m:fPr>
                              <m:ctrlPr>
                                <a:rPr lang="en-US" sz="3600" i="1">
                                  <a:solidFill>
                                    <a:schemeClr val="bg1"/>
                                  </a:solidFill>
                                  <a:latin typeface="Cambria Math" panose="02040503050406030204" pitchFamily="18" charset="0"/>
                                  <a:ea typeface="Cambria Math" panose="02040503050406030204" pitchFamily="18" charset="0"/>
                                </a:rPr>
                              </m:ctrlPr>
                            </m:fPr>
                            <m:num>
                              <m:r>
                                <a:rPr lang="en-US" sz="3600" i="1">
                                  <a:solidFill>
                                    <a:schemeClr val="bg1"/>
                                  </a:solidFill>
                                  <a:latin typeface="Cambria Math" panose="02040503050406030204" pitchFamily="18" charset="0"/>
                                  <a:ea typeface="Cambria Math" panose="02040503050406030204" pitchFamily="18" charset="0"/>
                                </a:rPr>
                                <m:t>10</m:t>
                              </m:r>
                            </m:num>
                            <m:den>
                              <m:r>
                                <a:rPr lang="en-US" sz="3600" i="1">
                                  <a:solidFill>
                                    <a:schemeClr val="bg1"/>
                                  </a:solidFill>
                                  <a:latin typeface="Cambria Math" panose="02040503050406030204" pitchFamily="18" charset="0"/>
                                  <a:ea typeface="Cambria Math" panose="02040503050406030204" pitchFamily="18" charset="0"/>
                                </a:rPr>
                                <m:t>5−20</m:t>
                              </m:r>
                            </m:den>
                          </m:f>
                        </m:sup>
                      </m:sSup>
                      <m:r>
                        <a:rPr lang="en-US" sz="3600" i="1">
                          <a:solidFill>
                            <a:schemeClr val="bg1"/>
                          </a:solidFill>
                          <a:latin typeface="Cambria Math" panose="02040503050406030204" pitchFamily="18" charset="0"/>
                          <a:ea typeface="Cambria Math" panose="02040503050406030204" pitchFamily="18" charset="0"/>
                        </a:rPr>
                        <m:t>=3.31</m:t>
                      </m:r>
                    </m:oMath>
                  </m:oMathPara>
                </a14:m>
                <a:endParaRPr lang="en-US" sz="4000" dirty="0">
                  <a:solidFill>
                    <a:schemeClr val="bg1"/>
                  </a:solidFill>
                  <a:latin typeface="Plus Jakarta Sans Medium" pitchFamily="2" charset="0"/>
                </a:endParaRPr>
              </a:p>
            </p:txBody>
          </p:sp>
        </mc:Choice>
        <mc:Fallback xmlns="">
          <p:sp>
            <p:nvSpPr>
              <p:cNvPr id="12" name="TextBox 11">
                <a:extLst>
                  <a:ext uri="{FF2B5EF4-FFF2-40B4-BE49-F238E27FC236}">
                    <a16:creationId xmlns:a16="http://schemas.microsoft.com/office/drawing/2014/main" id="{47927AF8-32BD-9AFE-42BD-2520055E4F8F}"/>
                  </a:ext>
                </a:extLst>
              </p:cNvPr>
              <p:cNvSpPr txBox="1">
                <a:spLocks noRot="1" noChangeAspect="1" noMove="1" noResize="1" noEditPoints="1" noAdjustHandles="1" noChangeArrowheads="1" noChangeShapeType="1" noTextEdit="1"/>
              </p:cNvSpPr>
              <p:nvPr/>
            </p:nvSpPr>
            <p:spPr>
              <a:xfrm>
                <a:off x="730626" y="3429000"/>
                <a:ext cx="5365374" cy="2485698"/>
              </a:xfrm>
              <a:prstGeom prst="rect">
                <a:avLst/>
              </a:prstGeom>
              <a:blipFill>
                <a:blip r:embed="rId5"/>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4800ED2A-FAAF-4ADB-552C-1FF9828C74E3}"/>
              </a:ext>
            </a:extLst>
          </p:cNvPr>
          <p:cNvSpPr txBox="1"/>
          <p:nvPr/>
        </p:nvSpPr>
        <p:spPr>
          <a:xfrm>
            <a:off x="6379029" y="4395051"/>
            <a:ext cx="4800600" cy="1519647"/>
          </a:xfrm>
          <a:prstGeom prst="rect">
            <a:avLst/>
          </a:prstGeom>
          <a:noFill/>
        </p:spPr>
        <p:txBody>
          <a:bodyPr wrap="square" numCol="1">
            <a:spAutoFit/>
          </a:bodyPr>
          <a:lstStyle/>
          <a:p>
            <a:pPr marL="114306" algn="ctr">
              <a:lnSpc>
                <a:spcPct val="300000"/>
              </a:lnSpc>
              <a:spcAft>
                <a:spcPts val="400"/>
              </a:spcAft>
              <a:buClr>
                <a:schemeClr val="bg1">
                  <a:lumMod val="50000"/>
                </a:schemeClr>
              </a:buClr>
              <a:buSzPct val="80000"/>
            </a:pPr>
            <a:r>
              <a:rPr lang="en-US" sz="2000" b="1" dirty="0">
                <a:solidFill>
                  <a:schemeClr val="bg2">
                    <a:lumMod val="25000"/>
                  </a:schemeClr>
                </a:solidFill>
                <a:latin typeface="Plus Jakarta Sans ExtraBold" pitchFamily="2" charset="0"/>
                <a:cs typeface="Plus Jakarta Sans ExtraBold" pitchFamily="2" charset="0"/>
              </a:rPr>
              <a:t>Escherichia coli Q</a:t>
            </a:r>
            <a:r>
              <a:rPr lang="en-US" sz="2000" b="1" baseline="-25000" dirty="0">
                <a:solidFill>
                  <a:schemeClr val="bg2">
                    <a:lumMod val="25000"/>
                  </a:schemeClr>
                </a:solidFill>
                <a:latin typeface="Plus Jakarta Sans ExtraBold" pitchFamily="2" charset="0"/>
                <a:cs typeface="Plus Jakarta Sans ExtraBold" pitchFamily="2" charset="0"/>
              </a:rPr>
              <a:t>10</a:t>
            </a:r>
            <a:r>
              <a:rPr lang="en-US" sz="2000" b="1" dirty="0">
                <a:solidFill>
                  <a:schemeClr val="bg2">
                    <a:lumMod val="25000"/>
                  </a:schemeClr>
                </a:solidFill>
                <a:latin typeface="Plus Jakarta Sans ExtraBold" pitchFamily="2" charset="0"/>
                <a:cs typeface="Plus Jakarta Sans ExtraBold" pitchFamily="2" charset="0"/>
              </a:rPr>
              <a:t> = 1.74</a:t>
            </a:r>
          </a:p>
          <a:p>
            <a:pPr marL="114306">
              <a:lnSpc>
                <a:spcPct val="110000"/>
              </a:lnSpc>
              <a:spcAft>
                <a:spcPts val="400"/>
              </a:spcAft>
              <a:buClr>
                <a:schemeClr val="bg1">
                  <a:lumMod val="50000"/>
                </a:schemeClr>
              </a:buClr>
              <a:buSzPct val="80000"/>
            </a:pPr>
            <a:r>
              <a:rPr lang="en-US" sz="1400" i="1" dirty="0">
                <a:solidFill>
                  <a:schemeClr val="bg2">
                    <a:lumMod val="25000"/>
                  </a:schemeClr>
                </a:solidFill>
                <a:latin typeface="Plus Jakarta Sans ExtraBold" pitchFamily="2" charset="0"/>
                <a:cs typeface="Plus Jakarta Sans ExtraBold" pitchFamily="2" charset="0"/>
              </a:rPr>
              <a:t>This indicates that E. coli is approximately 2x less sensitive to the change in water temperature.</a:t>
            </a:r>
          </a:p>
        </p:txBody>
      </p:sp>
      <p:sp>
        <p:nvSpPr>
          <p:cNvPr id="5" name="TextBox 4">
            <a:extLst>
              <a:ext uri="{FF2B5EF4-FFF2-40B4-BE49-F238E27FC236}">
                <a16:creationId xmlns:a16="http://schemas.microsoft.com/office/drawing/2014/main" id="{5FC26876-C6C4-BB7B-4786-8F1F124165E5}"/>
              </a:ext>
            </a:extLst>
          </p:cNvPr>
          <p:cNvSpPr txBox="1"/>
          <p:nvPr/>
        </p:nvSpPr>
        <p:spPr>
          <a:xfrm>
            <a:off x="730625" y="3082140"/>
            <a:ext cx="2513509"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Cryptosporidium parvum</a:t>
            </a:r>
          </a:p>
        </p:txBody>
      </p:sp>
      <p:sp>
        <p:nvSpPr>
          <p:cNvPr id="8" name="TextBox 7">
            <a:extLst>
              <a:ext uri="{FF2B5EF4-FFF2-40B4-BE49-F238E27FC236}">
                <a16:creationId xmlns:a16="http://schemas.microsoft.com/office/drawing/2014/main" id="{5F622C4E-7D50-E668-7D8B-6FEB65ABAF7A}"/>
              </a:ext>
            </a:extLst>
          </p:cNvPr>
          <p:cNvSpPr txBox="1"/>
          <p:nvPr/>
        </p:nvSpPr>
        <p:spPr>
          <a:xfrm>
            <a:off x="-33566100" y="943302"/>
            <a:ext cx="9753600" cy="1200329"/>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Q10 values for different microorganisms by ozonation and chlorination</a:t>
            </a:r>
          </a:p>
        </p:txBody>
      </p:sp>
      <p:pic>
        <p:nvPicPr>
          <p:cNvPr id="9" name="Picture 2" descr="Fig. 4">
            <a:extLst>
              <a:ext uri="{FF2B5EF4-FFF2-40B4-BE49-F238E27FC236}">
                <a16:creationId xmlns:a16="http://schemas.microsoft.com/office/drawing/2014/main" id="{1502463C-5AA1-2EDA-A78C-D6D10F670B3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50600" y="2586858"/>
            <a:ext cx="11089460" cy="3356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715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02C668E0-860B-6350-D5C8-FC0F30509CF1}"/>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2470024E-B8D3-258E-2126-AA4F7C7B308E}"/>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200D7540-F937-B96D-9C54-A41A32B2BCEF}"/>
              </a:ext>
            </a:extLst>
          </p:cNvPr>
          <p:cNvSpPr txBox="1"/>
          <p:nvPr/>
        </p:nvSpPr>
        <p:spPr>
          <a:xfrm>
            <a:off x="609600" y="943302"/>
            <a:ext cx="9753600" cy="1200329"/>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Q10 values for different microorganisms by ozonation and chlorination</a:t>
            </a:r>
          </a:p>
        </p:txBody>
      </p:sp>
      <p:sp>
        <p:nvSpPr>
          <p:cNvPr id="11" name="TextBox 10">
            <a:extLst>
              <a:ext uri="{FF2B5EF4-FFF2-40B4-BE49-F238E27FC236}">
                <a16:creationId xmlns:a16="http://schemas.microsoft.com/office/drawing/2014/main" id="{CF2DA505-3505-BFE3-CE3A-0E883994B968}"/>
              </a:ext>
            </a:extLst>
          </p:cNvPr>
          <p:cNvSpPr txBox="1"/>
          <p:nvPr/>
        </p:nvSpPr>
        <p:spPr>
          <a:xfrm>
            <a:off x="730625" y="684865"/>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sp>
        <p:nvSpPr>
          <p:cNvPr id="19" name="RED-BG">
            <a:extLst>
              <a:ext uri="{FF2B5EF4-FFF2-40B4-BE49-F238E27FC236}">
                <a16:creationId xmlns:a16="http://schemas.microsoft.com/office/drawing/2014/main" id="{79500384-1F03-A35A-B039-1C4B1380986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A32FFA87-9712-AEF7-4ED2-8E4BDEB2AF7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pic>
        <p:nvPicPr>
          <p:cNvPr id="4" name="Picture 2" descr="Fig. 4">
            <a:extLst>
              <a:ext uri="{FF2B5EF4-FFF2-40B4-BE49-F238E27FC236}">
                <a16:creationId xmlns:a16="http://schemas.microsoft.com/office/drawing/2014/main" id="{1EA61D68-72BC-1119-2E84-B5D7BBB575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900" y="2586858"/>
            <a:ext cx="11089460" cy="335674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EF95B3C-55A9-97DC-77CC-D9733FC11C04}"/>
              </a:ext>
            </a:extLst>
          </p:cNvPr>
          <p:cNvSpPr txBox="1"/>
          <p:nvPr/>
        </p:nvSpPr>
        <p:spPr>
          <a:xfrm>
            <a:off x="685800" y="5761052"/>
            <a:ext cx="4232249" cy="682238"/>
          </a:xfrm>
          <a:prstGeom prst="rect">
            <a:avLst/>
          </a:prstGeom>
          <a:noFill/>
        </p:spPr>
        <p:txBody>
          <a:bodyPr wrap="none">
            <a:spAutoFit/>
          </a:bodyPr>
          <a:lstStyle/>
          <a:p>
            <a:pPr>
              <a:lnSpc>
                <a:spcPts val="2250"/>
              </a:lnSpc>
              <a:buNone/>
            </a:pPr>
            <a:r>
              <a:rPr lang="en-US" sz="1000" b="1" dirty="0">
                <a:effectLst/>
                <a:latin typeface="Plus Jakarta Sans ExtraBold" pitchFamily="2" charset="0"/>
                <a:cs typeface="Plus Jakarta Sans ExtraBold" pitchFamily="2" charset="0"/>
              </a:rPr>
              <a:t>The virus removal in UV irradiation, ozonation and chlorination</a:t>
            </a:r>
          </a:p>
          <a:p>
            <a:pPr algn="l">
              <a:spcBef>
                <a:spcPts val="1125"/>
              </a:spcBef>
              <a:buNone/>
            </a:pPr>
            <a:r>
              <a:rPr lang="en-US" sz="1000" b="0" i="0" u="sng" dirty="0">
                <a:solidFill>
                  <a:srgbClr val="005EA2"/>
                </a:solidFill>
                <a:effectLst/>
                <a:latin typeface="Plus Jakarta Sans Medium" pitchFamily="2" charset="0"/>
                <a:cs typeface="Plus Jakarta Sans Medium" pitchFamily="2" charset="0"/>
                <a:hlinkClick r:id="rId5"/>
              </a:rPr>
              <a:t>Jiayang Kong</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r>
              <a:rPr lang="en-US" sz="1000" b="0" i="0" dirty="0">
                <a:solidFill>
                  <a:srgbClr val="1B1B1B"/>
                </a:solidFill>
                <a:effectLst/>
                <a:latin typeface="Plus Jakarta Sans Medium" pitchFamily="2" charset="0"/>
                <a:cs typeface="Plus Jakarta Sans Medium" pitchFamily="2" charset="0"/>
              </a:rPr>
              <a:t>, </a:t>
            </a:r>
            <a:r>
              <a:rPr lang="en-US" sz="1000" b="0" i="0" u="sng" dirty="0">
                <a:solidFill>
                  <a:srgbClr val="005EA2"/>
                </a:solidFill>
                <a:effectLst/>
                <a:latin typeface="Plus Jakarta Sans Medium" pitchFamily="2" charset="0"/>
                <a:cs typeface="Plus Jakarta Sans Medium" pitchFamily="2" charset="0"/>
                <a:hlinkClick r:id="rId6"/>
              </a:rPr>
              <a:t>Yun Lu</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r>
              <a:rPr lang="en-US" sz="1000" b="0" i="0" dirty="0">
                <a:solidFill>
                  <a:srgbClr val="1B1B1B"/>
                </a:solidFill>
                <a:effectLst/>
                <a:latin typeface="Plus Jakarta Sans Medium" pitchFamily="2" charset="0"/>
                <a:cs typeface="Plus Jakarta Sans Medium" pitchFamily="2" charset="0"/>
              </a:rPr>
              <a:t>, </a:t>
            </a:r>
            <a:r>
              <a:rPr lang="en-US" sz="1000" b="0" i="0" u="sng" dirty="0">
                <a:solidFill>
                  <a:srgbClr val="005EA2"/>
                </a:solidFill>
                <a:effectLst/>
                <a:latin typeface="Plus Jakarta Sans Medium" pitchFamily="2" charset="0"/>
                <a:cs typeface="Plus Jakarta Sans Medium" pitchFamily="2" charset="0"/>
                <a:hlinkClick r:id="rId7"/>
              </a:rPr>
              <a:t>Yunru Ren</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r>
              <a:rPr lang="en-US" sz="1000" b="0" i="0" dirty="0">
                <a:solidFill>
                  <a:srgbClr val="1B1B1B"/>
                </a:solidFill>
                <a:effectLst/>
                <a:latin typeface="Plus Jakarta Sans Medium" pitchFamily="2" charset="0"/>
                <a:cs typeface="Plus Jakarta Sans Medium" pitchFamily="2" charset="0"/>
              </a:rPr>
              <a:t>, </a:t>
            </a:r>
            <a:r>
              <a:rPr lang="en-US" sz="1000" b="0" i="0" u="sng" dirty="0">
                <a:solidFill>
                  <a:srgbClr val="005EA2"/>
                </a:solidFill>
                <a:effectLst/>
                <a:latin typeface="Plus Jakarta Sans Medium" pitchFamily="2" charset="0"/>
                <a:cs typeface="Plus Jakarta Sans Medium" pitchFamily="2" charset="0"/>
                <a:hlinkClick r:id="rId8"/>
              </a:rPr>
              <a:t>Zhuo Chen</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r>
              <a:rPr lang="en-US" sz="1000" b="0" i="0" dirty="0">
                <a:solidFill>
                  <a:srgbClr val="1B1B1B"/>
                </a:solidFill>
                <a:effectLst/>
                <a:latin typeface="Plus Jakarta Sans Medium" pitchFamily="2" charset="0"/>
                <a:cs typeface="Plus Jakarta Sans Medium" pitchFamily="2" charset="0"/>
              </a:rPr>
              <a:t>, </a:t>
            </a:r>
            <a:r>
              <a:rPr lang="en-US" sz="1000" b="0" i="0" u="sng" dirty="0" err="1">
                <a:solidFill>
                  <a:srgbClr val="005EA2"/>
                </a:solidFill>
                <a:effectLst/>
                <a:latin typeface="Plus Jakarta Sans Medium" pitchFamily="2" charset="0"/>
                <a:cs typeface="Plus Jakarta Sans Medium" pitchFamily="2" charset="0"/>
                <a:hlinkClick r:id="rId9"/>
              </a:rPr>
              <a:t>Menghao</a:t>
            </a:r>
            <a:r>
              <a:rPr lang="en-US" sz="1000" b="0" i="0" u="sng" dirty="0">
                <a:solidFill>
                  <a:srgbClr val="005EA2"/>
                </a:solidFill>
                <a:effectLst/>
                <a:latin typeface="Plus Jakarta Sans Medium" pitchFamily="2" charset="0"/>
                <a:cs typeface="Plus Jakarta Sans Medium" pitchFamily="2" charset="0"/>
                <a:hlinkClick r:id="rId9"/>
              </a:rPr>
              <a:t> Chen</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endParaRPr lang="en-US" sz="1000" b="0" i="0" dirty="0">
              <a:solidFill>
                <a:srgbClr val="1B1B1B"/>
              </a:solidFill>
              <a:effectLst/>
              <a:latin typeface="Plus Jakarta Sans Medium" pitchFamily="2" charset="0"/>
              <a:cs typeface="Plus Jakarta Sans Medium" pitchFamily="2" charset="0"/>
            </a:endParaRPr>
          </a:p>
        </p:txBody>
      </p:sp>
      <p:sp>
        <p:nvSpPr>
          <p:cNvPr id="9" name="TextBox 8">
            <a:extLst>
              <a:ext uri="{FF2B5EF4-FFF2-40B4-BE49-F238E27FC236}">
                <a16:creationId xmlns:a16="http://schemas.microsoft.com/office/drawing/2014/main" id="{23D266BC-BC1A-8216-74DD-69BCDF97DFB8}"/>
              </a:ext>
            </a:extLst>
          </p:cNvPr>
          <p:cNvSpPr txBox="1"/>
          <p:nvPr/>
        </p:nvSpPr>
        <p:spPr>
          <a:xfrm>
            <a:off x="9274499" y="5761500"/>
            <a:ext cx="2231701" cy="340671"/>
          </a:xfrm>
          <a:prstGeom prst="rect">
            <a:avLst/>
          </a:prstGeom>
          <a:noFill/>
        </p:spPr>
        <p:txBody>
          <a:bodyPr wrap="none">
            <a:spAutoFit/>
          </a:bodyPr>
          <a:lstStyle/>
          <a:p>
            <a:pPr>
              <a:lnSpc>
                <a:spcPts val="2250"/>
              </a:lnSpc>
              <a:buNone/>
            </a:pPr>
            <a:r>
              <a:rPr lang="en-US" sz="1000" b="1" dirty="0">
                <a:latin typeface="Plus Jakarta Sans ExtraBold" pitchFamily="2" charset="0"/>
                <a:cs typeface="Plus Jakarta Sans ExtraBold" pitchFamily="2" charset="0"/>
              </a:rPr>
              <a:t>Water Cycle. 2021 Jun 2;2:23-31.</a:t>
            </a:r>
            <a:endParaRPr lang="en-US" sz="1000" b="1" dirty="0">
              <a:effectLst/>
              <a:latin typeface="Plus Jakarta Sans ExtraBold" pitchFamily="2" charset="0"/>
              <a:cs typeface="Plus Jakarta Sans ExtraBold" pitchFamily="2" charset="0"/>
            </a:endParaRPr>
          </a:p>
        </p:txBody>
      </p:sp>
      <p:graphicFrame>
        <p:nvGraphicFramePr>
          <p:cNvPr id="10" name="Table 9">
            <a:extLst>
              <a:ext uri="{FF2B5EF4-FFF2-40B4-BE49-F238E27FC236}">
                <a16:creationId xmlns:a16="http://schemas.microsoft.com/office/drawing/2014/main" id="{BC574889-57A3-5F49-66D9-9F9E4E4FA105}"/>
              </a:ext>
            </a:extLst>
          </p:cNvPr>
          <p:cNvGraphicFramePr>
            <a:graphicFrameLocks noGrp="1"/>
          </p:cNvGraphicFramePr>
          <p:nvPr>
            <p:extLst>
              <p:ext uri="{D42A27DB-BD31-4B8C-83A1-F6EECF244321}">
                <p14:modId xmlns:p14="http://schemas.microsoft.com/office/powerpoint/2010/main" val="191957217"/>
              </p:ext>
            </p:extLst>
          </p:nvPr>
        </p:nvGraphicFramePr>
        <p:xfrm>
          <a:off x="730624" y="8322084"/>
          <a:ext cx="10775576" cy="2590800"/>
        </p:xfrm>
        <a:graphic>
          <a:graphicData uri="http://schemas.openxmlformats.org/drawingml/2006/table">
            <a:tbl>
              <a:tblPr firstRow="1" bandRow="1">
                <a:tableStyleId>{5C22544A-7EE6-4342-B048-85BDC9FD1C3A}</a:tableStyleId>
              </a:tblPr>
              <a:tblGrid>
                <a:gridCol w="2693894">
                  <a:extLst>
                    <a:ext uri="{9D8B030D-6E8A-4147-A177-3AD203B41FA5}">
                      <a16:colId xmlns:a16="http://schemas.microsoft.com/office/drawing/2014/main" val="1235590378"/>
                    </a:ext>
                  </a:extLst>
                </a:gridCol>
                <a:gridCol w="2693894">
                  <a:extLst>
                    <a:ext uri="{9D8B030D-6E8A-4147-A177-3AD203B41FA5}">
                      <a16:colId xmlns:a16="http://schemas.microsoft.com/office/drawing/2014/main" val="1812735403"/>
                    </a:ext>
                  </a:extLst>
                </a:gridCol>
                <a:gridCol w="2693894">
                  <a:extLst>
                    <a:ext uri="{9D8B030D-6E8A-4147-A177-3AD203B41FA5}">
                      <a16:colId xmlns:a16="http://schemas.microsoft.com/office/drawing/2014/main" val="480437691"/>
                    </a:ext>
                  </a:extLst>
                </a:gridCol>
                <a:gridCol w="2693894">
                  <a:extLst>
                    <a:ext uri="{9D8B030D-6E8A-4147-A177-3AD203B41FA5}">
                      <a16:colId xmlns:a16="http://schemas.microsoft.com/office/drawing/2014/main" val="2323952667"/>
                    </a:ext>
                  </a:extLst>
                </a:gridCol>
              </a:tblGrid>
              <a:tr h="426880">
                <a:tc>
                  <a:txBody>
                    <a:bodyPr/>
                    <a:lstStyle/>
                    <a:p>
                      <a:pPr marL="0" algn="ctr" rtl="0" eaLnBrk="1" fontAlgn="ctr" latinLnBrk="0" hangingPunct="1">
                        <a:buNone/>
                      </a:pPr>
                      <a:r>
                        <a:rPr lang="en-US" sz="1600" b="1" i="0" u="none" strike="noStrike" kern="1200" dirty="0">
                          <a:solidFill>
                            <a:srgbClr val="FFFFFF"/>
                          </a:solidFill>
                          <a:effectLst/>
                          <a:latin typeface="Plus Jakarta Sans ExtraBold" pitchFamily="2" charset="0"/>
                          <a:cs typeface="Plus Jakarta Sans ExtraBold" pitchFamily="2" charset="0"/>
                        </a:rPr>
                        <a:t>BACTERIA</a:t>
                      </a:r>
                      <a:endParaRPr lang="en-US" sz="1600" b="0" i="0" u="none" strike="noStrike" dirty="0">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algn="ctr" rtl="0" eaLnBrk="1" fontAlgn="ctr" latinLnBrk="0" hangingPunct="1">
                        <a:buNone/>
                      </a:pPr>
                      <a:r>
                        <a:rPr lang="en-US" sz="1600" b="1" i="0" u="none" strike="noStrike" kern="1200" dirty="0">
                          <a:solidFill>
                            <a:srgbClr val="FFFFFF"/>
                          </a:solidFill>
                          <a:effectLst/>
                          <a:latin typeface="Plus Jakarta Sans ExtraBold" pitchFamily="2" charset="0"/>
                          <a:cs typeface="Plus Jakarta Sans ExtraBold" pitchFamily="2" charset="0"/>
                        </a:rPr>
                        <a:t>CT (MG-MIN/L)</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algn="ctr" rtl="0" eaLnBrk="1" fontAlgn="ctr" latinLnBrk="0" hangingPunct="1">
                        <a:buNone/>
                      </a:pPr>
                      <a:r>
                        <a:rPr lang="en-US" sz="1600" b="1" i="0" u="none" strike="noStrike" kern="1200" dirty="0">
                          <a:solidFill>
                            <a:srgbClr val="FFFFFF"/>
                          </a:solidFill>
                          <a:effectLst/>
                          <a:latin typeface="Plus Jakarta Sans ExtraBold" pitchFamily="2" charset="0"/>
                          <a:cs typeface="Plus Jakarta Sans ExtraBold" pitchFamily="2" charset="0"/>
                        </a:rPr>
                        <a:t>% LOG KILL</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r>
                        <a:rPr lang="en-US" sz="1600" dirty="0">
                          <a:latin typeface="Plus Jakarta Sans Medium" pitchFamily="2" charset="0"/>
                          <a:cs typeface="Plus Jakarta Sans Medium" pitchFamily="2" charset="0"/>
                        </a:rPr>
                        <a:t>TEMPERATURE (°C)</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marL="0" algn="l"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Escherichia coli</a:t>
                      </a:r>
                      <a:endParaRPr lang="en-US" sz="1600" b="0" i="0" u="none" strike="noStrike">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0.034 – 0.05</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99%</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Plus Jakarta Sans Medium" pitchFamily="2" charset="0"/>
                          <a:cs typeface="Plus Jakarta Sans Medium" pitchFamily="2" charset="0"/>
                        </a:rPr>
                        <a:t>5</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marL="0" algn="l"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Vibrio cholerae</a:t>
                      </a:r>
                      <a:endParaRPr lang="en-US" sz="1600" b="0" i="0" u="none" strike="noStrike">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0.1 – 0.35</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99.999%</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Plus Jakarta Sans Medium" pitchFamily="2" charset="0"/>
                          <a:cs typeface="Plus Jakarta Sans Medium" pitchFamily="2" charset="0"/>
                        </a:rPr>
                        <a:t>20</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marL="0" algn="l"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Giardia</a:t>
                      </a:r>
                      <a:endParaRPr lang="en-US" sz="1600" b="0" i="0" u="none" strike="noStrike">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0.48</a:t>
                      </a:r>
                      <a:endParaRPr lang="en-US" sz="1600" b="0" i="0" u="none" strike="noStrike">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99.9%</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Plus Jakarta Sans Medium" pitchFamily="2" charset="0"/>
                          <a:cs typeface="Plus Jakarta Sans Medium" pitchFamily="2" charset="0"/>
                        </a:rPr>
                        <a:t>25</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marL="0" algn="l"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Cryptosporidium</a:t>
                      </a:r>
                      <a:endParaRPr lang="en-US" sz="1600" b="0" i="0" u="none" strike="noStrike">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7 - 10</a:t>
                      </a:r>
                      <a:endParaRPr lang="en-US" sz="1600" b="0" i="0" u="none" strike="noStrike">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99.9%</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Plus Jakarta Sans Medium" pitchFamily="2" charset="0"/>
                          <a:cs typeface="Plus Jakarta Sans Medium" pitchFamily="2" charset="0"/>
                        </a:rPr>
                        <a:t>20 - 25</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bl>
          </a:graphicData>
        </a:graphic>
      </p:graphicFrame>
      <p:sp>
        <p:nvSpPr>
          <p:cNvPr id="13" name="TextBox 12">
            <a:extLst>
              <a:ext uri="{FF2B5EF4-FFF2-40B4-BE49-F238E27FC236}">
                <a16:creationId xmlns:a16="http://schemas.microsoft.com/office/drawing/2014/main" id="{CBA5B6BA-6437-FF6B-C36A-41D1BBE16242}"/>
              </a:ext>
            </a:extLst>
          </p:cNvPr>
          <p:cNvSpPr txBox="1"/>
          <p:nvPr/>
        </p:nvSpPr>
        <p:spPr>
          <a:xfrm>
            <a:off x="-9407551" y="1095702"/>
            <a:ext cx="9753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CT Value</a:t>
            </a:r>
          </a:p>
        </p:txBody>
      </p:sp>
      <p:sp>
        <p:nvSpPr>
          <p:cNvPr id="14" name="TextBox 13">
            <a:extLst>
              <a:ext uri="{FF2B5EF4-FFF2-40B4-BE49-F238E27FC236}">
                <a16:creationId xmlns:a16="http://schemas.microsoft.com/office/drawing/2014/main" id="{454EEAB1-FD23-4B2A-5A77-B1EE6D1DFAB1}"/>
              </a:ext>
            </a:extLst>
          </p:cNvPr>
          <p:cNvSpPr txBox="1"/>
          <p:nvPr/>
        </p:nvSpPr>
        <p:spPr>
          <a:xfrm>
            <a:off x="-9286526" y="837265"/>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spTree>
    <p:extLst>
      <p:ext uri="{BB962C8B-B14F-4D97-AF65-F5344CB8AC3E}">
        <p14:creationId xmlns:p14="http://schemas.microsoft.com/office/powerpoint/2010/main" val="3769025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D8B82AC5-B9F4-C32D-2BE8-5525FB3265A6}"/>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9DAA4CFC-776C-CF15-0AF5-126F666162DF}"/>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0B9F8727-71B8-14C4-DE45-B9FEFA3FF284}"/>
              </a:ext>
            </a:extLst>
          </p:cNvPr>
          <p:cNvSpPr txBox="1"/>
          <p:nvPr/>
        </p:nvSpPr>
        <p:spPr>
          <a:xfrm>
            <a:off x="609600" y="943302"/>
            <a:ext cx="9753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CT Value</a:t>
            </a:r>
          </a:p>
        </p:txBody>
      </p:sp>
      <p:sp>
        <p:nvSpPr>
          <p:cNvPr id="11" name="TextBox 10">
            <a:extLst>
              <a:ext uri="{FF2B5EF4-FFF2-40B4-BE49-F238E27FC236}">
                <a16:creationId xmlns:a16="http://schemas.microsoft.com/office/drawing/2014/main" id="{5E36E08E-6FB6-4FA3-1916-5957239C7914}"/>
              </a:ext>
            </a:extLst>
          </p:cNvPr>
          <p:cNvSpPr txBox="1"/>
          <p:nvPr/>
        </p:nvSpPr>
        <p:spPr>
          <a:xfrm>
            <a:off x="730625" y="684865"/>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sp>
        <p:nvSpPr>
          <p:cNvPr id="19" name="RED-BG">
            <a:extLst>
              <a:ext uri="{FF2B5EF4-FFF2-40B4-BE49-F238E27FC236}">
                <a16:creationId xmlns:a16="http://schemas.microsoft.com/office/drawing/2014/main" id="{7BEF73A8-D10E-35D4-6144-8C3DE7DD008C}"/>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1A997EAA-870C-09BC-BD13-CC577E11C9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3" name="TextBox 2">
            <a:extLst>
              <a:ext uri="{FF2B5EF4-FFF2-40B4-BE49-F238E27FC236}">
                <a16:creationId xmlns:a16="http://schemas.microsoft.com/office/drawing/2014/main" id="{0A5EC222-C78D-C183-A5DB-BA3E2C6897C2}"/>
              </a:ext>
            </a:extLst>
          </p:cNvPr>
          <p:cNvSpPr txBox="1"/>
          <p:nvPr/>
        </p:nvSpPr>
        <p:spPr>
          <a:xfrm>
            <a:off x="587829" y="1828800"/>
            <a:ext cx="4800600" cy="880497"/>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The values below are approximate ranges commonly used in drinking-water engineering and regulation for the inactivation of bacteria.</a:t>
            </a:r>
          </a:p>
        </p:txBody>
      </p:sp>
      <p:graphicFrame>
        <p:nvGraphicFramePr>
          <p:cNvPr id="5" name="Table 4">
            <a:extLst>
              <a:ext uri="{FF2B5EF4-FFF2-40B4-BE49-F238E27FC236}">
                <a16:creationId xmlns:a16="http://schemas.microsoft.com/office/drawing/2014/main" id="{2FDBB7CA-03B2-B687-81EC-0C63E3C812F6}"/>
              </a:ext>
            </a:extLst>
          </p:cNvPr>
          <p:cNvGraphicFramePr>
            <a:graphicFrameLocks noGrp="1"/>
          </p:cNvGraphicFramePr>
          <p:nvPr>
            <p:extLst>
              <p:ext uri="{D42A27DB-BD31-4B8C-83A1-F6EECF244321}">
                <p14:modId xmlns:p14="http://schemas.microsoft.com/office/powerpoint/2010/main" val="1232017506"/>
              </p:ext>
            </p:extLst>
          </p:nvPr>
        </p:nvGraphicFramePr>
        <p:xfrm>
          <a:off x="730624" y="3341036"/>
          <a:ext cx="10775576" cy="2590800"/>
        </p:xfrm>
        <a:graphic>
          <a:graphicData uri="http://schemas.openxmlformats.org/drawingml/2006/table">
            <a:tbl>
              <a:tblPr firstRow="1" bandRow="1">
                <a:tableStyleId>{5C22544A-7EE6-4342-B048-85BDC9FD1C3A}</a:tableStyleId>
              </a:tblPr>
              <a:tblGrid>
                <a:gridCol w="2693894">
                  <a:extLst>
                    <a:ext uri="{9D8B030D-6E8A-4147-A177-3AD203B41FA5}">
                      <a16:colId xmlns:a16="http://schemas.microsoft.com/office/drawing/2014/main" val="1235590378"/>
                    </a:ext>
                  </a:extLst>
                </a:gridCol>
                <a:gridCol w="2693894">
                  <a:extLst>
                    <a:ext uri="{9D8B030D-6E8A-4147-A177-3AD203B41FA5}">
                      <a16:colId xmlns:a16="http://schemas.microsoft.com/office/drawing/2014/main" val="1812735403"/>
                    </a:ext>
                  </a:extLst>
                </a:gridCol>
                <a:gridCol w="2693894">
                  <a:extLst>
                    <a:ext uri="{9D8B030D-6E8A-4147-A177-3AD203B41FA5}">
                      <a16:colId xmlns:a16="http://schemas.microsoft.com/office/drawing/2014/main" val="480437691"/>
                    </a:ext>
                  </a:extLst>
                </a:gridCol>
                <a:gridCol w="2693894">
                  <a:extLst>
                    <a:ext uri="{9D8B030D-6E8A-4147-A177-3AD203B41FA5}">
                      <a16:colId xmlns:a16="http://schemas.microsoft.com/office/drawing/2014/main" val="2323952667"/>
                    </a:ext>
                  </a:extLst>
                </a:gridCol>
              </a:tblGrid>
              <a:tr h="426880">
                <a:tc>
                  <a:txBody>
                    <a:bodyPr/>
                    <a:lstStyle/>
                    <a:p>
                      <a:pPr marL="0" algn="ctr" rtl="0" eaLnBrk="1" fontAlgn="ctr" latinLnBrk="0" hangingPunct="1">
                        <a:buNone/>
                      </a:pPr>
                      <a:r>
                        <a:rPr lang="en-US" sz="1600" b="1" i="0" u="none" strike="noStrike" kern="1200" dirty="0">
                          <a:solidFill>
                            <a:srgbClr val="FFFFFF"/>
                          </a:solidFill>
                          <a:effectLst/>
                          <a:latin typeface="Plus Jakarta Sans ExtraBold" pitchFamily="2" charset="0"/>
                          <a:cs typeface="Plus Jakarta Sans ExtraBold" pitchFamily="2" charset="0"/>
                        </a:rPr>
                        <a:t>BACTERIA</a:t>
                      </a:r>
                      <a:endParaRPr lang="en-US" sz="1600" b="0" i="0" u="none" strike="noStrike" dirty="0">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algn="ctr" rtl="0" eaLnBrk="1" fontAlgn="ctr" latinLnBrk="0" hangingPunct="1">
                        <a:buNone/>
                      </a:pPr>
                      <a:r>
                        <a:rPr lang="en-US" sz="1600" b="1" i="0" u="none" strike="noStrike" kern="1200" dirty="0">
                          <a:solidFill>
                            <a:srgbClr val="FFFFFF"/>
                          </a:solidFill>
                          <a:effectLst/>
                          <a:latin typeface="Plus Jakarta Sans ExtraBold" pitchFamily="2" charset="0"/>
                          <a:cs typeface="Plus Jakarta Sans ExtraBold" pitchFamily="2" charset="0"/>
                        </a:rPr>
                        <a:t>CT (MG-MIN/L)</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marL="0" algn="ctr" rtl="0" eaLnBrk="1" fontAlgn="ctr" latinLnBrk="0" hangingPunct="1">
                        <a:buNone/>
                      </a:pPr>
                      <a:r>
                        <a:rPr lang="en-US" sz="1600" b="1" i="0" u="none" strike="noStrike" kern="1200" dirty="0">
                          <a:solidFill>
                            <a:srgbClr val="FFFFFF"/>
                          </a:solidFill>
                          <a:effectLst/>
                          <a:latin typeface="Plus Jakarta Sans ExtraBold" pitchFamily="2" charset="0"/>
                          <a:cs typeface="Plus Jakarta Sans ExtraBold" pitchFamily="2" charset="0"/>
                        </a:rPr>
                        <a:t>% LOG KILL</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r>
                        <a:rPr lang="en-US" sz="1600" dirty="0">
                          <a:latin typeface="Plus Jakarta Sans Medium" pitchFamily="2" charset="0"/>
                          <a:cs typeface="Plus Jakarta Sans Medium" pitchFamily="2" charset="0"/>
                        </a:rPr>
                        <a:t>TEMPERATURE (°C)</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426880">
                <a:tc>
                  <a:txBody>
                    <a:bodyPr/>
                    <a:lstStyle/>
                    <a:p>
                      <a:pPr marL="0" algn="l"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Escherichia coli</a:t>
                      </a:r>
                      <a:endParaRPr lang="en-US" sz="1600" b="0" i="0" u="none" strike="noStrike">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0.034 – 0.05</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99%</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Plus Jakarta Sans Medium" pitchFamily="2" charset="0"/>
                          <a:cs typeface="Plus Jakarta Sans Medium" pitchFamily="2" charset="0"/>
                        </a:rPr>
                        <a:t>5</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426880">
                <a:tc>
                  <a:txBody>
                    <a:bodyPr/>
                    <a:lstStyle/>
                    <a:p>
                      <a:pPr marL="0" algn="l"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Vibrio cholerae</a:t>
                      </a:r>
                      <a:endParaRPr lang="en-US" sz="1600" b="0" i="0" u="none" strike="noStrike">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0.1 – 0.35</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99.999%</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Plus Jakarta Sans Medium" pitchFamily="2" charset="0"/>
                          <a:cs typeface="Plus Jakarta Sans Medium" pitchFamily="2" charset="0"/>
                        </a:rPr>
                        <a:t>20</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426880">
                <a:tc>
                  <a:txBody>
                    <a:bodyPr/>
                    <a:lstStyle/>
                    <a:p>
                      <a:pPr marL="0" algn="l"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Giardia</a:t>
                      </a:r>
                      <a:endParaRPr lang="en-US" sz="1600" b="0" i="0" u="none" strike="noStrike">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0.48</a:t>
                      </a:r>
                      <a:endParaRPr lang="en-US" sz="1600" b="0" i="0" u="none" strike="noStrike">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99.9%</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Plus Jakarta Sans Medium" pitchFamily="2" charset="0"/>
                          <a:cs typeface="Plus Jakarta Sans Medium" pitchFamily="2" charset="0"/>
                        </a:rPr>
                        <a:t>25</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426880">
                <a:tc>
                  <a:txBody>
                    <a:bodyPr/>
                    <a:lstStyle/>
                    <a:p>
                      <a:pPr marL="0" algn="l"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Cryptosporidium</a:t>
                      </a:r>
                      <a:endParaRPr lang="en-US" sz="1600" b="0" i="0" u="none" strike="noStrike">
                        <a:effectLst/>
                        <a:latin typeface="Arial" panose="020B0604020202020204" pitchFamily="34" charset="0"/>
                      </a:endParaRPr>
                    </a:p>
                  </a:txBody>
                  <a:tcPr marL="274320" marR="274320" marT="137160" marB="137160" anchor="ctr">
                    <a:lnL w="28575"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a:solidFill>
                            <a:srgbClr val="000000"/>
                          </a:solidFill>
                          <a:effectLst/>
                          <a:latin typeface="Plus Jakarta Sans Medium" pitchFamily="2" charset="0"/>
                          <a:cs typeface="Plus Jakarta Sans Medium" pitchFamily="2" charset="0"/>
                        </a:rPr>
                        <a:t>7 - 10</a:t>
                      </a:r>
                      <a:endParaRPr lang="en-US" sz="1600" b="0" i="0" u="none" strike="noStrike">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ctr" latinLnBrk="0" hangingPunct="1">
                        <a:buNone/>
                      </a:pPr>
                      <a:r>
                        <a:rPr lang="en-US" sz="1600" b="0" i="0" u="none" strike="noStrike" kern="1200" dirty="0">
                          <a:solidFill>
                            <a:srgbClr val="000000"/>
                          </a:solidFill>
                          <a:effectLst/>
                          <a:latin typeface="Plus Jakarta Sans Medium" pitchFamily="2" charset="0"/>
                          <a:cs typeface="Plus Jakarta Sans Medium" pitchFamily="2" charset="0"/>
                        </a:rPr>
                        <a:t>99.9%</a:t>
                      </a:r>
                      <a:endParaRPr lang="en-US" sz="1600" b="0" i="0" u="none" strike="noStrike" dirty="0">
                        <a:effectLst/>
                        <a:latin typeface="Arial" panose="020B0604020202020204" pitchFamily="34" charset="0"/>
                      </a:endParaRPr>
                    </a:p>
                  </a:txBody>
                  <a:tcPr marL="274320" marR="274320" marT="137160" marB="13716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a:latin typeface="Plus Jakarta Sans Medium" pitchFamily="2" charset="0"/>
                          <a:cs typeface="Plus Jakarta Sans Medium" pitchFamily="2" charset="0"/>
                        </a:rPr>
                        <a:t>20 - 25</a:t>
                      </a:r>
                    </a:p>
                  </a:txBody>
                  <a:tcPr anchor="ctr">
                    <a:lnL w="635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bl>
          </a:graphicData>
        </a:graphic>
      </p:graphicFrame>
      <p:pic>
        <p:nvPicPr>
          <p:cNvPr id="7" name="Picture 6">
            <a:extLst>
              <a:ext uri="{FF2B5EF4-FFF2-40B4-BE49-F238E27FC236}">
                <a16:creationId xmlns:a16="http://schemas.microsoft.com/office/drawing/2014/main" id="{1BC6EF0C-E13A-36D2-8B43-7650BEC55B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17000" y="684865"/>
            <a:ext cx="6046853" cy="5657354"/>
          </a:xfrm>
          <a:prstGeom prst="rect">
            <a:avLst/>
          </a:prstGeom>
        </p:spPr>
      </p:pic>
      <p:sp>
        <p:nvSpPr>
          <p:cNvPr id="10" name="TextBox 9">
            <a:extLst>
              <a:ext uri="{FF2B5EF4-FFF2-40B4-BE49-F238E27FC236}">
                <a16:creationId xmlns:a16="http://schemas.microsoft.com/office/drawing/2014/main" id="{6BEA2456-4925-77A7-318B-CE5EEF2F8C35}"/>
              </a:ext>
            </a:extLst>
          </p:cNvPr>
          <p:cNvSpPr txBox="1"/>
          <p:nvPr/>
        </p:nvSpPr>
        <p:spPr>
          <a:xfrm>
            <a:off x="-9022976" y="2620637"/>
            <a:ext cx="9753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Range of CT Value</a:t>
            </a:r>
          </a:p>
        </p:txBody>
      </p:sp>
    </p:spTree>
    <p:extLst>
      <p:ext uri="{BB962C8B-B14F-4D97-AF65-F5344CB8AC3E}">
        <p14:creationId xmlns:p14="http://schemas.microsoft.com/office/powerpoint/2010/main" val="3603152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F76DE62D-47DA-5A64-4830-FD9AF6ED1C1B}"/>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68731E7F-912F-1F71-0FC4-9014CD9C03DE}"/>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pic>
        <p:nvPicPr>
          <p:cNvPr id="4" name="Picture 3">
            <a:extLst>
              <a:ext uri="{FF2B5EF4-FFF2-40B4-BE49-F238E27FC236}">
                <a16:creationId xmlns:a16="http://schemas.microsoft.com/office/drawing/2014/main" id="{51CA30B2-08FF-F00B-0A4B-A2016FC9C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4147" y="684865"/>
            <a:ext cx="6046853" cy="5657354"/>
          </a:xfrm>
          <a:prstGeom prst="rect">
            <a:avLst/>
          </a:prstGeom>
        </p:spPr>
      </p:pic>
      <p:sp>
        <p:nvSpPr>
          <p:cNvPr id="2" name="TextBox 1">
            <a:extLst>
              <a:ext uri="{FF2B5EF4-FFF2-40B4-BE49-F238E27FC236}">
                <a16:creationId xmlns:a16="http://schemas.microsoft.com/office/drawing/2014/main" id="{DB695EA4-013F-5B8B-B28A-2B4CF8DDC25F}"/>
              </a:ext>
            </a:extLst>
          </p:cNvPr>
          <p:cNvSpPr txBox="1"/>
          <p:nvPr/>
        </p:nvSpPr>
        <p:spPr>
          <a:xfrm>
            <a:off x="533400" y="2620637"/>
            <a:ext cx="9753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Range of CT Value</a:t>
            </a:r>
          </a:p>
        </p:txBody>
      </p:sp>
      <p:sp>
        <p:nvSpPr>
          <p:cNvPr id="11" name="TextBox 10">
            <a:extLst>
              <a:ext uri="{FF2B5EF4-FFF2-40B4-BE49-F238E27FC236}">
                <a16:creationId xmlns:a16="http://schemas.microsoft.com/office/drawing/2014/main" id="{3BDB1EF7-C24A-D8DE-305B-AA0B2629BC30}"/>
              </a:ext>
            </a:extLst>
          </p:cNvPr>
          <p:cNvSpPr txBox="1"/>
          <p:nvPr/>
        </p:nvSpPr>
        <p:spPr>
          <a:xfrm>
            <a:off x="654425" y="2362200"/>
            <a:ext cx="3601948"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DISINFECTION POWER OF OZONE</a:t>
            </a:r>
          </a:p>
        </p:txBody>
      </p:sp>
      <p:sp>
        <p:nvSpPr>
          <p:cNvPr id="19" name="RED-BG">
            <a:extLst>
              <a:ext uri="{FF2B5EF4-FFF2-40B4-BE49-F238E27FC236}">
                <a16:creationId xmlns:a16="http://schemas.microsoft.com/office/drawing/2014/main" id="{6F725F71-FC7F-0727-20B9-5D38C49504E9}"/>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6EC7DCCB-A763-BED8-B6A0-F127584FAD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43360" y="6301824"/>
            <a:ext cx="411480" cy="426553"/>
          </a:xfrm>
          <a:prstGeom prst="rect">
            <a:avLst/>
          </a:prstGeom>
        </p:spPr>
      </p:pic>
      <p:sp>
        <p:nvSpPr>
          <p:cNvPr id="7" name="TextBox 6">
            <a:extLst>
              <a:ext uri="{FF2B5EF4-FFF2-40B4-BE49-F238E27FC236}">
                <a16:creationId xmlns:a16="http://schemas.microsoft.com/office/drawing/2014/main" id="{0F2D3075-5CC5-82A7-A64C-3499DF4C20BC}"/>
              </a:ext>
            </a:extLst>
          </p:cNvPr>
          <p:cNvSpPr txBox="1"/>
          <p:nvPr/>
        </p:nvSpPr>
        <p:spPr>
          <a:xfrm>
            <a:off x="533400" y="3472586"/>
            <a:ext cx="4123245" cy="965842"/>
          </a:xfrm>
          <a:prstGeom prst="rect">
            <a:avLst/>
          </a:prstGeom>
          <a:noFill/>
        </p:spPr>
        <p:txBody>
          <a:bodyPr wrap="none">
            <a:spAutoFit/>
          </a:bodyPr>
          <a:lstStyle/>
          <a:p>
            <a:pPr>
              <a:lnSpc>
                <a:spcPct val="200000"/>
              </a:lnSpc>
              <a:buNone/>
            </a:pPr>
            <a:r>
              <a:rPr lang="en-US" sz="1000" b="1" dirty="0">
                <a:effectLst/>
                <a:latin typeface="Plus Jakarta Sans ExtraBold" pitchFamily="2" charset="0"/>
                <a:cs typeface="Plus Jakarta Sans ExtraBold" pitchFamily="2" charset="0"/>
              </a:rPr>
              <a:t>The virus removal in UV irradiation, ozonation and chlorination</a:t>
            </a:r>
          </a:p>
          <a:p>
            <a:pPr algn="l">
              <a:lnSpc>
                <a:spcPct val="200000"/>
              </a:lnSpc>
              <a:buNone/>
            </a:pPr>
            <a:r>
              <a:rPr lang="en-US" sz="1000" b="0" i="0" u="sng" dirty="0">
                <a:solidFill>
                  <a:srgbClr val="005EA2"/>
                </a:solidFill>
                <a:effectLst/>
                <a:latin typeface="Plus Jakarta Sans Medium" pitchFamily="2" charset="0"/>
                <a:cs typeface="Plus Jakarta Sans Medium" pitchFamily="2" charset="0"/>
                <a:hlinkClick r:id="rId5"/>
              </a:rPr>
              <a:t>Jiayang Kong</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r>
              <a:rPr lang="en-US" sz="1000" b="0" i="0" dirty="0">
                <a:solidFill>
                  <a:srgbClr val="1B1B1B"/>
                </a:solidFill>
                <a:effectLst/>
                <a:latin typeface="Plus Jakarta Sans Medium" pitchFamily="2" charset="0"/>
                <a:cs typeface="Plus Jakarta Sans Medium" pitchFamily="2" charset="0"/>
              </a:rPr>
              <a:t>, </a:t>
            </a:r>
            <a:r>
              <a:rPr lang="en-US" sz="1000" b="0" i="0" u="sng" dirty="0">
                <a:solidFill>
                  <a:srgbClr val="005EA2"/>
                </a:solidFill>
                <a:effectLst/>
                <a:latin typeface="Plus Jakarta Sans Medium" pitchFamily="2" charset="0"/>
                <a:cs typeface="Plus Jakarta Sans Medium" pitchFamily="2" charset="0"/>
                <a:hlinkClick r:id="rId6"/>
              </a:rPr>
              <a:t>Yun Lu</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r>
              <a:rPr lang="en-US" sz="1000" b="0" i="0" dirty="0">
                <a:solidFill>
                  <a:srgbClr val="1B1B1B"/>
                </a:solidFill>
                <a:effectLst/>
                <a:latin typeface="Plus Jakarta Sans Medium" pitchFamily="2" charset="0"/>
                <a:cs typeface="Plus Jakarta Sans Medium" pitchFamily="2" charset="0"/>
              </a:rPr>
              <a:t>, </a:t>
            </a:r>
            <a:r>
              <a:rPr lang="en-US" sz="1000" b="0" i="0" u="sng" dirty="0">
                <a:solidFill>
                  <a:srgbClr val="005EA2"/>
                </a:solidFill>
                <a:effectLst/>
                <a:latin typeface="Plus Jakarta Sans Medium" pitchFamily="2" charset="0"/>
                <a:cs typeface="Plus Jakarta Sans Medium" pitchFamily="2" charset="0"/>
                <a:hlinkClick r:id="rId7"/>
              </a:rPr>
              <a:t>Yunru Ren</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r>
              <a:rPr lang="en-US" sz="1000" b="0" i="0" dirty="0">
                <a:solidFill>
                  <a:srgbClr val="1B1B1B"/>
                </a:solidFill>
                <a:effectLst/>
                <a:latin typeface="Plus Jakarta Sans Medium" pitchFamily="2" charset="0"/>
                <a:cs typeface="Plus Jakarta Sans Medium" pitchFamily="2" charset="0"/>
              </a:rPr>
              <a:t>, </a:t>
            </a:r>
            <a:r>
              <a:rPr lang="en-US" sz="1000" b="0" i="0" u="sng" dirty="0">
                <a:solidFill>
                  <a:srgbClr val="005EA2"/>
                </a:solidFill>
                <a:effectLst/>
                <a:latin typeface="Plus Jakarta Sans Medium" pitchFamily="2" charset="0"/>
                <a:cs typeface="Plus Jakarta Sans Medium" pitchFamily="2" charset="0"/>
                <a:hlinkClick r:id="rId8"/>
              </a:rPr>
              <a:t>Zhuo Chen</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r>
              <a:rPr lang="en-US" sz="1000" b="0" i="0" dirty="0">
                <a:solidFill>
                  <a:srgbClr val="1B1B1B"/>
                </a:solidFill>
                <a:effectLst/>
                <a:latin typeface="Plus Jakarta Sans Medium" pitchFamily="2" charset="0"/>
                <a:cs typeface="Plus Jakarta Sans Medium" pitchFamily="2" charset="0"/>
              </a:rPr>
              <a:t>, </a:t>
            </a:r>
            <a:r>
              <a:rPr lang="en-US" sz="1000" b="0" i="0" u="sng" dirty="0" err="1">
                <a:solidFill>
                  <a:srgbClr val="005EA2"/>
                </a:solidFill>
                <a:effectLst/>
                <a:latin typeface="Plus Jakarta Sans Medium" pitchFamily="2" charset="0"/>
                <a:cs typeface="Plus Jakarta Sans Medium" pitchFamily="2" charset="0"/>
                <a:hlinkClick r:id="rId9"/>
              </a:rPr>
              <a:t>Menghao</a:t>
            </a:r>
            <a:r>
              <a:rPr lang="en-US" sz="1000" b="0" i="0" u="sng" dirty="0">
                <a:solidFill>
                  <a:srgbClr val="005EA2"/>
                </a:solidFill>
                <a:effectLst/>
                <a:latin typeface="Plus Jakarta Sans Medium" pitchFamily="2" charset="0"/>
                <a:cs typeface="Plus Jakarta Sans Medium" pitchFamily="2" charset="0"/>
                <a:hlinkClick r:id="rId9"/>
              </a:rPr>
              <a:t> Chen</a:t>
            </a:r>
            <a:r>
              <a:rPr lang="en-US" sz="1000" b="0" i="0" dirty="0">
                <a:solidFill>
                  <a:srgbClr val="1B1B1B"/>
                </a:solidFill>
                <a:effectLst/>
                <a:latin typeface="Plus Jakarta Sans Medium" pitchFamily="2" charset="0"/>
                <a:cs typeface="Plus Jakarta Sans Medium" pitchFamily="2" charset="0"/>
              </a:rPr>
              <a:t> </a:t>
            </a:r>
            <a:r>
              <a:rPr lang="en-US" sz="1000" b="0" i="0" baseline="30000" dirty="0">
                <a:solidFill>
                  <a:srgbClr val="1B1B1B"/>
                </a:solidFill>
                <a:effectLst/>
                <a:latin typeface="Plus Jakarta Sans Medium" pitchFamily="2" charset="0"/>
                <a:cs typeface="Plus Jakarta Sans Medium" pitchFamily="2" charset="0"/>
              </a:rPr>
              <a:t>1</a:t>
            </a:r>
          </a:p>
          <a:p>
            <a:pPr>
              <a:lnSpc>
                <a:spcPct val="200000"/>
              </a:lnSpc>
            </a:pPr>
            <a:r>
              <a:rPr lang="en-US" sz="1000" b="1" dirty="0">
                <a:latin typeface="Plus Jakarta Sans ExtraBold" pitchFamily="2" charset="0"/>
                <a:cs typeface="Plus Jakarta Sans ExtraBold" pitchFamily="2" charset="0"/>
              </a:rPr>
              <a:t>Water Cycle. 2021 Jun 2;2:23-31.</a:t>
            </a:r>
          </a:p>
        </p:txBody>
      </p:sp>
      <p:grpSp>
        <p:nvGrpSpPr>
          <p:cNvPr id="9" name="Group 8">
            <a:extLst>
              <a:ext uri="{FF2B5EF4-FFF2-40B4-BE49-F238E27FC236}">
                <a16:creationId xmlns:a16="http://schemas.microsoft.com/office/drawing/2014/main" id="{5DFB12AB-4B94-8376-7538-4863A3A728B2}"/>
              </a:ext>
            </a:extLst>
          </p:cNvPr>
          <p:cNvGrpSpPr/>
          <p:nvPr/>
        </p:nvGrpSpPr>
        <p:grpSpPr>
          <a:xfrm>
            <a:off x="26441400" y="10820400"/>
            <a:ext cx="3810000" cy="3810000"/>
            <a:chOff x="5276403" y="2952586"/>
            <a:chExt cx="4656118" cy="4656118"/>
          </a:xfrm>
        </p:grpSpPr>
        <p:sp>
          <p:nvSpPr>
            <p:cNvPr id="10" name="Oval 9">
              <a:extLst>
                <a:ext uri="{FF2B5EF4-FFF2-40B4-BE49-F238E27FC236}">
                  <a16:creationId xmlns:a16="http://schemas.microsoft.com/office/drawing/2014/main" id="{E17783AF-FBC0-39CA-45AD-4BA5CFF83A48}"/>
                </a:ext>
              </a:extLst>
            </p:cNvPr>
            <p:cNvSpPr/>
            <p:nvPr/>
          </p:nvSpPr>
          <p:spPr>
            <a:xfrm>
              <a:off x="5276403" y="2952586"/>
              <a:ext cx="4656118" cy="4656118"/>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12" name="Picture 11">
              <a:extLst>
                <a:ext uri="{FF2B5EF4-FFF2-40B4-BE49-F238E27FC236}">
                  <a16:creationId xmlns:a16="http://schemas.microsoft.com/office/drawing/2014/main" id="{36094094-6C34-C6FA-384D-EC94A0F677EA}"/>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6214751" y="3670085"/>
              <a:ext cx="3095294" cy="3221120"/>
            </a:xfrm>
            <a:prstGeom prst="rect">
              <a:avLst/>
            </a:prstGeom>
          </p:spPr>
        </p:pic>
      </p:grpSp>
      <p:grpSp>
        <p:nvGrpSpPr>
          <p:cNvPr id="13" name="Group 12">
            <a:extLst>
              <a:ext uri="{FF2B5EF4-FFF2-40B4-BE49-F238E27FC236}">
                <a16:creationId xmlns:a16="http://schemas.microsoft.com/office/drawing/2014/main" id="{ABD2CBDB-4A32-14E1-5E7F-A433CB080AE9}"/>
              </a:ext>
            </a:extLst>
          </p:cNvPr>
          <p:cNvGrpSpPr/>
          <p:nvPr/>
        </p:nvGrpSpPr>
        <p:grpSpPr>
          <a:xfrm>
            <a:off x="-3801863" y="8799730"/>
            <a:ext cx="3801863" cy="3801863"/>
            <a:chOff x="906482" y="2819400"/>
            <a:chExt cx="5189518" cy="5189518"/>
          </a:xfrm>
        </p:grpSpPr>
        <p:sp>
          <p:nvSpPr>
            <p:cNvPr id="14" name="Oval 13">
              <a:extLst>
                <a:ext uri="{FF2B5EF4-FFF2-40B4-BE49-F238E27FC236}">
                  <a16:creationId xmlns:a16="http://schemas.microsoft.com/office/drawing/2014/main" id="{3891DF17-10CB-DC2D-87F6-25376A842661}"/>
                </a:ext>
              </a:extLst>
            </p:cNvPr>
            <p:cNvSpPr/>
            <p:nvPr/>
          </p:nvSpPr>
          <p:spPr>
            <a:xfrm>
              <a:off x="906482" y="2819400"/>
              <a:ext cx="5189518" cy="5189518"/>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15" name="Picture 14">
              <a:extLst>
                <a:ext uri="{FF2B5EF4-FFF2-40B4-BE49-F238E27FC236}">
                  <a16:creationId xmlns:a16="http://schemas.microsoft.com/office/drawing/2014/main" id="{6F59DD06-BC5D-976A-DF2B-F72586316FCE}"/>
                </a:ext>
              </a:extLst>
            </p:cNvPr>
            <p:cNvPicPr>
              <a:picLocks noChangeAspect="1"/>
            </p:cNvPicPr>
            <p:nvPr/>
          </p:nvPicPr>
          <p:blipFill>
            <a:blip r:embed="rId11"/>
            <a:stretch>
              <a:fillRect/>
            </a:stretch>
          </p:blipFill>
          <p:spPr>
            <a:xfrm>
              <a:off x="1813815" y="3612108"/>
              <a:ext cx="3144475" cy="3770865"/>
            </a:xfrm>
            <a:prstGeom prst="rect">
              <a:avLst/>
            </a:prstGeom>
          </p:spPr>
        </p:pic>
      </p:grpSp>
      <p:sp>
        <p:nvSpPr>
          <p:cNvPr id="16" name="TextBox 15">
            <a:extLst>
              <a:ext uri="{FF2B5EF4-FFF2-40B4-BE49-F238E27FC236}">
                <a16:creationId xmlns:a16="http://schemas.microsoft.com/office/drawing/2014/main" id="{3415B66B-242E-0A04-73F2-1E4EB1E5F125}"/>
              </a:ext>
            </a:extLst>
          </p:cNvPr>
          <p:cNvSpPr txBox="1"/>
          <p:nvPr/>
        </p:nvSpPr>
        <p:spPr>
          <a:xfrm>
            <a:off x="762000" y="-4414703"/>
            <a:ext cx="5785931" cy="1323439"/>
          </a:xfrm>
          <a:prstGeom prst="rect">
            <a:avLst/>
          </a:prstGeom>
          <a:noFill/>
        </p:spPr>
        <p:txBody>
          <a:bodyPr wrap="square" rtlCol="0">
            <a:spAutoFit/>
          </a:bodyPr>
          <a:lstStyle/>
          <a:p>
            <a:r>
              <a:rPr lang="en-US" sz="4000" spc="-100" dirty="0">
                <a:solidFill>
                  <a:srgbClr val="22323A"/>
                </a:solidFill>
                <a:latin typeface="Plus Jakarta Sans SemiBold" pitchFamily="2" charset="77"/>
                <a:cs typeface="Plus Jakarta Sans SemiBold" pitchFamily="2" charset="77"/>
              </a:rPr>
              <a:t>Ozone Destruction of Taste and Odor</a:t>
            </a:r>
          </a:p>
        </p:txBody>
      </p:sp>
    </p:spTree>
    <p:extLst>
      <p:ext uri="{BB962C8B-B14F-4D97-AF65-F5344CB8AC3E}">
        <p14:creationId xmlns:p14="http://schemas.microsoft.com/office/powerpoint/2010/main" val="3163538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DD380-A961-E8B8-EB5E-585B41C7DEBA}"/>
            </a:ext>
          </a:extLst>
        </p:cNvPr>
        <p:cNvGrpSpPr/>
        <p:nvPr/>
      </p:nvGrpSpPr>
      <p:grpSpPr>
        <a:xfrm>
          <a:off x="0" y="0"/>
          <a:ext cx="0" cy="0"/>
          <a:chOff x="0" y="0"/>
          <a:chExt cx="0" cy="0"/>
        </a:xfrm>
      </p:grpSpPr>
      <p:sp>
        <p:nvSpPr>
          <p:cNvPr id="17" name="Freeform 2">
            <a:extLst>
              <a:ext uri="{FF2B5EF4-FFF2-40B4-BE49-F238E27FC236}">
                <a16:creationId xmlns:a16="http://schemas.microsoft.com/office/drawing/2014/main" id="{467686B9-0AC1-A5FC-789E-00851F4D664C}"/>
              </a:ext>
            </a:extLst>
          </p:cNvPr>
          <p:cNvSpPr/>
          <p:nvPr/>
        </p:nvSpPr>
        <p:spPr>
          <a:xfrm rot="7200000">
            <a:off x="2224876" y="-5634913"/>
            <a:ext cx="10294951" cy="14777424"/>
          </a:xfrm>
          <a:custGeom>
            <a:avLst/>
            <a:gdLst/>
            <a:ahLst/>
            <a:cxnLst/>
            <a:rect l="l" t="t" r="r" b="b"/>
            <a:pathLst>
              <a:path w="8448900" h="11393434">
                <a:moveTo>
                  <a:pt x="0" y="0"/>
                </a:moveTo>
                <a:lnTo>
                  <a:pt x="8448900" y="0"/>
                </a:lnTo>
                <a:lnTo>
                  <a:pt x="8448900" y="11393433"/>
                </a:lnTo>
                <a:lnTo>
                  <a:pt x="0" y="11393433"/>
                </a:lnTo>
                <a:lnTo>
                  <a:pt x="0" y="0"/>
                </a:lnTo>
                <a:close/>
              </a:path>
            </a:pathLst>
          </a:custGeom>
          <a:blipFill>
            <a:blip r:embed="rId2">
              <a:alphaModFix amt="5000"/>
              <a:extLst>
                <a:ext uri="{96DAC541-7B7A-43D3-8B79-37D633B846F1}">
                  <asvg:svgBlip xmlns:asvg="http://schemas.microsoft.com/office/drawing/2016/SVG/main" r:embed="rId3"/>
                </a:ext>
              </a:extLst>
            </a:blip>
            <a:stretch>
              <a:fillRect l="-54587" r="-7914" b="-72150"/>
            </a:stretch>
          </a:blipFill>
        </p:spPr>
        <p:txBody>
          <a:bodyPr/>
          <a:lstStyle/>
          <a:p>
            <a:endParaRPr lang="en-US" sz="1200">
              <a:latin typeface="Plus Jakarta Sans Medium" pitchFamily="2" charset="0"/>
            </a:endParaRPr>
          </a:p>
        </p:txBody>
      </p:sp>
      <p:grpSp>
        <p:nvGrpSpPr>
          <p:cNvPr id="16" name="Group 15">
            <a:extLst>
              <a:ext uri="{FF2B5EF4-FFF2-40B4-BE49-F238E27FC236}">
                <a16:creationId xmlns:a16="http://schemas.microsoft.com/office/drawing/2014/main" id="{782E686C-FA8E-3D35-7272-B30DAD5D82A2}"/>
              </a:ext>
            </a:extLst>
          </p:cNvPr>
          <p:cNvGrpSpPr/>
          <p:nvPr/>
        </p:nvGrpSpPr>
        <p:grpSpPr>
          <a:xfrm>
            <a:off x="8420100" y="3429000"/>
            <a:ext cx="3810000" cy="3810000"/>
            <a:chOff x="5276403" y="2952586"/>
            <a:chExt cx="4656118" cy="4656118"/>
          </a:xfrm>
        </p:grpSpPr>
        <p:sp>
          <p:nvSpPr>
            <p:cNvPr id="15" name="Oval 14">
              <a:extLst>
                <a:ext uri="{FF2B5EF4-FFF2-40B4-BE49-F238E27FC236}">
                  <a16:creationId xmlns:a16="http://schemas.microsoft.com/office/drawing/2014/main" id="{AC02A6A9-D7FD-A5E4-9B7F-E60DB9E8782E}"/>
                </a:ext>
              </a:extLst>
            </p:cNvPr>
            <p:cNvSpPr/>
            <p:nvPr/>
          </p:nvSpPr>
          <p:spPr>
            <a:xfrm>
              <a:off x="5276403" y="2952586"/>
              <a:ext cx="4656118" cy="4656118"/>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5" name="Picture 4">
              <a:extLst>
                <a:ext uri="{FF2B5EF4-FFF2-40B4-BE49-F238E27FC236}">
                  <a16:creationId xmlns:a16="http://schemas.microsoft.com/office/drawing/2014/main" id="{716BA5FE-B993-3FFA-D3FE-2ED6DAB2EA2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214751" y="3670085"/>
              <a:ext cx="3095294" cy="3221120"/>
            </a:xfrm>
            <a:prstGeom prst="rect">
              <a:avLst/>
            </a:prstGeom>
          </p:spPr>
        </p:pic>
      </p:grpSp>
      <p:grpSp>
        <p:nvGrpSpPr>
          <p:cNvPr id="14" name="Group 13">
            <a:extLst>
              <a:ext uri="{FF2B5EF4-FFF2-40B4-BE49-F238E27FC236}">
                <a16:creationId xmlns:a16="http://schemas.microsoft.com/office/drawing/2014/main" id="{E19DD156-A212-DEE2-C80A-A0C43B282061}"/>
              </a:ext>
            </a:extLst>
          </p:cNvPr>
          <p:cNvGrpSpPr/>
          <p:nvPr/>
        </p:nvGrpSpPr>
        <p:grpSpPr>
          <a:xfrm>
            <a:off x="2746068" y="3429000"/>
            <a:ext cx="3801863" cy="3801863"/>
            <a:chOff x="906482" y="2819400"/>
            <a:chExt cx="5189518" cy="5189518"/>
          </a:xfrm>
        </p:grpSpPr>
        <p:sp>
          <p:nvSpPr>
            <p:cNvPr id="13" name="Oval 12">
              <a:extLst>
                <a:ext uri="{FF2B5EF4-FFF2-40B4-BE49-F238E27FC236}">
                  <a16:creationId xmlns:a16="http://schemas.microsoft.com/office/drawing/2014/main" id="{6CAC2361-CF1E-90BB-52B4-B56BDD140A19}"/>
                </a:ext>
              </a:extLst>
            </p:cNvPr>
            <p:cNvSpPr/>
            <p:nvPr/>
          </p:nvSpPr>
          <p:spPr>
            <a:xfrm>
              <a:off x="906482" y="2819400"/>
              <a:ext cx="5189518" cy="5189518"/>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3" name="Picture 2">
              <a:extLst>
                <a:ext uri="{FF2B5EF4-FFF2-40B4-BE49-F238E27FC236}">
                  <a16:creationId xmlns:a16="http://schemas.microsoft.com/office/drawing/2014/main" id="{9B7D53EE-8D32-CD3C-AD10-540C688499CE}"/>
                </a:ext>
              </a:extLst>
            </p:cNvPr>
            <p:cNvPicPr>
              <a:picLocks noChangeAspect="1"/>
            </p:cNvPicPr>
            <p:nvPr/>
          </p:nvPicPr>
          <p:blipFill>
            <a:blip r:embed="rId5"/>
            <a:stretch>
              <a:fillRect/>
            </a:stretch>
          </p:blipFill>
          <p:spPr>
            <a:xfrm>
              <a:off x="1813815" y="3612108"/>
              <a:ext cx="3144475" cy="3770865"/>
            </a:xfrm>
            <a:prstGeom prst="rect">
              <a:avLst/>
            </a:prstGeom>
          </p:spPr>
        </p:pic>
      </p:grpSp>
      <p:sp>
        <p:nvSpPr>
          <p:cNvPr id="6" name="TextBox 6">
            <a:extLst>
              <a:ext uri="{FF2B5EF4-FFF2-40B4-BE49-F238E27FC236}">
                <a16:creationId xmlns:a16="http://schemas.microsoft.com/office/drawing/2014/main" id="{C36052E3-0E3C-310B-EFA6-89A2EAB755F6}"/>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C5994C19-2462-9385-0FDA-87EAF9A9B03E}"/>
              </a:ext>
            </a:extLst>
          </p:cNvPr>
          <p:cNvSpPr txBox="1"/>
          <p:nvPr/>
        </p:nvSpPr>
        <p:spPr>
          <a:xfrm>
            <a:off x="762000" y="620136"/>
            <a:ext cx="5785931" cy="1323439"/>
          </a:xfrm>
          <a:prstGeom prst="rect">
            <a:avLst/>
          </a:prstGeom>
          <a:noFill/>
        </p:spPr>
        <p:txBody>
          <a:bodyPr wrap="square" rtlCol="0">
            <a:spAutoFit/>
          </a:bodyPr>
          <a:lstStyle/>
          <a:p>
            <a:r>
              <a:rPr lang="en-US" sz="4000" spc="-100" dirty="0">
                <a:solidFill>
                  <a:srgbClr val="22323A"/>
                </a:solidFill>
                <a:latin typeface="Plus Jakarta Sans SemiBold" pitchFamily="2" charset="77"/>
                <a:cs typeface="Plus Jakarta Sans SemiBold" pitchFamily="2" charset="77"/>
              </a:rPr>
              <a:t>Ozone Destruction of Taste and Odor</a:t>
            </a:r>
          </a:p>
        </p:txBody>
      </p:sp>
      <p:sp>
        <p:nvSpPr>
          <p:cNvPr id="19" name="RED-BG">
            <a:extLst>
              <a:ext uri="{FF2B5EF4-FFF2-40B4-BE49-F238E27FC236}">
                <a16:creationId xmlns:a16="http://schemas.microsoft.com/office/drawing/2014/main" id="{9B55C1D0-2089-D476-DEE8-8F7C1D42CF89}"/>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9EC5E1F4-BE45-27BF-3C77-EB00BD8932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643360" y="6301824"/>
            <a:ext cx="411480" cy="426553"/>
          </a:xfrm>
          <a:prstGeom prst="rect">
            <a:avLst/>
          </a:prstGeom>
        </p:spPr>
      </p:pic>
      <p:sp>
        <p:nvSpPr>
          <p:cNvPr id="7" name="TextBox 6">
            <a:extLst>
              <a:ext uri="{FF2B5EF4-FFF2-40B4-BE49-F238E27FC236}">
                <a16:creationId xmlns:a16="http://schemas.microsoft.com/office/drawing/2014/main" id="{3435ABBD-7B32-095A-4BD9-808C26AB7B50}"/>
              </a:ext>
            </a:extLst>
          </p:cNvPr>
          <p:cNvSpPr txBox="1"/>
          <p:nvPr/>
        </p:nvSpPr>
        <p:spPr>
          <a:xfrm>
            <a:off x="762001" y="2608262"/>
            <a:ext cx="3355848" cy="1856919"/>
          </a:xfrm>
          <a:prstGeom prst="rect">
            <a:avLst/>
          </a:prstGeom>
          <a:noFill/>
        </p:spPr>
        <p:txBody>
          <a:bodyPr wrap="square" numCol="1">
            <a:spAutoFit/>
          </a:bodyPr>
          <a:lstStyle/>
          <a:p>
            <a:pPr>
              <a:spcAft>
                <a:spcPts val="800"/>
              </a:spcAft>
            </a:pPr>
            <a:r>
              <a:rPr lang="en-US" sz="2400" b="1" dirty="0">
                <a:solidFill>
                  <a:srgbClr val="AD2A38"/>
                </a:solidFill>
                <a:latin typeface="Plus Jakarta Sans ExtraBold" pitchFamily="2" charset="0"/>
                <a:cs typeface="Plus Jakarta Sans ExtraBold" pitchFamily="2" charset="0"/>
              </a:rPr>
              <a:t>GEOSMIN</a:t>
            </a:r>
          </a:p>
          <a:p>
            <a:r>
              <a:rPr lang="en-US" sz="1400" dirty="0">
                <a:latin typeface="Plus Jakarta Sans Medium" pitchFamily="2" charset="0"/>
                <a:cs typeface="Plus Jakarta Sans Medium" pitchFamily="2" charset="0"/>
              </a:rPr>
              <a:t>For drinking water municipalities with surface water sources, the most frequent cause for earthy and musty taste and odors is due to the presence of 2-methylisoborneol (2-MIB) and Geosmin.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3722551-0169-8F27-288D-92CD9DE871CD}"/>
                  </a:ext>
                </a:extLst>
              </p:cNvPr>
              <p:cNvSpPr txBox="1"/>
              <p:nvPr/>
            </p:nvSpPr>
            <p:spPr>
              <a:xfrm>
                <a:off x="-9784974" y="3429000"/>
                <a:ext cx="5365374" cy="2485698"/>
              </a:xfrm>
              <a:prstGeom prst="rect">
                <a:avLst/>
              </a:prstGeom>
              <a:solidFill>
                <a:srgbClr val="22323A"/>
              </a:solidFill>
            </p:spPr>
            <p:txBody>
              <a:bodyPr wrap="square" anchor="ctr" anchorCtr="1">
                <a:normAutofit/>
              </a:bodyPr>
              <a:lstStyle/>
              <a:p>
                <a:pPr algn="ctr"/>
                <a14:m>
                  <m:oMathPara xmlns:m="http://schemas.openxmlformats.org/officeDocument/2006/math">
                    <m:oMathParaPr>
                      <m:jc m:val="centerGroup"/>
                    </m:oMathParaPr>
                    <m:oMath xmlns:m="http://schemas.openxmlformats.org/officeDocument/2006/math">
                      <m:sSub>
                        <m:sSubPr>
                          <m:ctrlPr>
                            <a:rPr lang="en-US" sz="3600" i="1" smtClean="0">
                              <a:solidFill>
                                <a:schemeClr val="bg1"/>
                              </a:solidFill>
                              <a:latin typeface="Cambria Math" panose="02040503050406030204" pitchFamily="18" charset="0"/>
                            </a:rPr>
                          </m:ctrlPr>
                        </m:sSubPr>
                        <m:e>
                          <m:r>
                            <a:rPr lang="en-US" sz="3600" i="1">
                              <a:solidFill>
                                <a:schemeClr val="bg1"/>
                              </a:solidFill>
                              <a:latin typeface="Cambria Math" panose="02040503050406030204" pitchFamily="18" charset="0"/>
                            </a:rPr>
                            <m:t>𝑄</m:t>
                          </m:r>
                        </m:e>
                        <m:sub>
                          <m:r>
                            <a:rPr lang="en-US" sz="3600" i="1">
                              <a:solidFill>
                                <a:schemeClr val="bg1"/>
                              </a:solidFill>
                              <a:latin typeface="Cambria Math" panose="02040503050406030204" pitchFamily="18" charset="0"/>
                            </a:rPr>
                            <m:t>10</m:t>
                          </m:r>
                        </m:sub>
                      </m:sSub>
                      <m:r>
                        <a:rPr lang="en-US" sz="3600" i="1">
                          <a:solidFill>
                            <a:schemeClr val="bg1"/>
                          </a:solidFill>
                          <a:latin typeface="Cambria Math" panose="02040503050406030204" pitchFamily="18" charset="0"/>
                          <a:ea typeface="Cambria Math" panose="02040503050406030204" pitchFamily="18" charset="0"/>
                        </a:rPr>
                        <m:t>=</m:t>
                      </m:r>
                      <m:sSup>
                        <m:sSupPr>
                          <m:ctrlPr>
                            <a:rPr lang="en-US" sz="3600" i="1">
                              <a:solidFill>
                                <a:schemeClr val="bg1"/>
                              </a:solidFill>
                              <a:latin typeface="Cambria Math" panose="02040503050406030204" pitchFamily="18" charset="0"/>
                              <a:ea typeface="Cambria Math" panose="02040503050406030204" pitchFamily="18" charset="0"/>
                            </a:rPr>
                          </m:ctrlPr>
                        </m:sSupPr>
                        <m:e>
                          <m:d>
                            <m:dPr>
                              <m:ctrlPr>
                                <a:rPr lang="en-US" sz="3600" i="1">
                                  <a:solidFill>
                                    <a:schemeClr val="bg1"/>
                                  </a:solidFill>
                                  <a:latin typeface="Cambria Math" panose="02040503050406030204" pitchFamily="18" charset="0"/>
                                  <a:ea typeface="Cambria Math" panose="02040503050406030204" pitchFamily="18" charset="0"/>
                                </a:rPr>
                              </m:ctrlPr>
                            </m:dPr>
                            <m:e>
                              <m:f>
                                <m:fPr>
                                  <m:ctrlPr>
                                    <a:rPr lang="en-US" sz="3600" i="1">
                                      <a:solidFill>
                                        <a:schemeClr val="bg1"/>
                                      </a:solidFill>
                                      <a:latin typeface="Cambria Math" panose="02040503050406030204" pitchFamily="18" charset="0"/>
                                      <a:ea typeface="Cambria Math" panose="02040503050406030204" pitchFamily="18" charset="0"/>
                                    </a:rPr>
                                  </m:ctrlPr>
                                </m:fPr>
                                <m:num>
                                  <m:r>
                                    <a:rPr lang="en-US" sz="3600" i="1">
                                      <a:solidFill>
                                        <a:schemeClr val="bg1"/>
                                      </a:solidFill>
                                      <a:latin typeface="Cambria Math" panose="02040503050406030204" pitchFamily="18" charset="0"/>
                                      <a:ea typeface="Cambria Math" panose="02040503050406030204" pitchFamily="18" charset="0"/>
                                    </a:rPr>
                                    <m:t>10.1</m:t>
                                  </m:r>
                                </m:num>
                                <m:den>
                                  <m:r>
                                    <a:rPr lang="en-US" sz="3600" i="1">
                                      <a:solidFill>
                                        <a:schemeClr val="bg1"/>
                                      </a:solidFill>
                                      <a:latin typeface="Cambria Math" panose="02040503050406030204" pitchFamily="18" charset="0"/>
                                      <a:ea typeface="Cambria Math" panose="02040503050406030204" pitchFamily="18" charset="0"/>
                                    </a:rPr>
                                    <m:t>60.7</m:t>
                                  </m:r>
                                </m:den>
                              </m:f>
                            </m:e>
                          </m:d>
                        </m:e>
                        <m:sup>
                          <m:f>
                            <m:fPr>
                              <m:ctrlPr>
                                <a:rPr lang="en-US" sz="3600" i="1">
                                  <a:solidFill>
                                    <a:schemeClr val="bg1"/>
                                  </a:solidFill>
                                  <a:latin typeface="Cambria Math" panose="02040503050406030204" pitchFamily="18" charset="0"/>
                                  <a:ea typeface="Cambria Math" panose="02040503050406030204" pitchFamily="18" charset="0"/>
                                </a:rPr>
                              </m:ctrlPr>
                            </m:fPr>
                            <m:num>
                              <m:r>
                                <a:rPr lang="en-US" sz="3600" i="1">
                                  <a:solidFill>
                                    <a:schemeClr val="bg1"/>
                                  </a:solidFill>
                                  <a:latin typeface="Cambria Math" panose="02040503050406030204" pitchFamily="18" charset="0"/>
                                  <a:ea typeface="Cambria Math" panose="02040503050406030204" pitchFamily="18" charset="0"/>
                                </a:rPr>
                                <m:t>10</m:t>
                              </m:r>
                            </m:num>
                            <m:den>
                              <m:r>
                                <a:rPr lang="en-US" sz="3600" i="1">
                                  <a:solidFill>
                                    <a:schemeClr val="bg1"/>
                                  </a:solidFill>
                                  <a:latin typeface="Cambria Math" panose="02040503050406030204" pitchFamily="18" charset="0"/>
                                  <a:ea typeface="Cambria Math" panose="02040503050406030204" pitchFamily="18" charset="0"/>
                                </a:rPr>
                                <m:t>5−20</m:t>
                              </m:r>
                            </m:den>
                          </m:f>
                        </m:sup>
                      </m:sSup>
                      <m:r>
                        <a:rPr lang="en-US" sz="3600" i="1">
                          <a:solidFill>
                            <a:schemeClr val="bg1"/>
                          </a:solidFill>
                          <a:latin typeface="Cambria Math" panose="02040503050406030204" pitchFamily="18" charset="0"/>
                          <a:ea typeface="Cambria Math" panose="02040503050406030204" pitchFamily="18" charset="0"/>
                        </a:rPr>
                        <m:t>=3.31</m:t>
                      </m:r>
                    </m:oMath>
                  </m:oMathPara>
                </a14:m>
                <a:endParaRPr lang="en-US" sz="4000" dirty="0">
                  <a:solidFill>
                    <a:schemeClr val="bg1"/>
                  </a:solidFill>
                  <a:latin typeface="Plus Jakarta Sans Medium" pitchFamily="2" charset="0"/>
                </a:endParaRPr>
              </a:p>
            </p:txBody>
          </p:sp>
        </mc:Choice>
        <mc:Fallback xmlns="">
          <p:sp>
            <p:nvSpPr>
              <p:cNvPr id="8" name="TextBox 7">
                <a:extLst>
                  <a:ext uri="{FF2B5EF4-FFF2-40B4-BE49-F238E27FC236}">
                    <a16:creationId xmlns:a16="http://schemas.microsoft.com/office/drawing/2014/main" id="{53722551-0169-8F27-288D-92CD9DE871CD}"/>
                  </a:ext>
                </a:extLst>
              </p:cNvPr>
              <p:cNvSpPr txBox="1">
                <a:spLocks noRot="1" noChangeAspect="1" noMove="1" noResize="1" noEditPoints="1" noAdjustHandles="1" noChangeArrowheads="1" noChangeShapeType="1" noTextEdit="1"/>
              </p:cNvSpPr>
              <p:nvPr/>
            </p:nvSpPr>
            <p:spPr>
              <a:xfrm>
                <a:off x="-9784974" y="3429000"/>
                <a:ext cx="5365374" cy="2485698"/>
              </a:xfrm>
              <a:prstGeom prst="rect">
                <a:avLst/>
              </a:prstGeom>
              <a:blipFill>
                <a:blip r:embed="rId8"/>
                <a:stretch>
                  <a:fillRect/>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DCED8DF1-3A4D-83D1-E6F7-3C7D9D9AA873}"/>
              </a:ext>
            </a:extLst>
          </p:cNvPr>
          <p:cNvSpPr txBox="1"/>
          <p:nvPr/>
        </p:nvSpPr>
        <p:spPr>
          <a:xfrm>
            <a:off x="-14935200" y="3082140"/>
            <a:ext cx="2513509" cy="246221"/>
          </a:xfrm>
          <a:prstGeom prst="rect">
            <a:avLst/>
          </a:prstGeom>
          <a:noFill/>
        </p:spPr>
        <p:txBody>
          <a:bodyPr wrap="none" lIns="0" tIns="0" rIns="0" bIns="0" rtlCol="0">
            <a:spAutoFit/>
          </a:bodyPr>
          <a:lstStyle/>
          <a:p>
            <a:r>
              <a:rPr lang="en-US" sz="1600" b="1" dirty="0">
                <a:solidFill>
                  <a:srgbClr val="22323A"/>
                </a:solidFill>
                <a:latin typeface="Plus Jakarta Sans ExtraBold" pitchFamily="2" charset="0"/>
                <a:cs typeface="Plus Jakarta Sans ExtraBold" pitchFamily="2" charset="0"/>
              </a:rPr>
              <a:t>Cryptosporidium parvum</a:t>
            </a:r>
          </a:p>
        </p:txBody>
      </p:sp>
      <p:sp>
        <p:nvSpPr>
          <p:cNvPr id="10" name="TextBox 9">
            <a:extLst>
              <a:ext uri="{FF2B5EF4-FFF2-40B4-BE49-F238E27FC236}">
                <a16:creationId xmlns:a16="http://schemas.microsoft.com/office/drawing/2014/main" id="{9EEC2039-2AA7-371D-2931-698D9C881FB3}"/>
              </a:ext>
            </a:extLst>
          </p:cNvPr>
          <p:cNvSpPr txBox="1"/>
          <p:nvPr/>
        </p:nvSpPr>
        <p:spPr>
          <a:xfrm>
            <a:off x="-22861091" y="943302"/>
            <a:ext cx="9753600" cy="646331"/>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Effect of Temperature on Ozone Disinfection</a:t>
            </a:r>
            <a:endParaRPr lang="en-US" sz="3600" b="1" spc="-100" baseline="-25000" dirty="0">
              <a:solidFill>
                <a:srgbClr val="AD2A38"/>
              </a:solidFill>
              <a:latin typeface="Plus Jakarta Sans SemiBold" pitchFamily="2" charset="77"/>
              <a:cs typeface="Plus Jakarta Sans SemiBold" pitchFamily="2" charset="77"/>
            </a:endParaRPr>
          </a:p>
        </p:txBody>
      </p:sp>
      <p:sp>
        <p:nvSpPr>
          <p:cNvPr id="4" name="TextBox 3">
            <a:extLst>
              <a:ext uri="{FF2B5EF4-FFF2-40B4-BE49-F238E27FC236}">
                <a16:creationId xmlns:a16="http://schemas.microsoft.com/office/drawing/2014/main" id="{7EEB19C2-F47C-CBE7-4E31-42257D48EAD4}"/>
              </a:ext>
            </a:extLst>
          </p:cNvPr>
          <p:cNvSpPr txBox="1"/>
          <p:nvPr/>
        </p:nvSpPr>
        <p:spPr>
          <a:xfrm>
            <a:off x="6419629" y="2608262"/>
            <a:ext cx="3355848" cy="1641475"/>
          </a:xfrm>
          <a:prstGeom prst="rect">
            <a:avLst/>
          </a:prstGeom>
          <a:noFill/>
        </p:spPr>
        <p:txBody>
          <a:bodyPr wrap="square" numCol="1">
            <a:spAutoFit/>
          </a:bodyPr>
          <a:lstStyle/>
          <a:p>
            <a:pPr>
              <a:spcAft>
                <a:spcPts val="800"/>
              </a:spcAft>
            </a:pPr>
            <a:r>
              <a:rPr lang="en-US" sz="2400" b="1" dirty="0">
                <a:solidFill>
                  <a:srgbClr val="AD2A38"/>
                </a:solidFill>
                <a:latin typeface="Plus Jakarta Sans ExtraBold" pitchFamily="2" charset="0"/>
                <a:cs typeface="Plus Jakarta Sans ExtraBold" pitchFamily="2" charset="0"/>
              </a:rPr>
              <a:t>2-MIB</a:t>
            </a:r>
          </a:p>
          <a:p>
            <a:r>
              <a:rPr lang="en-US" sz="1400" dirty="0">
                <a:latin typeface="Plus Jakarta Sans Medium" pitchFamily="2" charset="0"/>
                <a:cs typeface="Plus Jakarta Sans Medium" pitchFamily="2" charset="0"/>
              </a:rPr>
              <a:t>These compounds are produced by blooms of certain species of cyanobacteria (blue-green algae) and other benthic and pelagic microorganisms.</a:t>
            </a:r>
          </a:p>
        </p:txBody>
      </p:sp>
      <p:grpSp>
        <p:nvGrpSpPr>
          <p:cNvPr id="18" name="Group 17">
            <a:extLst>
              <a:ext uri="{FF2B5EF4-FFF2-40B4-BE49-F238E27FC236}">
                <a16:creationId xmlns:a16="http://schemas.microsoft.com/office/drawing/2014/main" id="{9DB352DB-8B14-F21B-DEAE-6867E67D966B}"/>
              </a:ext>
            </a:extLst>
          </p:cNvPr>
          <p:cNvGrpSpPr/>
          <p:nvPr/>
        </p:nvGrpSpPr>
        <p:grpSpPr>
          <a:xfrm>
            <a:off x="609600" y="10258141"/>
            <a:ext cx="4800601" cy="4016560"/>
            <a:chOff x="609600" y="1705185"/>
            <a:chExt cx="4800601" cy="4016560"/>
          </a:xfrm>
        </p:grpSpPr>
        <p:sp>
          <p:nvSpPr>
            <p:cNvPr id="20" name="TextBox 19">
              <a:extLst>
                <a:ext uri="{FF2B5EF4-FFF2-40B4-BE49-F238E27FC236}">
                  <a16:creationId xmlns:a16="http://schemas.microsoft.com/office/drawing/2014/main" id="{1241E70F-BD88-8CF3-B721-B25E74B8AD76}"/>
                </a:ext>
              </a:extLst>
            </p:cNvPr>
            <p:cNvSpPr txBox="1"/>
            <p:nvPr/>
          </p:nvSpPr>
          <p:spPr>
            <a:xfrm>
              <a:off x="609601" y="5079774"/>
              <a:ext cx="4800600" cy="641971"/>
            </a:xfrm>
            <a:prstGeom prst="rect">
              <a:avLst/>
            </a:prstGeom>
            <a:noFill/>
          </p:spPr>
          <p:txBody>
            <a:bodyPr wrap="square" lIns="0" tIns="0" rIns="0" bIns="0" numCol="1">
              <a:spAutoFit/>
            </a:bodyPr>
            <a:lstStyle/>
            <a:p>
              <a:pPr>
                <a:lnSpc>
                  <a:spcPct val="120000"/>
                </a:lnSpc>
              </a:pPr>
              <a:r>
                <a:rPr lang="en-US" sz="1200" dirty="0">
                  <a:solidFill>
                    <a:schemeClr val="bg1">
                      <a:lumMod val="95000"/>
                    </a:schemeClr>
                  </a:solidFill>
                  <a:latin typeface="Plus Jakarta Sans Medium" pitchFamily="2" charset="0"/>
                  <a:cs typeface="Plus Jakarta Sans Medium" pitchFamily="2" charset="0"/>
                </a:rPr>
                <a:t>Traditional oxidants used for water treatment such as chlorine gas, sodium or calcium hypochlorite or potassium permanganate are incapable of effectively removing the 2-MIB and Geosmin.</a:t>
              </a:r>
            </a:p>
          </p:txBody>
        </p:sp>
        <p:pic>
          <p:nvPicPr>
            <p:cNvPr id="21" name="Picture 20">
              <a:extLst>
                <a:ext uri="{FF2B5EF4-FFF2-40B4-BE49-F238E27FC236}">
                  <a16:creationId xmlns:a16="http://schemas.microsoft.com/office/drawing/2014/main" id="{C4788F1D-3358-0638-29CB-F4E9D5AE8392}"/>
                </a:ext>
              </a:extLst>
            </p:cNvPr>
            <p:cNvPicPr>
              <a:picLocks noChangeAspect="1"/>
            </p:cNvPicPr>
            <p:nvPr/>
          </p:nvPicPr>
          <p:blipFill rotWithShape="1">
            <a:blip r:embed="rId9"/>
            <a:srcRect l="629" t="11787" r="629" b="11787"/>
            <a:stretch>
              <a:fillRect/>
            </a:stretch>
          </p:blipFill>
          <p:spPr>
            <a:xfrm>
              <a:off x="609600" y="1705185"/>
              <a:ext cx="4800600" cy="3200400"/>
            </a:xfrm>
            <a:prstGeom prst="rect">
              <a:avLst/>
            </a:prstGeom>
          </p:spPr>
        </p:pic>
      </p:grpSp>
      <p:grpSp>
        <p:nvGrpSpPr>
          <p:cNvPr id="22" name="Group 21">
            <a:extLst>
              <a:ext uri="{FF2B5EF4-FFF2-40B4-BE49-F238E27FC236}">
                <a16:creationId xmlns:a16="http://schemas.microsoft.com/office/drawing/2014/main" id="{15C28654-36AD-41F8-5162-6EEA8EB468BF}"/>
              </a:ext>
            </a:extLst>
          </p:cNvPr>
          <p:cNvGrpSpPr/>
          <p:nvPr/>
        </p:nvGrpSpPr>
        <p:grpSpPr>
          <a:xfrm>
            <a:off x="5829301" y="13953715"/>
            <a:ext cx="4800600" cy="4459758"/>
            <a:chOff x="5829301" y="1705185"/>
            <a:chExt cx="4800600" cy="4459758"/>
          </a:xfrm>
        </p:grpSpPr>
        <p:pic>
          <p:nvPicPr>
            <p:cNvPr id="24" name="Picture 23">
              <a:extLst>
                <a:ext uri="{FF2B5EF4-FFF2-40B4-BE49-F238E27FC236}">
                  <a16:creationId xmlns:a16="http://schemas.microsoft.com/office/drawing/2014/main" id="{E8C03448-1A81-50B1-0DA4-EBFF9C8298E5}"/>
                </a:ext>
              </a:extLst>
            </p:cNvPr>
            <p:cNvPicPr>
              <a:picLocks noChangeAspect="1"/>
            </p:cNvPicPr>
            <p:nvPr/>
          </p:nvPicPr>
          <p:blipFill rotWithShape="1">
            <a:blip r:embed="rId10">
              <a:extLst>
                <a:ext uri="{28A0092B-C50C-407E-A947-70E740481C1C}">
                  <a14:useLocalDpi xmlns:a14="http://schemas.microsoft.com/office/drawing/2010/main" val="0"/>
                </a:ext>
              </a:extLst>
            </a:blip>
            <a:srcRect l="7743" r="7743"/>
            <a:stretch/>
          </p:blipFill>
          <p:spPr>
            <a:xfrm>
              <a:off x="5829301" y="1705185"/>
              <a:ext cx="4800600" cy="3200400"/>
            </a:xfrm>
            <a:prstGeom prst="rect">
              <a:avLst/>
            </a:prstGeom>
          </p:spPr>
        </p:pic>
        <p:sp>
          <p:nvSpPr>
            <p:cNvPr id="25" name="TextBox 24">
              <a:extLst>
                <a:ext uri="{FF2B5EF4-FFF2-40B4-BE49-F238E27FC236}">
                  <a16:creationId xmlns:a16="http://schemas.microsoft.com/office/drawing/2014/main" id="{CF98D61E-467F-B946-D37C-19EFD181A751}"/>
                </a:ext>
              </a:extLst>
            </p:cNvPr>
            <p:cNvSpPr txBox="1"/>
            <p:nvPr/>
          </p:nvSpPr>
          <p:spPr>
            <a:xfrm>
              <a:off x="5829301" y="5079774"/>
              <a:ext cx="4800600" cy="1085169"/>
            </a:xfrm>
            <a:prstGeom prst="rect">
              <a:avLst/>
            </a:prstGeom>
            <a:noFill/>
          </p:spPr>
          <p:txBody>
            <a:bodyPr wrap="square" lIns="0" tIns="0" rIns="0" bIns="0" numCol="1">
              <a:spAutoFit/>
            </a:bodyPr>
            <a:lstStyle/>
            <a:p>
              <a:pPr>
                <a:lnSpc>
                  <a:spcPct val="120000"/>
                </a:lnSpc>
              </a:pPr>
              <a:r>
                <a:rPr lang="en-US" sz="1200" dirty="0">
                  <a:solidFill>
                    <a:schemeClr val="bg1">
                      <a:lumMod val="95000"/>
                    </a:schemeClr>
                  </a:solidFill>
                  <a:latin typeface="Plus Jakarta Sans Medium" pitchFamily="2" charset="0"/>
                  <a:cs typeface="Plus Jakarta Sans Medium" pitchFamily="2" charset="0"/>
                </a:rPr>
                <a:t>Granulated activated carbon (GAC) or powdered activated carbon (PAC) can effectively remove these taste and odor compounds through adsorption but this typically leads to very high operational expenses (OPEX) due to the quick exhaustion of the carbon, leading to a frequent need for replacement.</a:t>
              </a:r>
            </a:p>
          </p:txBody>
        </p:sp>
      </p:grpSp>
    </p:spTree>
    <p:extLst>
      <p:ext uri="{BB962C8B-B14F-4D97-AF65-F5344CB8AC3E}">
        <p14:creationId xmlns:p14="http://schemas.microsoft.com/office/powerpoint/2010/main" val="1097676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F7670-72F0-8229-8721-EC8CF85C48CD}"/>
            </a:ext>
          </a:extLst>
        </p:cNvPr>
        <p:cNvGrpSpPr/>
        <p:nvPr/>
      </p:nvGrpSpPr>
      <p:grpSpPr>
        <a:xfrm>
          <a:off x="0" y="0"/>
          <a:ext cx="0" cy="0"/>
          <a:chOff x="0" y="0"/>
          <a:chExt cx="0" cy="0"/>
        </a:xfrm>
      </p:grpSpPr>
      <p:sp>
        <p:nvSpPr>
          <p:cNvPr id="17" name="Freeform 2">
            <a:extLst>
              <a:ext uri="{FF2B5EF4-FFF2-40B4-BE49-F238E27FC236}">
                <a16:creationId xmlns:a16="http://schemas.microsoft.com/office/drawing/2014/main" id="{3F4978F2-4EF5-6FBE-0BEB-3698178853D5}"/>
              </a:ext>
            </a:extLst>
          </p:cNvPr>
          <p:cNvSpPr/>
          <p:nvPr/>
        </p:nvSpPr>
        <p:spPr>
          <a:xfrm rot="7200000">
            <a:off x="2224876" y="-5634913"/>
            <a:ext cx="10294951" cy="14777424"/>
          </a:xfrm>
          <a:custGeom>
            <a:avLst/>
            <a:gdLst/>
            <a:ahLst/>
            <a:cxnLst/>
            <a:rect l="l" t="t" r="r" b="b"/>
            <a:pathLst>
              <a:path w="8448900" h="11393434">
                <a:moveTo>
                  <a:pt x="0" y="0"/>
                </a:moveTo>
                <a:lnTo>
                  <a:pt x="8448900" y="0"/>
                </a:lnTo>
                <a:lnTo>
                  <a:pt x="8448900" y="11393433"/>
                </a:lnTo>
                <a:lnTo>
                  <a:pt x="0" y="11393433"/>
                </a:lnTo>
                <a:lnTo>
                  <a:pt x="0" y="0"/>
                </a:lnTo>
                <a:close/>
              </a:path>
            </a:pathLst>
          </a:custGeom>
          <a:blipFill>
            <a:blip r:embed="rId2">
              <a:alphaModFix amt="5000"/>
              <a:extLst>
                <a:ext uri="{96DAC541-7B7A-43D3-8B79-37D633B846F1}">
                  <asvg:svgBlip xmlns:asvg="http://schemas.microsoft.com/office/drawing/2016/SVG/main" r:embed="rId3"/>
                </a:ext>
              </a:extLst>
            </a:blip>
            <a:stretch>
              <a:fillRect l="-54587" r="-7914" b="-72150"/>
            </a:stretch>
          </a:blipFill>
        </p:spPr>
        <p:txBody>
          <a:bodyPr/>
          <a:lstStyle/>
          <a:p>
            <a:endParaRPr lang="en-US" sz="1200">
              <a:latin typeface="Plus Jakarta Sans Medium" pitchFamily="2" charset="0"/>
            </a:endParaRPr>
          </a:p>
        </p:txBody>
      </p:sp>
      <p:sp>
        <p:nvSpPr>
          <p:cNvPr id="6" name="TextBox 6">
            <a:extLst>
              <a:ext uri="{FF2B5EF4-FFF2-40B4-BE49-F238E27FC236}">
                <a16:creationId xmlns:a16="http://schemas.microsoft.com/office/drawing/2014/main" id="{C9E17BA9-95FD-D9E5-6B8A-0B59C8EE4CB0}"/>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4C7AD9E9-8770-5FA3-B091-3A0EBA704D9E}"/>
              </a:ext>
            </a:extLst>
          </p:cNvPr>
          <p:cNvSpPr txBox="1"/>
          <p:nvPr/>
        </p:nvSpPr>
        <p:spPr>
          <a:xfrm>
            <a:off x="609600" y="620136"/>
            <a:ext cx="9372600" cy="615553"/>
          </a:xfrm>
          <a:prstGeom prst="rect">
            <a:avLst/>
          </a:prstGeom>
          <a:noFill/>
        </p:spPr>
        <p:txBody>
          <a:bodyPr wrap="square" lIns="0" tIns="0" rIns="0" bIns="0" rtlCol="0">
            <a:spAutoFit/>
          </a:bodyPr>
          <a:lstStyle/>
          <a:p>
            <a:r>
              <a:rPr lang="en-US" sz="4000" spc="-100" dirty="0">
                <a:solidFill>
                  <a:srgbClr val="AD2A38"/>
                </a:solidFill>
                <a:latin typeface="Plus Jakarta Sans SemiBold" pitchFamily="2" charset="77"/>
                <a:cs typeface="Plus Jakarta Sans SemiBold" pitchFamily="2" charset="77"/>
              </a:rPr>
              <a:t>Ozone Destruction of Taste and Odor</a:t>
            </a:r>
          </a:p>
        </p:txBody>
      </p:sp>
      <p:sp>
        <p:nvSpPr>
          <p:cNvPr id="20" name="Rectangle 19">
            <a:extLst>
              <a:ext uri="{FF2B5EF4-FFF2-40B4-BE49-F238E27FC236}">
                <a16:creationId xmlns:a16="http://schemas.microsoft.com/office/drawing/2014/main" id="{A97D12D9-26AA-D3DF-C681-20DE2FC5DBF0}"/>
              </a:ext>
            </a:extLst>
          </p:cNvPr>
          <p:cNvSpPr/>
          <p:nvPr/>
        </p:nvSpPr>
        <p:spPr>
          <a:xfrm>
            <a:off x="0" y="4343400"/>
            <a:ext cx="12192001" cy="2514600"/>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19" name="RED-BG">
            <a:extLst>
              <a:ext uri="{FF2B5EF4-FFF2-40B4-BE49-F238E27FC236}">
                <a16:creationId xmlns:a16="http://schemas.microsoft.com/office/drawing/2014/main" id="{1D3C08F9-5652-7D4A-ACDF-570BC2A59076}"/>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4183FF51-84EC-3934-3BEF-98349C9DDF1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43360" y="6301824"/>
            <a:ext cx="411480" cy="426553"/>
          </a:xfrm>
          <a:prstGeom prst="rect">
            <a:avLst/>
          </a:prstGeom>
        </p:spPr>
      </p:pic>
      <p:grpSp>
        <p:nvGrpSpPr>
          <p:cNvPr id="21" name="Group 20">
            <a:extLst>
              <a:ext uri="{FF2B5EF4-FFF2-40B4-BE49-F238E27FC236}">
                <a16:creationId xmlns:a16="http://schemas.microsoft.com/office/drawing/2014/main" id="{437C7893-350C-C723-60E7-1124CD7CE22B}"/>
              </a:ext>
            </a:extLst>
          </p:cNvPr>
          <p:cNvGrpSpPr/>
          <p:nvPr/>
        </p:nvGrpSpPr>
        <p:grpSpPr>
          <a:xfrm>
            <a:off x="609600" y="1705185"/>
            <a:ext cx="4800601" cy="4016560"/>
            <a:chOff x="609600" y="1705185"/>
            <a:chExt cx="4800601" cy="4016560"/>
          </a:xfrm>
        </p:grpSpPr>
        <p:sp>
          <p:nvSpPr>
            <p:cNvPr id="7" name="TextBox 6">
              <a:extLst>
                <a:ext uri="{FF2B5EF4-FFF2-40B4-BE49-F238E27FC236}">
                  <a16:creationId xmlns:a16="http://schemas.microsoft.com/office/drawing/2014/main" id="{42683175-920C-CF71-8A59-16B34DA33C94}"/>
                </a:ext>
              </a:extLst>
            </p:cNvPr>
            <p:cNvSpPr txBox="1"/>
            <p:nvPr/>
          </p:nvSpPr>
          <p:spPr>
            <a:xfrm>
              <a:off x="609601" y="5079774"/>
              <a:ext cx="4800600" cy="641971"/>
            </a:xfrm>
            <a:prstGeom prst="rect">
              <a:avLst/>
            </a:prstGeom>
            <a:noFill/>
          </p:spPr>
          <p:txBody>
            <a:bodyPr wrap="square" lIns="0" tIns="0" rIns="0" bIns="0" numCol="1">
              <a:spAutoFit/>
            </a:bodyPr>
            <a:lstStyle/>
            <a:p>
              <a:pPr>
                <a:lnSpc>
                  <a:spcPct val="120000"/>
                </a:lnSpc>
              </a:pPr>
              <a:r>
                <a:rPr lang="en-US" sz="1200" dirty="0">
                  <a:solidFill>
                    <a:schemeClr val="bg1">
                      <a:lumMod val="95000"/>
                    </a:schemeClr>
                  </a:solidFill>
                  <a:latin typeface="Plus Jakarta Sans Medium" pitchFamily="2" charset="0"/>
                  <a:cs typeface="Plus Jakarta Sans Medium" pitchFamily="2" charset="0"/>
                </a:rPr>
                <a:t>Traditional oxidants used for water treatment such as chlorine gas, sodium or calcium hypochlorite or potassium permanganate are incapable of effectively removing the 2-MIB and Geosmin.</a:t>
              </a:r>
            </a:p>
          </p:txBody>
        </p:sp>
        <p:pic>
          <p:nvPicPr>
            <p:cNvPr id="11" name="Picture 10">
              <a:extLst>
                <a:ext uri="{FF2B5EF4-FFF2-40B4-BE49-F238E27FC236}">
                  <a16:creationId xmlns:a16="http://schemas.microsoft.com/office/drawing/2014/main" id="{1BDC054E-9F42-A787-F75A-25A97455DC1F}"/>
                </a:ext>
              </a:extLst>
            </p:cNvPr>
            <p:cNvPicPr>
              <a:picLocks noChangeAspect="1"/>
            </p:cNvPicPr>
            <p:nvPr/>
          </p:nvPicPr>
          <p:blipFill rotWithShape="1">
            <a:blip r:embed="rId6"/>
            <a:srcRect l="629" t="11787" r="629" b="11787"/>
            <a:stretch>
              <a:fillRect/>
            </a:stretch>
          </p:blipFill>
          <p:spPr>
            <a:xfrm>
              <a:off x="609600" y="1705185"/>
              <a:ext cx="4800600" cy="3200400"/>
            </a:xfrm>
            <a:prstGeom prst="rect">
              <a:avLst/>
            </a:prstGeom>
          </p:spPr>
        </p:pic>
      </p:grpSp>
      <p:grpSp>
        <p:nvGrpSpPr>
          <p:cNvPr id="22" name="Group 21">
            <a:extLst>
              <a:ext uri="{FF2B5EF4-FFF2-40B4-BE49-F238E27FC236}">
                <a16:creationId xmlns:a16="http://schemas.microsoft.com/office/drawing/2014/main" id="{9BA37E5B-4DA6-FE1D-F033-D3F1DDCA825E}"/>
              </a:ext>
            </a:extLst>
          </p:cNvPr>
          <p:cNvGrpSpPr/>
          <p:nvPr/>
        </p:nvGrpSpPr>
        <p:grpSpPr>
          <a:xfrm>
            <a:off x="5829301" y="1705185"/>
            <a:ext cx="4800600" cy="4459758"/>
            <a:chOff x="5829301" y="1705185"/>
            <a:chExt cx="4800600" cy="4459758"/>
          </a:xfrm>
        </p:grpSpPr>
        <p:pic>
          <p:nvPicPr>
            <p:cNvPr id="12" name="Picture 11">
              <a:extLst>
                <a:ext uri="{FF2B5EF4-FFF2-40B4-BE49-F238E27FC236}">
                  <a16:creationId xmlns:a16="http://schemas.microsoft.com/office/drawing/2014/main" id="{A332AE07-447D-A22B-37DA-3C0551C61AE5}"/>
                </a:ext>
              </a:extLst>
            </p:cNvPr>
            <p:cNvPicPr>
              <a:picLocks noChangeAspect="1"/>
            </p:cNvPicPr>
            <p:nvPr/>
          </p:nvPicPr>
          <p:blipFill rotWithShape="1">
            <a:blip r:embed="rId7">
              <a:extLst>
                <a:ext uri="{28A0092B-C50C-407E-A947-70E740481C1C}">
                  <a14:useLocalDpi xmlns:a14="http://schemas.microsoft.com/office/drawing/2010/main" val="0"/>
                </a:ext>
              </a:extLst>
            </a:blip>
            <a:srcRect l="7743" r="7743"/>
            <a:stretch/>
          </p:blipFill>
          <p:spPr>
            <a:xfrm>
              <a:off x="5829301" y="1705185"/>
              <a:ext cx="4800600" cy="3200400"/>
            </a:xfrm>
            <a:prstGeom prst="rect">
              <a:avLst/>
            </a:prstGeom>
          </p:spPr>
        </p:pic>
        <p:sp>
          <p:nvSpPr>
            <p:cNvPr id="18" name="TextBox 17">
              <a:extLst>
                <a:ext uri="{FF2B5EF4-FFF2-40B4-BE49-F238E27FC236}">
                  <a16:creationId xmlns:a16="http://schemas.microsoft.com/office/drawing/2014/main" id="{EF9760DD-858B-2E20-EC87-01D0C540C74F}"/>
                </a:ext>
              </a:extLst>
            </p:cNvPr>
            <p:cNvSpPr txBox="1"/>
            <p:nvPr/>
          </p:nvSpPr>
          <p:spPr>
            <a:xfrm>
              <a:off x="5829301" y="5079774"/>
              <a:ext cx="4800600" cy="1085169"/>
            </a:xfrm>
            <a:prstGeom prst="rect">
              <a:avLst/>
            </a:prstGeom>
            <a:noFill/>
          </p:spPr>
          <p:txBody>
            <a:bodyPr wrap="square" lIns="0" tIns="0" rIns="0" bIns="0" numCol="1">
              <a:spAutoFit/>
            </a:bodyPr>
            <a:lstStyle/>
            <a:p>
              <a:pPr>
                <a:lnSpc>
                  <a:spcPct val="120000"/>
                </a:lnSpc>
              </a:pPr>
              <a:r>
                <a:rPr lang="en-US" sz="1200" dirty="0">
                  <a:solidFill>
                    <a:schemeClr val="bg1">
                      <a:lumMod val="95000"/>
                    </a:schemeClr>
                  </a:solidFill>
                  <a:latin typeface="Plus Jakarta Sans Medium" pitchFamily="2" charset="0"/>
                  <a:cs typeface="Plus Jakarta Sans Medium" pitchFamily="2" charset="0"/>
                </a:rPr>
                <a:t>Granulated activated carbon (GAC) or powdered activated carbon (PAC) can effectively remove these taste and odor compounds through adsorption but this typically leads to very high operational expenses (OPEX) due to the quick exhaustion of the carbon, leading to a frequent need for replacement.</a:t>
              </a:r>
            </a:p>
          </p:txBody>
        </p:sp>
      </p:grpSp>
      <p:grpSp>
        <p:nvGrpSpPr>
          <p:cNvPr id="24" name="Group 23">
            <a:extLst>
              <a:ext uri="{FF2B5EF4-FFF2-40B4-BE49-F238E27FC236}">
                <a16:creationId xmlns:a16="http://schemas.microsoft.com/office/drawing/2014/main" id="{13979A43-0D2D-62C0-2835-B8F9A1915D94}"/>
              </a:ext>
            </a:extLst>
          </p:cNvPr>
          <p:cNvGrpSpPr/>
          <p:nvPr/>
        </p:nvGrpSpPr>
        <p:grpSpPr>
          <a:xfrm>
            <a:off x="-13159176" y="2507471"/>
            <a:ext cx="5853981" cy="1280709"/>
            <a:chOff x="957587" y="2507471"/>
            <a:chExt cx="5853981" cy="1280709"/>
          </a:xfrm>
        </p:grpSpPr>
        <p:sp>
          <p:nvSpPr>
            <p:cNvPr id="25" name="Freeform 12">
              <a:extLst>
                <a:ext uri="{FF2B5EF4-FFF2-40B4-BE49-F238E27FC236}">
                  <a16:creationId xmlns:a16="http://schemas.microsoft.com/office/drawing/2014/main" id="{E0613037-0A26-D6D0-5E23-45F592A8FE55}"/>
                </a:ext>
              </a:extLst>
            </p:cNvPr>
            <p:cNvSpPr/>
            <p:nvPr/>
          </p:nvSpPr>
          <p:spPr>
            <a:xfrm>
              <a:off x="957587" y="2830997"/>
              <a:ext cx="5853981" cy="957183"/>
            </a:xfrm>
            <a:custGeom>
              <a:avLst/>
              <a:gdLst/>
              <a:ahLst/>
              <a:cxnLst/>
              <a:rect l="l" t="t" r="r" b="b"/>
              <a:pathLst>
                <a:path w="3028719" h="378146">
                  <a:moveTo>
                    <a:pt x="0" y="0"/>
                  </a:moveTo>
                  <a:lnTo>
                    <a:pt x="3028719" y="0"/>
                  </a:lnTo>
                  <a:lnTo>
                    <a:pt x="3028719" y="378146"/>
                  </a:lnTo>
                  <a:lnTo>
                    <a:pt x="0" y="378146"/>
                  </a:lnTo>
                  <a:close/>
                </a:path>
              </a:pathLst>
            </a:custGeom>
            <a:solidFill>
              <a:srgbClr val="000000">
                <a:alpha val="0"/>
              </a:srgbClr>
            </a:solidFill>
            <a:ln w="28575" cap="sq">
              <a:solidFill>
                <a:srgbClr val="22323A">
                  <a:alpha val="25000"/>
                </a:srgbClr>
              </a:solidFill>
              <a:prstDash val="solid"/>
              <a:miter/>
            </a:ln>
          </p:spPr>
          <p:txBody>
            <a:bodyPr/>
            <a:lstStyle/>
            <a:p>
              <a:endParaRPr lang="en-US" sz="1200">
                <a:latin typeface="Plus Jakarta Sans Medium" pitchFamily="2" charset="0"/>
              </a:endParaRPr>
            </a:p>
          </p:txBody>
        </p:sp>
        <p:grpSp>
          <p:nvGrpSpPr>
            <p:cNvPr id="26" name="Group 14">
              <a:extLst>
                <a:ext uri="{FF2B5EF4-FFF2-40B4-BE49-F238E27FC236}">
                  <a16:creationId xmlns:a16="http://schemas.microsoft.com/office/drawing/2014/main" id="{295D518B-F5CF-578C-32C1-0F07D18AA6FF}"/>
                </a:ext>
              </a:extLst>
            </p:cNvPr>
            <p:cNvGrpSpPr/>
            <p:nvPr/>
          </p:nvGrpSpPr>
          <p:grpSpPr>
            <a:xfrm>
              <a:off x="3371535" y="3106388"/>
              <a:ext cx="1026085" cy="406400"/>
              <a:chOff x="0" y="0"/>
              <a:chExt cx="1193638" cy="694480"/>
            </a:xfrm>
          </p:grpSpPr>
          <p:sp>
            <p:nvSpPr>
              <p:cNvPr id="30" name="Freeform 15">
                <a:extLst>
                  <a:ext uri="{FF2B5EF4-FFF2-40B4-BE49-F238E27FC236}">
                    <a16:creationId xmlns:a16="http://schemas.microsoft.com/office/drawing/2014/main" id="{C03D7992-AC76-0C0F-2348-B3AD24816BED}"/>
                  </a:ext>
                </a:extLst>
              </p:cNvPr>
              <p:cNvSpPr/>
              <p:nvPr/>
            </p:nvSpPr>
            <p:spPr>
              <a:xfrm>
                <a:off x="0" y="0"/>
                <a:ext cx="1193638" cy="694480"/>
              </a:xfrm>
              <a:custGeom>
                <a:avLst/>
                <a:gdLst/>
                <a:ahLst/>
                <a:cxnLst/>
                <a:rect l="l" t="t" r="r" b="b"/>
                <a:pathLst>
                  <a:path w="1193638" h="694480">
                    <a:moveTo>
                      <a:pt x="1193638" y="347240"/>
                    </a:moveTo>
                    <a:lnTo>
                      <a:pt x="787238" y="0"/>
                    </a:lnTo>
                    <a:lnTo>
                      <a:pt x="787238" y="203200"/>
                    </a:lnTo>
                    <a:lnTo>
                      <a:pt x="0" y="203200"/>
                    </a:lnTo>
                    <a:lnTo>
                      <a:pt x="0" y="491280"/>
                    </a:lnTo>
                    <a:lnTo>
                      <a:pt x="787238" y="491280"/>
                    </a:lnTo>
                    <a:lnTo>
                      <a:pt x="787238" y="694480"/>
                    </a:lnTo>
                    <a:lnTo>
                      <a:pt x="1193638" y="347240"/>
                    </a:lnTo>
                    <a:close/>
                  </a:path>
                </a:pathLst>
              </a:custGeom>
              <a:solidFill>
                <a:srgbClr val="AD2A38"/>
              </a:solidFill>
            </p:spPr>
            <p:txBody>
              <a:bodyPr/>
              <a:lstStyle/>
              <a:p>
                <a:endParaRPr lang="en-US" sz="1200">
                  <a:latin typeface="Plus Jakarta Sans Medium" pitchFamily="2" charset="0"/>
                </a:endParaRPr>
              </a:p>
            </p:txBody>
          </p:sp>
          <p:sp>
            <p:nvSpPr>
              <p:cNvPr id="31" name="TextBox 16">
                <a:extLst>
                  <a:ext uri="{FF2B5EF4-FFF2-40B4-BE49-F238E27FC236}">
                    <a16:creationId xmlns:a16="http://schemas.microsoft.com/office/drawing/2014/main" id="{19DD8905-A95F-F682-83A2-4344AAFDAD74}"/>
                  </a:ext>
                </a:extLst>
              </p:cNvPr>
              <p:cNvSpPr txBox="1"/>
              <p:nvPr/>
            </p:nvSpPr>
            <p:spPr>
              <a:xfrm>
                <a:off x="0" y="193675"/>
                <a:ext cx="1092038" cy="297605"/>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grpSp>
        <p:sp>
          <p:nvSpPr>
            <p:cNvPr id="27" name="TextBox 17">
              <a:extLst>
                <a:ext uri="{FF2B5EF4-FFF2-40B4-BE49-F238E27FC236}">
                  <a16:creationId xmlns:a16="http://schemas.microsoft.com/office/drawing/2014/main" id="{2E14D8B4-642D-C339-A373-61CC01B99184}"/>
                </a:ext>
              </a:extLst>
            </p:cNvPr>
            <p:cNvSpPr txBox="1"/>
            <p:nvPr/>
          </p:nvSpPr>
          <p:spPr>
            <a:xfrm>
              <a:off x="1219198" y="2976164"/>
              <a:ext cx="1828800" cy="666849"/>
            </a:xfrm>
            <a:prstGeom prst="rect">
              <a:avLst/>
            </a:prstGeom>
          </p:spPr>
          <p:txBody>
            <a:bodyPr wrap="square" lIns="0" tIns="0" rIns="0" bIns="0" rtlCol="0" anchor="t">
              <a:spAutoFit/>
            </a:bodyPr>
            <a:lstStyle/>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3</a:t>
              </a:r>
              <a:r>
                <a:rPr lang="en-US" sz="2400" b="1" spc="-100" dirty="0">
                  <a:solidFill>
                    <a:srgbClr val="22323A"/>
                  </a:solidFill>
                  <a:latin typeface="Plus Jakarta Sans ExtraBold" pitchFamily="2" charset="0"/>
                  <a:ea typeface="Gotham Bold"/>
                  <a:cs typeface="Plus Jakarta Sans ExtraBold" pitchFamily="2" charset="0"/>
                  <a:sym typeface="Gotham Bold"/>
                </a:rPr>
                <a:t> +</a:t>
              </a:r>
            </a:p>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Contaminant </a:t>
              </a:r>
            </a:p>
          </p:txBody>
        </p:sp>
        <p:sp>
          <p:nvSpPr>
            <p:cNvPr id="28" name="TextBox 18">
              <a:extLst>
                <a:ext uri="{FF2B5EF4-FFF2-40B4-BE49-F238E27FC236}">
                  <a16:creationId xmlns:a16="http://schemas.microsoft.com/office/drawing/2014/main" id="{708AFD18-290C-9CB7-7018-BC6A9350DEF4}"/>
                </a:ext>
              </a:extLst>
            </p:cNvPr>
            <p:cNvSpPr txBox="1"/>
            <p:nvPr/>
          </p:nvSpPr>
          <p:spPr>
            <a:xfrm>
              <a:off x="4721156" y="2976164"/>
              <a:ext cx="1828800" cy="666849"/>
            </a:xfrm>
            <a:prstGeom prst="rect">
              <a:avLst/>
            </a:prstGeom>
          </p:spPr>
          <p:txBody>
            <a:bodyPr wrap="square" lIns="0" tIns="0" rIns="0" bIns="0" rtlCol="0" anchor="t">
              <a:spAutoFit/>
            </a:bodyPr>
            <a:lstStyle/>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Oxidized</a:t>
              </a:r>
            </a:p>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Compound</a:t>
              </a:r>
            </a:p>
          </p:txBody>
        </p:sp>
        <p:sp>
          <p:nvSpPr>
            <p:cNvPr id="29" name="TextBox 19">
              <a:extLst>
                <a:ext uri="{FF2B5EF4-FFF2-40B4-BE49-F238E27FC236}">
                  <a16:creationId xmlns:a16="http://schemas.microsoft.com/office/drawing/2014/main" id="{13A29512-D128-4DCC-3218-5A82B2D98591}"/>
                </a:ext>
              </a:extLst>
            </p:cNvPr>
            <p:cNvSpPr txBox="1"/>
            <p:nvPr/>
          </p:nvSpPr>
          <p:spPr>
            <a:xfrm>
              <a:off x="960166" y="2507471"/>
              <a:ext cx="1676741" cy="215315"/>
            </a:xfrm>
            <a:prstGeom prst="rect">
              <a:avLst/>
            </a:prstGeom>
          </p:spPr>
          <p:txBody>
            <a:bodyPr wrap="none" lIns="0" tIns="0" rIns="0" bIns="0" rtlCol="0" anchor="t">
              <a:spAutoFit/>
            </a:bodyPr>
            <a:lstStyle/>
            <a:p>
              <a:pPr>
                <a:lnSpc>
                  <a:spcPts val="1867"/>
                </a:lnSpc>
                <a:spcBef>
                  <a:spcPct val="0"/>
                </a:spcBef>
              </a:pPr>
              <a:r>
                <a:rPr lang="en-US" sz="1200" b="1" spc="100" dirty="0">
                  <a:solidFill>
                    <a:srgbClr val="22323A">
                      <a:alpha val="80000"/>
                    </a:srgbClr>
                  </a:solidFill>
                  <a:latin typeface="Plus Jakarta Sans ExtraBold" pitchFamily="2" charset="0"/>
                  <a:ea typeface="Gotham Bold"/>
                  <a:cs typeface="Plus Jakarta Sans ExtraBold" pitchFamily="2" charset="0"/>
                  <a:sym typeface="Gotham Bold"/>
                </a:rPr>
                <a:t>DIRECT OXIDATION</a:t>
              </a:r>
            </a:p>
          </p:txBody>
        </p:sp>
      </p:grpSp>
      <p:grpSp>
        <p:nvGrpSpPr>
          <p:cNvPr id="32" name="Group 31">
            <a:extLst>
              <a:ext uri="{FF2B5EF4-FFF2-40B4-BE49-F238E27FC236}">
                <a16:creationId xmlns:a16="http://schemas.microsoft.com/office/drawing/2014/main" id="{714A0E6C-5C54-251F-DAA8-6C12D464C64A}"/>
              </a:ext>
            </a:extLst>
          </p:cNvPr>
          <p:cNvGrpSpPr/>
          <p:nvPr/>
        </p:nvGrpSpPr>
        <p:grpSpPr>
          <a:xfrm>
            <a:off x="-6353651" y="4253885"/>
            <a:ext cx="5858351" cy="1929228"/>
            <a:chOff x="953218" y="4253885"/>
            <a:chExt cx="5858351" cy="1929228"/>
          </a:xfrm>
        </p:grpSpPr>
        <p:sp>
          <p:nvSpPr>
            <p:cNvPr id="33" name="Freeform 3">
              <a:extLst>
                <a:ext uri="{FF2B5EF4-FFF2-40B4-BE49-F238E27FC236}">
                  <a16:creationId xmlns:a16="http://schemas.microsoft.com/office/drawing/2014/main" id="{8D8955A0-8679-A5FB-6FA3-9A355BB2FE80}"/>
                </a:ext>
              </a:extLst>
            </p:cNvPr>
            <p:cNvSpPr/>
            <p:nvPr/>
          </p:nvSpPr>
          <p:spPr>
            <a:xfrm>
              <a:off x="957589" y="4618740"/>
              <a:ext cx="5853980" cy="1564373"/>
            </a:xfrm>
            <a:custGeom>
              <a:avLst/>
              <a:gdLst/>
              <a:ahLst/>
              <a:cxnLst/>
              <a:rect l="l" t="t" r="r" b="b"/>
              <a:pathLst>
                <a:path w="3028719" h="378146">
                  <a:moveTo>
                    <a:pt x="0" y="0"/>
                  </a:moveTo>
                  <a:lnTo>
                    <a:pt x="3028719" y="0"/>
                  </a:lnTo>
                  <a:lnTo>
                    <a:pt x="3028719" y="378146"/>
                  </a:lnTo>
                  <a:lnTo>
                    <a:pt x="0" y="378146"/>
                  </a:lnTo>
                  <a:close/>
                </a:path>
              </a:pathLst>
            </a:custGeom>
            <a:solidFill>
              <a:srgbClr val="000000">
                <a:alpha val="0"/>
              </a:srgbClr>
            </a:solidFill>
            <a:ln w="28575" cap="sq">
              <a:solidFill>
                <a:srgbClr val="22323A">
                  <a:alpha val="25000"/>
                </a:srgbClr>
              </a:solidFill>
              <a:prstDash val="solid"/>
              <a:miter/>
            </a:ln>
          </p:spPr>
          <p:txBody>
            <a:bodyPr/>
            <a:lstStyle/>
            <a:p>
              <a:endParaRPr lang="en-US" sz="1200">
                <a:latin typeface="Plus Jakarta Sans Medium" pitchFamily="2" charset="0"/>
              </a:endParaRPr>
            </a:p>
          </p:txBody>
        </p:sp>
        <p:sp>
          <p:nvSpPr>
            <p:cNvPr id="34" name="TextBox 10">
              <a:extLst>
                <a:ext uri="{FF2B5EF4-FFF2-40B4-BE49-F238E27FC236}">
                  <a16:creationId xmlns:a16="http://schemas.microsoft.com/office/drawing/2014/main" id="{0680697F-CEB9-CBE6-EFFE-79BD219610C4}"/>
                </a:ext>
              </a:extLst>
            </p:cNvPr>
            <p:cNvSpPr txBox="1"/>
            <p:nvPr/>
          </p:nvSpPr>
          <p:spPr>
            <a:xfrm>
              <a:off x="953218" y="4253885"/>
              <a:ext cx="2436564" cy="215315"/>
            </a:xfrm>
            <a:prstGeom prst="rect">
              <a:avLst/>
            </a:prstGeom>
          </p:spPr>
          <p:txBody>
            <a:bodyPr wrap="none" lIns="0" tIns="0" rIns="0" bIns="0" rtlCol="0" anchor="t">
              <a:spAutoFit/>
            </a:bodyPr>
            <a:lstStyle/>
            <a:p>
              <a:pPr>
                <a:lnSpc>
                  <a:spcPts val="1867"/>
                </a:lnSpc>
                <a:spcBef>
                  <a:spcPct val="0"/>
                </a:spcBef>
              </a:pPr>
              <a:r>
                <a:rPr lang="en-US" sz="1200" b="1" spc="100" dirty="0">
                  <a:solidFill>
                    <a:srgbClr val="22323A">
                      <a:alpha val="80000"/>
                    </a:srgbClr>
                  </a:solidFill>
                  <a:latin typeface="Plus Jakarta Sans ExtraBold" pitchFamily="2" charset="0"/>
                  <a:ea typeface="Gotham Bold"/>
                  <a:cs typeface="Plus Jakarta Sans ExtraBold" pitchFamily="2" charset="0"/>
                  <a:sym typeface="Gotham Bold"/>
                </a:rPr>
                <a:t>AOP (INDIRECT OXIDATION)</a:t>
              </a:r>
            </a:p>
          </p:txBody>
        </p:sp>
        <p:sp>
          <p:nvSpPr>
            <p:cNvPr id="35" name="TextBox 9">
              <a:extLst>
                <a:ext uri="{FF2B5EF4-FFF2-40B4-BE49-F238E27FC236}">
                  <a16:creationId xmlns:a16="http://schemas.microsoft.com/office/drawing/2014/main" id="{96FDE47D-6338-F3E0-E244-09B7E42467B4}"/>
                </a:ext>
              </a:extLst>
            </p:cNvPr>
            <p:cNvSpPr txBox="1"/>
            <p:nvPr/>
          </p:nvSpPr>
          <p:spPr>
            <a:xfrm>
              <a:off x="4721158" y="5234214"/>
              <a:ext cx="1828800" cy="333425"/>
            </a:xfrm>
            <a:prstGeom prst="rect">
              <a:avLst/>
            </a:prstGeom>
          </p:spPr>
          <p:txBody>
            <a:bodyPr lIns="0" tIns="0" rIns="0" bIns="0" rtlCol="0" anchor="t">
              <a:spAutoFit/>
            </a:bodyPr>
            <a:lstStyle/>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OH</a:t>
              </a:r>
              <a:r>
                <a:rPr lang="en-US" sz="2400" b="1" spc="-100" baseline="30000" dirty="0">
                  <a:solidFill>
                    <a:srgbClr val="22323A"/>
                  </a:solidFill>
                  <a:latin typeface="Plus Jakarta Sans ExtraBold" pitchFamily="2" charset="0"/>
                  <a:ea typeface="Gotham Bold"/>
                  <a:cs typeface="Plus Jakarta Sans ExtraBold" pitchFamily="2" charset="0"/>
                  <a:sym typeface="Gotham Bold"/>
                </a:rPr>
                <a:t>•</a:t>
              </a:r>
              <a:r>
                <a:rPr lang="en-US" sz="2400" b="1" spc="-100" dirty="0">
                  <a:solidFill>
                    <a:srgbClr val="22323A"/>
                  </a:solidFill>
                  <a:latin typeface="Plus Jakarta Sans ExtraBold" pitchFamily="2" charset="0"/>
                  <a:ea typeface="Gotham Bold"/>
                  <a:cs typeface="Plus Jakarta Sans ExtraBold" pitchFamily="2" charset="0"/>
                  <a:sym typeface="Gotham Bold"/>
                </a:rPr>
                <a:t> Radicals</a:t>
              </a:r>
            </a:p>
          </p:txBody>
        </p:sp>
        <p:sp>
          <p:nvSpPr>
            <p:cNvPr id="36" name="TextBox 8">
              <a:extLst>
                <a:ext uri="{FF2B5EF4-FFF2-40B4-BE49-F238E27FC236}">
                  <a16:creationId xmlns:a16="http://schemas.microsoft.com/office/drawing/2014/main" id="{88660115-61FF-CD04-472F-2D13511455D9}"/>
                </a:ext>
              </a:extLst>
            </p:cNvPr>
            <p:cNvSpPr txBox="1"/>
            <p:nvPr/>
          </p:nvSpPr>
          <p:spPr>
            <a:xfrm>
              <a:off x="1319223" y="4758987"/>
              <a:ext cx="1346587" cy="1283878"/>
            </a:xfrm>
            <a:prstGeom prst="rect">
              <a:avLst/>
            </a:prstGeom>
          </p:spPr>
          <p:txBody>
            <a:bodyPr wrap="none" lIns="0" tIns="0" rIns="0" bIns="0" rtlCol="0" anchor="t">
              <a:spAutoFit/>
            </a:bodyPr>
            <a:lstStyle/>
            <a:p>
              <a:pPr>
                <a:lnSpc>
                  <a:spcPct val="12000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3</a:t>
              </a:r>
              <a:r>
                <a:rPr lang="en-US" sz="2400" b="1" spc="-100" dirty="0">
                  <a:solidFill>
                    <a:srgbClr val="22323A"/>
                  </a:solidFill>
                  <a:latin typeface="Plus Jakarta Sans ExtraBold" pitchFamily="2" charset="0"/>
                  <a:ea typeface="Gotham Bold"/>
                  <a:cs typeface="Plus Jakarta Sans ExtraBold" pitchFamily="2" charset="0"/>
                  <a:sym typeface="Gotham Bold"/>
                </a:rPr>
                <a:t> + H</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2</a:t>
              </a: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2</a:t>
              </a:r>
              <a:endParaRPr lang="en-US" sz="2400" b="1" spc="-100" dirty="0">
                <a:solidFill>
                  <a:srgbClr val="22323A"/>
                </a:solidFill>
                <a:latin typeface="Plus Jakarta Sans ExtraBold" pitchFamily="2" charset="0"/>
                <a:ea typeface="Gotham Bold"/>
                <a:cs typeface="Plus Jakarta Sans ExtraBold" pitchFamily="2" charset="0"/>
                <a:sym typeface="Gotham Bold"/>
              </a:endParaRPr>
            </a:p>
            <a:p>
              <a:pPr>
                <a:lnSpc>
                  <a:spcPct val="12000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3</a:t>
              </a:r>
              <a:r>
                <a:rPr lang="en-US" sz="2400" b="1" spc="-100" dirty="0">
                  <a:solidFill>
                    <a:srgbClr val="22323A"/>
                  </a:solidFill>
                  <a:latin typeface="Plus Jakarta Sans ExtraBold" pitchFamily="2" charset="0"/>
                  <a:ea typeface="Gotham Bold"/>
                  <a:cs typeface="Plus Jakarta Sans ExtraBold" pitchFamily="2" charset="0"/>
                  <a:sym typeface="Gotham Bold"/>
                </a:rPr>
                <a:t> + UV</a:t>
              </a:r>
            </a:p>
            <a:p>
              <a:pPr>
                <a:lnSpc>
                  <a:spcPct val="12000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3</a:t>
              </a:r>
              <a:r>
                <a:rPr lang="en-US" sz="2400" b="1" spc="-100" dirty="0">
                  <a:solidFill>
                    <a:srgbClr val="22323A"/>
                  </a:solidFill>
                  <a:latin typeface="Plus Jakarta Sans ExtraBold" pitchFamily="2" charset="0"/>
                  <a:ea typeface="Gotham Bold"/>
                  <a:cs typeface="Plus Jakarta Sans ExtraBold" pitchFamily="2" charset="0"/>
                  <a:sym typeface="Gotham Bold"/>
                </a:rPr>
                <a:t> + OH</a:t>
              </a:r>
              <a:r>
                <a:rPr lang="en-US" sz="2400" b="1" spc="-100" baseline="30000" dirty="0">
                  <a:solidFill>
                    <a:srgbClr val="22323A"/>
                  </a:solidFill>
                  <a:latin typeface="Plus Jakarta Sans ExtraBold" pitchFamily="2" charset="0"/>
                  <a:ea typeface="Gotham Bold"/>
                  <a:cs typeface="Plus Jakarta Sans ExtraBold" pitchFamily="2" charset="0"/>
                  <a:sym typeface="Gotham Bold"/>
                </a:rPr>
                <a:t>-</a:t>
              </a:r>
            </a:p>
          </p:txBody>
        </p:sp>
        <p:grpSp>
          <p:nvGrpSpPr>
            <p:cNvPr id="37" name="Group 14">
              <a:extLst>
                <a:ext uri="{FF2B5EF4-FFF2-40B4-BE49-F238E27FC236}">
                  <a16:creationId xmlns:a16="http://schemas.microsoft.com/office/drawing/2014/main" id="{AE432D56-84B5-FDA6-181B-85D7893960CF}"/>
                </a:ext>
              </a:extLst>
            </p:cNvPr>
            <p:cNvGrpSpPr/>
            <p:nvPr/>
          </p:nvGrpSpPr>
          <p:grpSpPr>
            <a:xfrm>
              <a:off x="3371536" y="5197726"/>
              <a:ext cx="1026085" cy="406400"/>
              <a:chOff x="0" y="0"/>
              <a:chExt cx="1193638" cy="694480"/>
            </a:xfrm>
          </p:grpSpPr>
          <p:sp>
            <p:nvSpPr>
              <p:cNvPr id="38" name="Freeform 15">
                <a:extLst>
                  <a:ext uri="{FF2B5EF4-FFF2-40B4-BE49-F238E27FC236}">
                    <a16:creationId xmlns:a16="http://schemas.microsoft.com/office/drawing/2014/main" id="{ABC9F2DC-E0D0-85B9-D3EC-B3E2F3CBF31C}"/>
                  </a:ext>
                </a:extLst>
              </p:cNvPr>
              <p:cNvSpPr/>
              <p:nvPr/>
            </p:nvSpPr>
            <p:spPr>
              <a:xfrm>
                <a:off x="0" y="0"/>
                <a:ext cx="1193638" cy="694480"/>
              </a:xfrm>
              <a:custGeom>
                <a:avLst/>
                <a:gdLst/>
                <a:ahLst/>
                <a:cxnLst/>
                <a:rect l="l" t="t" r="r" b="b"/>
                <a:pathLst>
                  <a:path w="1193638" h="694480">
                    <a:moveTo>
                      <a:pt x="1193638" y="347240"/>
                    </a:moveTo>
                    <a:lnTo>
                      <a:pt x="787238" y="0"/>
                    </a:lnTo>
                    <a:lnTo>
                      <a:pt x="787238" y="203200"/>
                    </a:lnTo>
                    <a:lnTo>
                      <a:pt x="0" y="203200"/>
                    </a:lnTo>
                    <a:lnTo>
                      <a:pt x="0" y="491280"/>
                    </a:lnTo>
                    <a:lnTo>
                      <a:pt x="787238" y="491280"/>
                    </a:lnTo>
                    <a:lnTo>
                      <a:pt x="787238" y="694480"/>
                    </a:lnTo>
                    <a:lnTo>
                      <a:pt x="1193638" y="347240"/>
                    </a:lnTo>
                    <a:close/>
                  </a:path>
                </a:pathLst>
              </a:custGeom>
              <a:solidFill>
                <a:srgbClr val="AD2A38"/>
              </a:solidFill>
            </p:spPr>
            <p:txBody>
              <a:bodyPr/>
              <a:lstStyle/>
              <a:p>
                <a:endParaRPr lang="en-US" sz="1200">
                  <a:latin typeface="Plus Jakarta Sans Medium" pitchFamily="2" charset="0"/>
                </a:endParaRPr>
              </a:p>
            </p:txBody>
          </p:sp>
          <p:sp>
            <p:nvSpPr>
              <p:cNvPr id="39" name="TextBox 16">
                <a:extLst>
                  <a:ext uri="{FF2B5EF4-FFF2-40B4-BE49-F238E27FC236}">
                    <a16:creationId xmlns:a16="http://schemas.microsoft.com/office/drawing/2014/main" id="{F7BAB3FA-6C5B-180D-3B72-6C34E81596D7}"/>
                  </a:ext>
                </a:extLst>
              </p:cNvPr>
              <p:cNvSpPr txBox="1"/>
              <p:nvPr/>
            </p:nvSpPr>
            <p:spPr>
              <a:xfrm>
                <a:off x="0" y="193675"/>
                <a:ext cx="1092038" cy="297605"/>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grpSp>
      </p:grpSp>
    </p:spTree>
    <p:extLst>
      <p:ext uri="{BB962C8B-B14F-4D97-AF65-F5344CB8AC3E}">
        <p14:creationId xmlns:p14="http://schemas.microsoft.com/office/powerpoint/2010/main" val="30414862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31436B1-3D4C-5193-57BD-4ACD1727AB3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0FF6D0-4331-E098-D1C6-499338E3126B}"/>
              </a:ext>
            </a:extLst>
          </p:cNvPr>
          <p:cNvSpPr/>
          <p:nvPr/>
        </p:nvSpPr>
        <p:spPr>
          <a:xfrm rot="10800000">
            <a:off x="6559400" y="-154799"/>
            <a:ext cx="5632600" cy="7595623"/>
          </a:xfrm>
          <a:custGeom>
            <a:avLst/>
            <a:gdLst/>
            <a:ahLst/>
            <a:cxnLst/>
            <a:rect l="l" t="t" r="r" b="b"/>
            <a:pathLst>
              <a:path w="8448900" h="11393434">
                <a:moveTo>
                  <a:pt x="0" y="0"/>
                </a:moveTo>
                <a:lnTo>
                  <a:pt x="8448900" y="0"/>
                </a:lnTo>
                <a:lnTo>
                  <a:pt x="8448900" y="11393433"/>
                </a:lnTo>
                <a:lnTo>
                  <a:pt x="0" y="11393433"/>
                </a:lnTo>
                <a:lnTo>
                  <a:pt x="0" y="0"/>
                </a:lnTo>
                <a:close/>
              </a:path>
            </a:pathLst>
          </a:custGeom>
          <a:blipFill>
            <a:blip r:embed="rId2">
              <a:alphaModFix amt="44000"/>
              <a:extLst>
                <a:ext uri="{96DAC541-7B7A-43D3-8B79-37D633B846F1}">
                  <asvg:svgBlip xmlns:asvg="http://schemas.microsoft.com/office/drawing/2016/SVG/main" r:embed="rId3"/>
                </a:ext>
              </a:extLst>
            </a:blip>
            <a:stretch>
              <a:fillRect l="-54587" r="-7914" b="-72150"/>
            </a:stretch>
          </a:blipFill>
        </p:spPr>
        <p:txBody>
          <a:bodyPr/>
          <a:lstStyle/>
          <a:p>
            <a:endParaRPr lang="en-US" sz="1200">
              <a:latin typeface="Plus Jakarta Sans Medium" pitchFamily="2" charset="0"/>
            </a:endParaRPr>
          </a:p>
        </p:txBody>
      </p:sp>
      <p:grpSp>
        <p:nvGrpSpPr>
          <p:cNvPr id="3" name="Group 3">
            <a:extLst>
              <a:ext uri="{FF2B5EF4-FFF2-40B4-BE49-F238E27FC236}">
                <a16:creationId xmlns:a16="http://schemas.microsoft.com/office/drawing/2014/main" id="{C617F244-2CCD-F577-D53A-6668001752F6}"/>
              </a:ext>
            </a:extLst>
          </p:cNvPr>
          <p:cNvGrpSpPr/>
          <p:nvPr/>
        </p:nvGrpSpPr>
        <p:grpSpPr>
          <a:xfrm>
            <a:off x="11506200" y="6164063"/>
            <a:ext cx="685800" cy="693937"/>
            <a:chOff x="0" y="-16274"/>
            <a:chExt cx="1371600" cy="1387874"/>
          </a:xfrm>
        </p:grpSpPr>
        <p:grpSp>
          <p:nvGrpSpPr>
            <p:cNvPr id="4" name="Group 4">
              <a:extLst>
                <a:ext uri="{FF2B5EF4-FFF2-40B4-BE49-F238E27FC236}">
                  <a16:creationId xmlns:a16="http://schemas.microsoft.com/office/drawing/2014/main" id="{7882C683-D7FE-5EF9-B4B7-AA1AA3284305}"/>
                </a:ext>
              </a:extLst>
            </p:cNvPr>
            <p:cNvGrpSpPr/>
            <p:nvPr/>
          </p:nvGrpSpPr>
          <p:grpSpPr>
            <a:xfrm>
              <a:off x="0" y="-16274"/>
              <a:ext cx="1371600" cy="1387874"/>
              <a:chOff x="0" y="-9525"/>
              <a:chExt cx="802765" cy="812290"/>
            </a:xfrm>
          </p:grpSpPr>
          <p:sp>
            <p:nvSpPr>
              <p:cNvPr id="5" name="Freeform 5">
                <a:extLst>
                  <a:ext uri="{FF2B5EF4-FFF2-40B4-BE49-F238E27FC236}">
                    <a16:creationId xmlns:a16="http://schemas.microsoft.com/office/drawing/2014/main" id="{9DD55AEE-8DDE-CA84-B11E-BD4DC4EEBD75}"/>
                  </a:ext>
                </a:extLst>
              </p:cNvPr>
              <p:cNvSpPr/>
              <p:nvPr/>
            </p:nvSpPr>
            <p:spPr>
              <a:xfrm>
                <a:off x="0" y="0"/>
                <a:ext cx="802765" cy="802765"/>
              </a:xfrm>
              <a:custGeom>
                <a:avLst/>
                <a:gdLst/>
                <a:ahLst/>
                <a:cxnLst/>
                <a:rect l="l" t="t" r="r" b="b"/>
                <a:pathLst>
                  <a:path w="802765" h="802765">
                    <a:moveTo>
                      <a:pt x="0" y="0"/>
                    </a:moveTo>
                    <a:lnTo>
                      <a:pt x="802765" y="0"/>
                    </a:lnTo>
                    <a:lnTo>
                      <a:pt x="802765" y="802765"/>
                    </a:lnTo>
                    <a:lnTo>
                      <a:pt x="0" y="802765"/>
                    </a:lnTo>
                    <a:close/>
                  </a:path>
                </a:pathLst>
              </a:custGeom>
              <a:solidFill>
                <a:srgbClr val="AD2A38"/>
              </a:solidFill>
            </p:spPr>
            <p:txBody>
              <a:bodyPr/>
              <a:lstStyle/>
              <a:p>
                <a:endParaRPr lang="en-US" sz="1200">
                  <a:latin typeface="Plus Jakarta Sans Medium" pitchFamily="2" charset="0"/>
                </a:endParaRPr>
              </a:p>
            </p:txBody>
          </p:sp>
          <p:sp>
            <p:nvSpPr>
              <p:cNvPr id="6" name="TextBox 6">
                <a:extLst>
                  <a:ext uri="{FF2B5EF4-FFF2-40B4-BE49-F238E27FC236}">
                    <a16:creationId xmlns:a16="http://schemas.microsoft.com/office/drawing/2014/main" id="{7825E1D5-E476-A4C2-1A53-52AFD84940B3}"/>
                  </a:ext>
                </a:extLst>
              </p:cNvPr>
              <p:cNvSpPr txBox="1"/>
              <p:nvPr/>
            </p:nvSpPr>
            <p:spPr>
              <a:xfrm>
                <a:off x="0" y="-9525"/>
                <a:ext cx="802765" cy="812290"/>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grpSp>
        <p:sp>
          <p:nvSpPr>
            <p:cNvPr id="7" name="Freeform 7">
              <a:extLst>
                <a:ext uri="{FF2B5EF4-FFF2-40B4-BE49-F238E27FC236}">
                  <a16:creationId xmlns:a16="http://schemas.microsoft.com/office/drawing/2014/main" id="{4D1E2336-2D19-3C46-7BC0-2724CAE26AA5}"/>
                </a:ext>
              </a:extLst>
            </p:cNvPr>
            <p:cNvSpPr/>
            <p:nvPr/>
          </p:nvSpPr>
          <p:spPr>
            <a:xfrm>
              <a:off x="272761" y="257175"/>
              <a:ext cx="826077" cy="857250"/>
            </a:xfrm>
            <a:custGeom>
              <a:avLst/>
              <a:gdLst/>
              <a:ahLst/>
              <a:cxnLst/>
              <a:rect l="l" t="t" r="r" b="b"/>
              <a:pathLst>
                <a:path w="826077" h="857250">
                  <a:moveTo>
                    <a:pt x="0" y="0"/>
                  </a:moveTo>
                  <a:lnTo>
                    <a:pt x="826078" y="0"/>
                  </a:lnTo>
                  <a:lnTo>
                    <a:pt x="826078" y="857250"/>
                  </a:lnTo>
                  <a:lnTo>
                    <a:pt x="0" y="8572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latin typeface="Plus Jakarta Sans Medium" pitchFamily="2" charset="0"/>
              </a:endParaRPr>
            </a:p>
          </p:txBody>
        </p:sp>
      </p:grpSp>
      <p:grpSp>
        <p:nvGrpSpPr>
          <p:cNvPr id="8" name="Group 7">
            <a:extLst>
              <a:ext uri="{FF2B5EF4-FFF2-40B4-BE49-F238E27FC236}">
                <a16:creationId xmlns:a16="http://schemas.microsoft.com/office/drawing/2014/main" id="{F14870D7-994A-DF4E-3857-226D80374F79}"/>
              </a:ext>
            </a:extLst>
          </p:cNvPr>
          <p:cNvGrpSpPr/>
          <p:nvPr/>
        </p:nvGrpSpPr>
        <p:grpSpPr>
          <a:xfrm>
            <a:off x="957587" y="2507471"/>
            <a:ext cx="5853981" cy="1280709"/>
            <a:chOff x="957587" y="2507471"/>
            <a:chExt cx="5853981" cy="1280709"/>
          </a:xfrm>
        </p:grpSpPr>
        <p:sp>
          <p:nvSpPr>
            <p:cNvPr id="28" name="Freeform 12">
              <a:extLst>
                <a:ext uri="{FF2B5EF4-FFF2-40B4-BE49-F238E27FC236}">
                  <a16:creationId xmlns:a16="http://schemas.microsoft.com/office/drawing/2014/main" id="{E49B04EB-FFD2-3268-C899-D4A0735ACB0A}"/>
                </a:ext>
              </a:extLst>
            </p:cNvPr>
            <p:cNvSpPr/>
            <p:nvPr/>
          </p:nvSpPr>
          <p:spPr>
            <a:xfrm>
              <a:off x="957587" y="2830997"/>
              <a:ext cx="5853981" cy="957183"/>
            </a:xfrm>
            <a:custGeom>
              <a:avLst/>
              <a:gdLst/>
              <a:ahLst/>
              <a:cxnLst/>
              <a:rect l="l" t="t" r="r" b="b"/>
              <a:pathLst>
                <a:path w="3028719" h="378146">
                  <a:moveTo>
                    <a:pt x="0" y="0"/>
                  </a:moveTo>
                  <a:lnTo>
                    <a:pt x="3028719" y="0"/>
                  </a:lnTo>
                  <a:lnTo>
                    <a:pt x="3028719" y="378146"/>
                  </a:lnTo>
                  <a:lnTo>
                    <a:pt x="0" y="378146"/>
                  </a:lnTo>
                  <a:close/>
                </a:path>
              </a:pathLst>
            </a:custGeom>
            <a:solidFill>
              <a:srgbClr val="000000">
                <a:alpha val="0"/>
              </a:srgbClr>
            </a:solidFill>
            <a:ln w="28575" cap="sq">
              <a:solidFill>
                <a:srgbClr val="22323A">
                  <a:alpha val="25000"/>
                </a:srgbClr>
              </a:solidFill>
              <a:prstDash val="solid"/>
              <a:miter/>
            </a:ln>
          </p:spPr>
          <p:txBody>
            <a:bodyPr/>
            <a:lstStyle/>
            <a:p>
              <a:endParaRPr lang="en-US" sz="1200">
                <a:latin typeface="Plus Jakarta Sans Medium" pitchFamily="2" charset="0"/>
              </a:endParaRPr>
            </a:p>
          </p:txBody>
        </p:sp>
        <p:grpSp>
          <p:nvGrpSpPr>
            <p:cNvPr id="30" name="Group 14">
              <a:extLst>
                <a:ext uri="{FF2B5EF4-FFF2-40B4-BE49-F238E27FC236}">
                  <a16:creationId xmlns:a16="http://schemas.microsoft.com/office/drawing/2014/main" id="{6EFFD8FE-8AA0-1C59-D3FE-9689FE294717}"/>
                </a:ext>
              </a:extLst>
            </p:cNvPr>
            <p:cNvGrpSpPr/>
            <p:nvPr/>
          </p:nvGrpSpPr>
          <p:grpSpPr>
            <a:xfrm>
              <a:off x="3371535" y="3106388"/>
              <a:ext cx="1026085" cy="406400"/>
              <a:chOff x="0" y="0"/>
              <a:chExt cx="1193638" cy="694480"/>
            </a:xfrm>
          </p:grpSpPr>
          <p:sp>
            <p:nvSpPr>
              <p:cNvPr id="31" name="Freeform 15">
                <a:extLst>
                  <a:ext uri="{FF2B5EF4-FFF2-40B4-BE49-F238E27FC236}">
                    <a16:creationId xmlns:a16="http://schemas.microsoft.com/office/drawing/2014/main" id="{66FA3B8B-63F6-94D3-F768-DF82EB89F046}"/>
                  </a:ext>
                </a:extLst>
              </p:cNvPr>
              <p:cNvSpPr/>
              <p:nvPr/>
            </p:nvSpPr>
            <p:spPr>
              <a:xfrm>
                <a:off x="0" y="0"/>
                <a:ext cx="1193638" cy="694480"/>
              </a:xfrm>
              <a:custGeom>
                <a:avLst/>
                <a:gdLst/>
                <a:ahLst/>
                <a:cxnLst/>
                <a:rect l="l" t="t" r="r" b="b"/>
                <a:pathLst>
                  <a:path w="1193638" h="694480">
                    <a:moveTo>
                      <a:pt x="1193638" y="347240"/>
                    </a:moveTo>
                    <a:lnTo>
                      <a:pt x="787238" y="0"/>
                    </a:lnTo>
                    <a:lnTo>
                      <a:pt x="787238" y="203200"/>
                    </a:lnTo>
                    <a:lnTo>
                      <a:pt x="0" y="203200"/>
                    </a:lnTo>
                    <a:lnTo>
                      <a:pt x="0" y="491280"/>
                    </a:lnTo>
                    <a:lnTo>
                      <a:pt x="787238" y="491280"/>
                    </a:lnTo>
                    <a:lnTo>
                      <a:pt x="787238" y="694480"/>
                    </a:lnTo>
                    <a:lnTo>
                      <a:pt x="1193638" y="347240"/>
                    </a:lnTo>
                    <a:close/>
                  </a:path>
                </a:pathLst>
              </a:custGeom>
              <a:solidFill>
                <a:srgbClr val="AD2A38"/>
              </a:solidFill>
            </p:spPr>
            <p:txBody>
              <a:bodyPr/>
              <a:lstStyle/>
              <a:p>
                <a:endParaRPr lang="en-US" sz="1200">
                  <a:latin typeface="Plus Jakarta Sans Medium" pitchFamily="2" charset="0"/>
                </a:endParaRPr>
              </a:p>
            </p:txBody>
          </p:sp>
          <p:sp>
            <p:nvSpPr>
              <p:cNvPr id="32" name="TextBox 16">
                <a:extLst>
                  <a:ext uri="{FF2B5EF4-FFF2-40B4-BE49-F238E27FC236}">
                    <a16:creationId xmlns:a16="http://schemas.microsoft.com/office/drawing/2014/main" id="{43081688-2376-671B-4A3F-B1D24FCD05C1}"/>
                  </a:ext>
                </a:extLst>
              </p:cNvPr>
              <p:cNvSpPr txBox="1"/>
              <p:nvPr/>
            </p:nvSpPr>
            <p:spPr>
              <a:xfrm>
                <a:off x="0" y="193675"/>
                <a:ext cx="1092038" cy="297605"/>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grpSp>
        <p:sp>
          <p:nvSpPr>
            <p:cNvPr id="33" name="TextBox 17">
              <a:extLst>
                <a:ext uri="{FF2B5EF4-FFF2-40B4-BE49-F238E27FC236}">
                  <a16:creationId xmlns:a16="http://schemas.microsoft.com/office/drawing/2014/main" id="{F043E731-6E2E-E64A-9A3F-72532045D444}"/>
                </a:ext>
              </a:extLst>
            </p:cNvPr>
            <p:cNvSpPr txBox="1"/>
            <p:nvPr/>
          </p:nvSpPr>
          <p:spPr>
            <a:xfrm>
              <a:off x="1219198" y="2976164"/>
              <a:ext cx="1828800" cy="666849"/>
            </a:xfrm>
            <a:prstGeom prst="rect">
              <a:avLst/>
            </a:prstGeom>
          </p:spPr>
          <p:txBody>
            <a:bodyPr wrap="square" lIns="0" tIns="0" rIns="0" bIns="0" rtlCol="0" anchor="t">
              <a:spAutoFit/>
            </a:bodyPr>
            <a:lstStyle/>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3</a:t>
              </a:r>
              <a:r>
                <a:rPr lang="en-US" sz="2400" b="1" spc="-100" dirty="0">
                  <a:solidFill>
                    <a:srgbClr val="22323A"/>
                  </a:solidFill>
                  <a:latin typeface="Plus Jakarta Sans ExtraBold" pitchFamily="2" charset="0"/>
                  <a:ea typeface="Gotham Bold"/>
                  <a:cs typeface="Plus Jakarta Sans ExtraBold" pitchFamily="2" charset="0"/>
                  <a:sym typeface="Gotham Bold"/>
                </a:rPr>
                <a:t> +</a:t>
              </a:r>
            </a:p>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Contaminant </a:t>
              </a:r>
            </a:p>
          </p:txBody>
        </p:sp>
        <p:sp>
          <p:nvSpPr>
            <p:cNvPr id="34" name="TextBox 18">
              <a:extLst>
                <a:ext uri="{FF2B5EF4-FFF2-40B4-BE49-F238E27FC236}">
                  <a16:creationId xmlns:a16="http://schemas.microsoft.com/office/drawing/2014/main" id="{F8594B0E-4761-200F-3552-343D4C4E3689}"/>
                </a:ext>
              </a:extLst>
            </p:cNvPr>
            <p:cNvSpPr txBox="1"/>
            <p:nvPr/>
          </p:nvSpPr>
          <p:spPr>
            <a:xfrm>
              <a:off x="4721156" y="2976164"/>
              <a:ext cx="1828800" cy="666849"/>
            </a:xfrm>
            <a:prstGeom prst="rect">
              <a:avLst/>
            </a:prstGeom>
          </p:spPr>
          <p:txBody>
            <a:bodyPr wrap="square" lIns="0" tIns="0" rIns="0" bIns="0" rtlCol="0" anchor="t">
              <a:spAutoFit/>
            </a:bodyPr>
            <a:lstStyle/>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Oxidized</a:t>
              </a:r>
            </a:p>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Compound</a:t>
              </a:r>
            </a:p>
          </p:txBody>
        </p:sp>
        <p:sp>
          <p:nvSpPr>
            <p:cNvPr id="35" name="TextBox 19">
              <a:extLst>
                <a:ext uri="{FF2B5EF4-FFF2-40B4-BE49-F238E27FC236}">
                  <a16:creationId xmlns:a16="http://schemas.microsoft.com/office/drawing/2014/main" id="{256CAD20-E615-FB84-0881-C253C40F4044}"/>
                </a:ext>
              </a:extLst>
            </p:cNvPr>
            <p:cNvSpPr txBox="1"/>
            <p:nvPr/>
          </p:nvSpPr>
          <p:spPr>
            <a:xfrm>
              <a:off x="960166" y="2507471"/>
              <a:ext cx="1676741" cy="215315"/>
            </a:xfrm>
            <a:prstGeom prst="rect">
              <a:avLst/>
            </a:prstGeom>
          </p:spPr>
          <p:txBody>
            <a:bodyPr wrap="none" lIns="0" tIns="0" rIns="0" bIns="0" rtlCol="0" anchor="t">
              <a:spAutoFit/>
            </a:bodyPr>
            <a:lstStyle/>
            <a:p>
              <a:pPr>
                <a:lnSpc>
                  <a:spcPts val="1867"/>
                </a:lnSpc>
                <a:spcBef>
                  <a:spcPct val="0"/>
                </a:spcBef>
              </a:pPr>
              <a:r>
                <a:rPr lang="en-US" sz="1200" b="1" spc="100" dirty="0">
                  <a:solidFill>
                    <a:srgbClr val="22323A">
                      <a:alpha val="80000"/>
                    </a:srgbClr>
                  </a:solidFill>
                  <a:latin typeface="Plus Jakarta Sans ExtraBold" pitchFamily="2" charset="0"/>
                  <a:ea typeface="Gotham Bold"/>
                  <a:cs typeface="Plus Jakarta Sans ExtraBold" pitchFamily="2" charset="0"/>
                  <a:sym typeface="Gotham Bold"/>
                </a:rPr>
                <a:t>DIRECT OXIDATION</a:t>
              </a:r>
            </a:p>
          </p:txBody>
        </p:sp>
      </p:grpSp>
      <p:sp>
        <p:nvSpPr>
          <p:cNvPr id="10" name="TextBox 9">
            <a:extLst>
              <a:ext uri="{FF2B5EF4-FFF2-40B4-BE49-F238E27FC236}">
                <a16:creationId xmlns:a16="http://schemas.microsoft.com/office/drawing/2014/main" id="{A129B36B-BB68-E147-09AA-4202457830DA}"/>
              </a:ext>
            </a:extLst>
          </p:cNvPr>
          <p:cNvSpPr txBox="1"/>
          <p:nvPr/>
        </p:nvSpPr>
        <p:spPr>
          <a:xfrm>
            <a:off x="807528" y="674887"/>
            <a:ext cx="5853981" cy="1446550"/>
          </a:xfrm>
          <a:prstGeom prst="rect">
            <a:avLst/>
          </a:prstGeom>
          <a:noFill/>
        </p:spPr>
        <p:txBody>
          <a:bodyPr wrap="square" rtlCol="0">
            <a:spAutoFit/>
          </a:bodyPr>
          <a:lstStyle/>
          <a:p>
            <a:r>
              <a:rPr lang="en-US" sz="4400" b="1" spc="-100" dirty="0">
                <a:solidFill>
                  <a:srgbClr val="AD2A38"/>
                </a:solidFill>
                <a:latin typeface="Plus Jakarta Sans SemiBold" pitchFamily="2" charset="77"/>
                <a:cs typeface="Plus Jakarta Sans SemiBold" pitchFamily="2" charset="77"/>
              </a:rPr>
              <a:t>Ozone Destruction of Taste and Odor</a:t>
            </a:r>
          </a:p>
        </p:txBody>
      </p:sp>
      <p:grpSp>
        <p:nvGrpSpPr>
          <p:cNvPr id="9" name="Group 8">
            <a:extLst>
              <a:ext uri="{FF2B5EF4-FFF2-40B4-BE49-F238E27FC236}">
                <a16:creationId xmlns:a16="http://schemas.microsoft.com/office/drawing/2014/main" id="{74EF9E51-BC5C-147F-DCBC-1BEFB624005E}"/>
              </a:ext>
            </a:extLst>
          </p:cNvPr>
          <p:cNvGrpSpPr/>
          <p:nvPr/>
        </p:nvGrpSpPr>
        <p:grpSpPr>
          <a:xfrm>
            <a:off x="953218" y="4253885"/>
            <a:ext cx="5858351" cy="1929228"/>
            <a:chOff x="953218" y="4253885"/>
            <a:chExt cx="5858351" cy="1929228"/>
          </a:xfrm>
        </p:grpSpPr>
        <p:sp>
          <p:nvSpPr>
            <p:cNvPr id="11" name="Freeform 3">
              <a:extLst>
                <a:ext uri="{FF2B5EF4-FFF2-40B4-BE49-F238E27FC236}">
                  <a16:creationId xmlns:a16="http://schemas.microsoft.com/office/drawing/2014/main" id="{6DDED6B4-AB40-8650-5040-F7B9D112B7D1}"/>
                </a:ext>
              </a:extLst>
            </p:cNvPr>
            <p:cNvSpPr/>
            <p:nvPr/>
          </p:nvSpPr>
          <p:spPr>
            <a:xfrm>
              <a:off x="957589" y="4618740"/>
              <a:ext cx="5853980" cy="1564373"/>
            </a:xfrm>
            <a:custGeom>
              <a:avLst/>
              <a:gdLst/>
              <a:ahLst/>
              <a:cxnLst/>
              <a:rect l="l" t="t" r="r" b="b"/>
              <a:pathLst>
                <a:path w="3028719" h="378146">
                  <a:moveTo>
                    <a:pt x="0" y="0"/>
                  </a:moveTo>
                  <a:lnTo>
                    <a:pt x="3028719" y="0"/>
                  </a:lnTo>
                  <a:lnTo>
                    <a:pt x="3028719" y="378146"/>
                  </a:lnTo>
                  <a:lnTo>
                    <a:pt x="0" y="378146"/>
                  </a:lnTo>
                  <a:close/>
                </a:path>
              </a:pathLst>
            </a:custGeom>
            <a:solidFill>
              <a:srgbClr val="000000">
                <a:alpha val="0"/>
              </a:srgbClr>
            </a:solidFill>
            <a:ln w="28575" cap="sq">
              <a:solidFill>
                <a:srgbClr val="22323A">
                  <a:alpha val="25000"/>
                </a:srgbClr>
              </a:solidFill>
              <a:prstDash val="solid"/>
              <a:miter/>
            </a:ln>
          </p:spPr>
          <p:txBody>
            <a:bodyPr/>
            <a:lstStyle/>
            <a:p>
              <a:endParaRPr lang="en-US" sz="1200">
                <a:latin typeface="Plus Jakarta Sans Medium" pitchFamily="2" charset="0"/>
              </a:endParaRPr>
            </a:p>
          </p:txBody>
        </p:sp>
        <p:sp>
          <p:nvSpPr>
            <p:cNvPr id="26" name="TextBox 10">
              <a:extLst>
                <a:ext uri="{FF2B5EF4-FFF2-40B4-BE49-F238E27FC236}">
                  <a16:creationId xmlns:a16="http://schemas.microsoft.com/office/drawing/2014/main" id="{94737498-8978-94E6-5F0D-DBB50D09ABF7}"/>
                </a:ext>
              </a:extLst>
            </p:cNvPr>
            <p:cNvSpPr txBox="1"/>
            <p:nvPr/>
          </p:nvSpPr>
          <p:spPr>
            <a:xfrm>
              <a:off x="953218" y="4253885"/>
              <a:ext cx="2436564" cy="215315"/>
            </a:xfrm>
            <a:prstGeom prst="rect">
              <a:avLst/>
            </a:prstGeom>
          </p:spPr>
          <p:txBody>
            <a:bodyPr wrap="none" lIns="0" tIns="0" rIns="0" bIns="0" rtlCol="0" anchor="t">
              <a:spAutoFit/>
            </a:bodyPr>
            <a:lstStyle/>
            <a:p>
              <a:pPr>
                <a:lnSpc>
                  <a:spcPts val="1867"/>
                </a:lnSpc>
                <a:spcBef>
                  <a:spcPct val="0"/>
                </a:spcBef>
              </a:pPr>
              <a:r>
                <a:rPr lang="en-US" sz="1200" b="1" spc="100" dirty="0">
                  <a:solidFill>
                    <a:srgbClr val="22323A">
                      <a:alpha val="80000"/>
                    </a:srgbClr>
                  </a:solidFill>
                  <a:latin typeface="Plus Jakarta Sans ExtraBold" pitchFamily="2" charset="0"/>
                  <a:ea typeface="Gotham Bold"/>
                  <a:cs typeface="Plus Jakarta Sans ExtraBold" pitchFamily="2" charset="0"/>
                  <a:sym typeface="Gotham Bold"/>
                </a:rPr>
                <a:t>AOP (INDIRECT OXIDATION)</a:t>
              </a:r>
            </a:p>
          </p:txBody>
        </p:sp>
        <p:sp>
          <p:nvSpPr>
            <p:cNvPr id="25" name="TextBox 9">
              <a:extLst>
                <a:ext uri="{FF2B5EF4-FFF2-40B4-BE49-F238E27FC236}">
                  <a16:creationId xmlns:a16="http://schemas.microsoft.com/office/drawing/2014/main" id="{0E4B749F-7B78-6ED6-361B-ABEDCA08B019}"/>
                </a:ext>
              </a:extLst>
            </p:cNvPr>
            <p:cNvSpPr txBox="1"/>
            <p:nvPr/>
          </p:nvSpPr>
          <p:spPr>
            <a:xfrm>
              <a:off x="4721158" y="5234214"/>
              <a:ext cx="1828800" cy="333425"/>
            </a:xfrm>
            <a:prstGeom prst="rect">
              <a:avLst/>
            </a:prstGeom>
          </p:spPr>
          <p:txBody>
            <a:bodyPr lIns="0" tIns="0" rIns="0" bIns="0" rtlCol="0" anchor="t">
              <a:spAutoFit/>
            </a:bodyPr>
            <a:lstStyle/>
            <a:p>
              <a:pPr algn="ctr">
                <a:lnSpc>
                  <a:spcPts val="264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OH</a:t>
              </a:r>
              <a:r>
                <a:rPr lang="en-US" sz="2400" b="1" spc="-100" baseline="30000" dirty="0">
                  <a:solidFill>
                    <a:srgbClr val="22323A"/>
                  </a:solidFill>
                  <a:latin typeface="Plus Jakarta Sans ExtraBold" pitchFamily="2" charset="0"/>
                  <a:ea typeface="Gotham Bold"/>
                  <a:cs typeface="Plus Jakarta Sans ExtraBold" pitchFamily="2" charset="0"/>
                  <a:sym typeface="Gotham Bold"/>
                </a:rPr>
                <a:t>•</a:t>
              </a:r>
              <a:r>
                <a:rPr lang="en-US" sz="2400" b="1" spc="-100" dirty="0">
                  <a:solidFill>
                    <a:srgbClr val="22323A"/>
                  </a:solidFill>
                  <a:latin typeface="Plus Jakarta Sans ExtraBold" pitchFamily="2" charset="0"/>
                  <a:ea typeface="Gotham Bold"/>
                  <a:cs typeface="Plus Jakarta Sans ExtraBold" pitchFamily="2" charset="0"/>
                  <a:sym typeface="Gotham Bold"/>
                </a:rPr>
                <a:t> Radicals</a:t>
              </a:r>
            </a:p>
          </p:txBody>
        </p:sp>
        <p:sp>
          <p:nvSpPr>
            <p:cNvPr id="36" name="TextBox 8">
              <a:extLst>
                <a:ext uri="{FF2B5EF4-FFF2-40B4-BE49-F238E27FC236}">
                  <a16:creationId xmlns:a16="http://schemas.microsoft.com/office/drawing/2014/main" id="{811F7706-E2EC-D564-5FCB-DCC79589DB33}"/>
                </a:ext>
              </a:extLst>
            </p:cNvPr>
            <p:cNvSpPr txBox="1"/>
            <p:nvPr/>
          </p:nvSpPr>
          <p:spPr>
            <a:xfrm>
              <a:off x="1319223" y="4758987"/>
              <a:ext cx="1346587" cy="1283878"/>
            </a:xfrm>
            <a:prstGeom prst="rect">
              <a:avLst/>
            </a:prstGeom>
          </p:spPr>
          <p:txBody>
            <a:bodyPr wrap="none" lIns="0" tIns="0" rIns="0" bIns="0" rtlCol="0" anchor="t">
              <a:spAutoFit/>
            </a:bodyPr>
            <a:lstStyle/>
            <a:p>
              <a:pPr>
                <a:lnSpc>
                  <a:spcPct val="12000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3</a:t>
              </a:r>
              <a:r>
                <a:rPr lang="en-US" sz="2400" b="1" spc="-100" dirty="0">
                  <a:solidFill>
                    <a:srgbClr val="22323A"/>
                  </a:solidFill>
                  <a:latin typeface="Plus Jakarta Sans ExtraBold" pitchFamily="2" charset="0"/>
                  <a:ea typeface="Gotham Bold"/>
                  <a:cs typeface="Plus Jakarta Sans ExtraBold" pitchFamily="2" charset="0"/>
                  <a:sym typeface="Gotham Bold"/>
                </a:rPr>
                <a:t> + H</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2</a:t>
              </a: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2</a:t>
              </a:r>
              <a:endParaRPr lang="en-US" sz="2400" b="1" spc="-100" dirty="0">
                <a:solidFill>
                  <a:srgbClr val="22323A"/>
                </a:solidFill>
                <a:latin typeface="Plus Jakarta Sans ExtraBold" pitchFamily="2" charset="0"/>
                <a:ea typeface="Gotham Bold"/>
                <a:cs typeface="Plus Jakarta Sans ExtraBold" pitchFamily="2" charset="0"/>
                <a:sym typeface="Gotham Bold"/>
              </a:endParaRPr>
            </a:p>
            <a:p>
              <a:pPr>
                <a:lnSpc>
                  <a:spcPct val="12000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3</a:t>
              </a:r>
              <a:r>
                <a:rPr lang="en-US" sz="2400" b="1" spc="-100" dirty="0">
                  <a:solidFill>
                    <a:srgbClr val="22323A"/>
                  </a:solidFill>
                  <a:latin typeface="Plus Jakarta Sans ExtraBold" pitchFamily="2" charset="0"/>
                  <a:ea typeface="Gotham Bold"/>
                  <a:cs typeface="Plus Jakarta Sans ExtraBold" pitchFamily="2" charset="0"/>
                  <a:sym typeface="Gotham Bold"/>
                </a:rPr>
                <a:t> + UV</a:t>
              </a:r>
            </a:p>
            <a:p>
              <a:pPr>
                <a:lnSpc>
                  <a:spcPct val="120000"/>
                </a:lnSpc>
              </a:pPr>
              <a:r>
                <a:rPr lang="en-US" sz="2400" b="1" spc="-100" dirty="0">
                  <a:solidFill>
                    <a:srgbClr val="22323A"/>
                  </a:solidFill>
                  <a:latin typeface="Plus Jakarta Sans ExtraBold" pitchFamily="2" charset="0"/>
                  <a:ea typeface="Gotham Bold"/>
                  <a:cs typeface="Plus Jakarta Sans ExtraBold" pitchFamily="2" charset="0"/>
                  <a:sym typeface="Gotham Bold"/>
                </a:rPr>
                <a:t>O</a:t>
              </a:r>
              <a:r>
                <a:rPr lang="en-US" sz="2400" b="1" spc="-100" baseline="-25000" dirty="0">
                  <a:solidFill>
                    <a:srgbClr val="22323A"/>
                  </a:solidFill>
                  <a:latin typeface="Plus Jakarta Sans ExtraBold" pitchFamily="2" charset="0"/>
                  <a:ea typeface="Gotham Bold"/>
                  <a:cs typeface="Plus Jakarta Sans ExtraBold" pitchFamily="2" charset="0"/>
                  <a:sym typeface="Gotham Bold"/>
                </a:rPr>
                <a:t>3</a:t>
              </a:r>
              <a:r>
                <a:rPr lang="en-US" sz="2400" b="1" spc="-100" dirty="0">
                  <a:solidFill>
                    <a:srgbClr val="22323A"/>
                  </a:solidFill>
                  <a:latin typeface="Plus Jakarta Sans ExtraBold" pitchFamily="2" charset="0"/>
                  <a:ea typeface="Gotham Bold"/>
                  <a:cs typeface="Plus Jakarta Sans ExtraBold" pitchFamily="2" charset="0"/>
                  <a:sym typeface="Gotham Bold"/>
                </a:rPr>
                <a:t> + OH</a:t>
              </a:r>
              <a:r>
                <a:rPr lang="en-US" sz="2400" b="1" spc="-100" baseline="30000" dirty="0">
                  <a:solidFill>
                    <a:srgbClr val="22323A"/>
                  </a:solidFill>
                  <a:latin typeface="Plus Jakarta Sans ExtraBold" pitchFamily="2" charset="0"/>
                  <a:ea typeface="Gotham Bold"/>
                  <a:cs typeface="Plus Jakarta Sans ExtraBold" pitchFamily="2" charset="0"/>
                  <a:sym typeface="Gotham Bold"/>
                </a:rPr>
                <a:t>-</a:t>
              </a:r>
            </a:p>
          </p:txBody>
        </p:sp>
        <p:grpSp>
          <p:nvGrpSpPr>
            <p:cNvPr id="14" name="Group 14">
              <a:extLst>
                <a:ext uri="{FF2B5EF4-FFF2-40B4-BE49-F238E27FC236}">
                  <a16:creationId xmlns:a16="http://schemas.microsoft.com/office/drawing/2014/main" id="{B78939BA-3B63-930C-7462-7CBD2CD05209}"/>
                </a:ext>
              </a:extLst>
            </p:cNvPr>
            <p:cNvGrpSpPr/>
            <p:nvPr/>
          </p:nvGrpSpPr>
          <p:grpSpPr>
            <a:xfrm>
              <a:off x="3371536" y="5197726"/>
              <a:ext cx="1026085" cy="406400"/>
              <a:chOff x="0" y="0"/>
              <a:chExt cx="1193638" cy="694480"/>
            </a:xfrm>
          </p:grpSpPr>
          <p:sp>
            <p:nvSpPr>
              <p:cNvPr id="15" name="Freeform 15">
                <a:extLst>
                  <a:ext uri="{FF2B5EF4-FFF2-40B4-BE49-F238E27FC236}">
                    <a16:creationId xmlns:a16="http://schemas.microsoft.com/office/drawing/2014/main" id="{0DE650B3-9EB1-666E-CF10-F0A6B5E92829}"/>
                  </a:ext>
                </a:extLst>
              </p:cNvPr>
              <p:cNvSpPr/>
              <p:nvPr/>
            </p:nvSpPr>
            <p:spPr>
              <a:xfrm>
                <a:off x="0" y="0"/>
                <a:ext cx="1193638" cy="694480"/>
              </a:xfrm>
              <a:custGeom>
                <a:avLst/>
                <a:gdLst/>
                <a:ahLst/>
                <a:cxnLst/>
                <a:rect l="l" t="t" r="r" b="b"/>
                <a:pathLst>
                  <a:path w="1193638" h="694480">
                    <a:moveTo>
                      <a:pt x="1193638" y="347240"/>
                    </a:moveTo>
                    <a:lnTo>
                      <a:pt x="787238" y="0"/>
                    </a:lnTo>
                    <a:lnTo>
                      <a:pt x="787238" y="203200"/>
                    </a:lnTo>
                    <a:lnTo>
                      <a:pt x="0" y="203200"/>
                    </a:lnTo>
                    <a:lnTo>
                      <a:pt x="0" y="491280"/>
                    </a:lnTo>
                    <a:lnTo>
                      <a:pt x="787238" y="491280"/>
                    </a:lnTo>
                    <a:lnTo>
                      <a:pt x="787238" y="694480"/>
                    </a:lnTo>
                    <a:lnTo>
                      <a:pt x="1193638" y="347240"/>
                    </a:lnTo>
                    <a:close/>
                  </a:path>
                </a:pathLst>
              </a:custGeom>
              <a:solidFill>
                <a:srgbClr val="AD2A38"/>
              </a:solidFill>
            </p:spPr>
            <p:txBody>
              <a:bodyPr/>
              <a:lstStyle/>
              <a:p>
                <a:endParaRPr lang="en-US" sz="1200">
                  <a:latin typeface="Plus Jakarta Sans Medium" pitchFamily="2" charset="0"/>
                </a:endParaRPr>
              </a:p>
            </p:txBody>
          </p:sp>
          <p:sp>
            <p:nvSpPr>
              <p:cNvPr id="16" name="TextBox 16">
                <a:extLst>
                  <a:ext uri="{FF2B5EF4-FFF2-40B4-BE49-F238E27FC236}">
                    <a16:creationId xmlns:a16="http://schemas.microsoft.com/office/drawing/2014/main" id="{D9B5FB7A-0011-4DD0-2E6B-BFCFE9D3E66E}"/>
                  </a:ext>
                </a:extLst>
              </p:cNvPr>
              <p:cNvSpPr txBox="1"/>
              <p:nvPr/>
            </p:nvSpPr>
            <p:spPr>
              <a:xfrm>
                <a:off x="0" y="193675"/>
                <a:ext cx="1092038" cy="297605"/>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grpSp>
      </p:grpSp>
      <p:sp>
        <p:nvSpPr>
          <p:cNvPr id="12" name="TextBox 11">
            <a:extLst>
              <a:ext uri="{FF2B5EF4-FFF2-40B4-BE49-F238E27FC236}">
                <a16:creationId xmlns:a16="http://schemas.microsoft.com/office/drawing/2014/main" id="{31C68382-99F5-B45A-69C6-3E995F485EF2}"/>
              </a:ext>
            </a:extLst>
          </p:cNvPr>
          <p:cNvSpPr txBox="1"/>
          <p:nvPr/>
        </p:nvSpPr>
        <p:spPr>
          <a:xfrm>
            <a:off x="16573527" y="684865"/>
            <a:ext cx="3809999" cy="630494"/>
          </a:xfrm>
          <a:prstGeom prst="rect">
            <a:avLst/>
          </a:prstGeom>
          <a:noFill/>
        </p:spPr>
        <p:txBody>
          <a:bodyPr wrap="square" lIns="0" tIns="0" rIns="0" bIns="0" rtlCol="0">
            <a:spAutoFit/>
          </a:bodyPr>
          <a:lstStyle/>
          <a:p>
            <a:pPr>
              <a:lnSpc>
                <a:spcPct val="120000"/>
              </a:lnSpc>
            </a:pPr>
            <a:r>
              <a:rPr lang="en-US" dirty="0">
                <a:solidFill>
                  <a:srgbClr val="22323A"/>
                </a:solidFill>
                <a:latin typeface="Plus Jakarta Sans SemiBold" pitchFamily="2" charset="0"/>
                <a:cs typeface="Plus Jakarta Sans SemiBold" pitchFamily="2" charset="0"/>
              </a:rPr>
              <a:t>Examples of Direct Ozone Attack on Carbon Double Bonds</a:t>
            </a:r>
          </a:p>
        </p:txBody>
      </p:sp>
      <p:grpSp>
        <p:nvGrpSpPr>
          <p:cNvPr id="13" name="Group 12">
            <a:extLst>
              <a:ext uri="{FF2B5EF4-FFF2-40B4-BE49-F238E27FC236}">
                <a16:creationId xmlns:a16="http://schemas.microsoft.com/office/drawing/2014/main" id="{6C70667D-89C0-198B-15CC-A0220A07AFCC}"/>
              </a:ext>
            </a:extLst>
          </p:cNvPr>
          <p:cNvGrpSpPr/>
          <p:nvPr/>
        </p:nvGrpSpPr>
        <p:grpSpPr>
          <a:xfrm>
            <a:off x="18897600" y="1752600"/>
            <a:ext cx="4457727" cy="1450088"/>
            <a:chOff x="6515073" y="1720484"/>
            <a:chExt cx="4457727" cy="1450088"/>
          </a:xfrm>
        </p:grpSpPr>
        <p:pic>
          <p:nvPicPr>
            <p:cNvPr id="18" name="Picture 17">
              <a:extLst>
                <a:ext uri="{FF2B5EF4-FFF2-40B4-BE49-F238E27FC236}">
                  <a16:creationId xmlns:a16="http://schemas.microsoft.com/office/drawing/2014/main" id="{628C0437-EBEF-594F-C8B7-4BEC1D2CA3C6}"/>
                </a:ext>
              </a:extLst>
            </p:cNvPr>
            <p:cNvPicPr>
              <a:picLocks noChangeAspect="1"/>
            </p:cNvPicPr>
            <p:nvPr/>
          </p:nvPicPr>
          <p:blipFill>
            <a:blip r:embed="rId6"/>
            <a:stretch>
              <a:fillRect/>
            </a:stretch>
          </p:blipFill>
          <p:spPr>
            <a:xfrm>
              <a:off x="6515073" y="1720484"/>
              <a:ext cx="4457727" cy="1186001"/>
            </a:xfrm>
            <a:prstGeom prst="rect">
              <a:avLst/>
            </a:prstGeom>
            <a:ln>
              <a:solidFill>
                <a:schemeClr val="bg1">
                  <a:lumMod val="85000"/>
                </a:schemeClr>
              </a:solidFill>
            </a:ln>
          </p:spPr>
        </p:pic>
        <p:sp>
          <p:nvSpPr>
            <p:cNvPr id="19" name="TextBox 18">
              <a:extLst>
                <a:ext uri="{FF2B5EF4-FFF2-40B4-BE49-F238E27FC236}">
                  <a16:creationId xmlns:a16="http://schemas.microsoft.com/office/drawing/2014/main" id="{59A7D76E-D5A2-E25D-EBEA-CC1A53556260}"/>
                </a:ext>
              </a:extLst>
            </p:cNvPr>
            <p:cNvSpPr txBox="1"/>
            <p:nvPr/>
          </p:nvSpPr>
          <p:spPr>
            <a:xfrm>
              <a:off x="6553200" y="2971800"/>
              <a:ext cx="2606483" cy="198772"/>
            </a:xfrm>
            <a:prstGeom prst="rect">
              <a:avLst/>
            </a:prstGeom>
            <a:noFill/>
          </p:spPr>
          <p:txBody>
            <a:bodyPr wrap="none" lIns="0" tIns="0" rIns="0" bIns="0" rtlCol="0">
              <a:spAutoFit/>
            </a:bodyPr>
            <a:lstStyle/>
            <a:p>
              <a:pPr>
                <a:lnSpc>
                  <a:spcPct val="120000"/>
                </a:lnSpc>
              </a:pPr>
              <a:r>
                <a:rPr lang="en-US" sz="1200" i="1" dirty="0" err="1">
                  <a:solidFill>
                    <a:srgbClr val="22323A"/>
                  </a:solidFill>
                  <a:latin typeface="Plus Jakarta Sans ExtraBold" pitchFamily="2" charset="0"/>
                  <a:cs typeface="Plus Jakarta Sans ExtraBold" pitchFamily="2" charset="0"/>
                </a:rPr>
                <a:t>Cyclo</a:t>
              </a:r>
              <a:r>
                <a:rPr lang="en-US" sz="1200" i="1" dirty="0">
                  <a:solidFill>
                    <a:srgbClr val="22323A"/>
                  </a:solidFill>
                  <a:latin typeface="Plus Jakarta Sans ExtraBold" pitchFamily="2" charset="0"/>
                  <a:cs typeface="Plus Jakarta Sans ExtraBold" pitchFamily="2" charset="0"/>
                </a:rPr>
                <a:t> Addition Creating an Ozonide</a:t>
              </a:r>
            </a:p>
          </p:txBody>
        </p:sp>
      </p:grpSp>
      <p:grpSp>
        <p:nvGrpSpPr>
          <p:cNvPr id="20" name="Group 19">
            <a:extLst>
              <a:ext uri="{FF2B5EF4-FFF2-40B4-BE49-F238E27FC236}">
                <a16:creationId xmlns:a16="http://schemas.microsoft.com/office/drawing/2014/main" id="{6AB82CE5-3167-02C8-8D39-B318D9AA4292}"/>
              </a:ext>
            </a:extLst>
          </p:cNvPr>
          <p:cNvGrpSpPr/>
          <p:nvPr/>
        </p:nvGrpSpPr>
        <p:grpSpPr>
          <a:xfrm>
            <a:off x="22735894" y="3529951"/>
            <a:ext cx="4119373" cy="1186001"/>
            <a:chOff x="7849535" y="3421743"/>
            <a:chExt cx="4119373" cy="1186001"/>
          </a:xfrm>
        </p:grpSpPr>
        <p:pic>
          <p:nvPicPr>
            <p:cNvPr id="21" name="Picture 20">
              <a:extLst>
                <a:ext uri="{FF2B5EF4-FFF2-40B4-BE49-F238E27FC236}">
                  <a16:creationId xmlns:a16="http://schemas.microsoft.com/office/drawing/2014/main" id="{018706BA-E54F-925A-1ADD-5EEF9AF8FF2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49535" y="3421743"/>
              <a:ext cx="1788803" cy="1186001"/>
            </a:xfrm>
            <a:prstGeom prst="rect">
              <a:avLst/>
            </a:prstGeom>
            <a:ln>
              <a:solidFill>
                <a:schemeClr val="bg1">
                  <a:lumMod val="85000"/>
                </a:schemeClr>
              </a:solidFill>
            </a:ln>
          </p:spPr>
        </p:pic>
        <p:sp>
          <p:nvSpPr>
            <p:cNvPr id="22" name="TextBox 21">
              <a:extLst>
                <a:ext uri="{FF2B5EF4-FFF2-40B4-BE49-F238E27FC236}">
                  <a16:creationId xmlns:a16="http://schemas.microsoft.com/office/drawing/2014/main" id="{63FE73B7-EC0F-B4E7-52DD-6C85ACF6966D}"/>
                </a:ext>
              </a:extLst>
            </p:cNvPr>
            <p:cNvSpPr txBox="1"/>
            <p:nvPr/>
          </p:nvSpPr>
          <p:spPr>
            <a:xfrm>
              <a:off x="9925458" y="3640282"/>
              <a:ext cx="2043450" cy="641971"/>
            </a:xfrm>
            <a:prstGeom prst="rect">
              <a:avLst/>
            </a:prstGeom>
            <a:noFill/>
          </p:spPr>
          <p:txBody>
            <a:bodyPr wrap="square" lIns="0" tIns="0" rIns="0" bIns="0" rtlCol="0">
              <a:spAutoFit/>
            </a:bodyPr>
            <a:lstStyle/>
            <a:p>
              <a:pPr>
                <a:lnSpc>
                  <a:spcPct val="120000"/>
                </a:lnSpc>
              </a:pPr>
              <a:r>
                <a:rPr lang="en-US" sz="1200" i="1" dirty="0">
                  <a:solidFill>
                    <a:srgbClr val="22323A"/>
                  </a:solidFill>
                  <a:latin typeface="Plus Jakarta Sans ExtraBold" pitchFamily="2" charset="0"/>
                  <a:cs typeface="Plus Jakarta Sans ExtraBold" pitchFamily="2" charset="0"/>
                </a:rPr>
                <a:t>Ozonide Quickly Degrades into Biodegradable Ketones and Aldehydes</a:t>
              </a:r>
            </a:p>
          </p:txBody>
        </p:sp>
      </p:grpSp>
      <p:grpSp>
        <p:nvGrpSpPr>
          <p:cNvPr id="24" name="Group 23">
            <a:extLst>
              <a:ext uri="{FF2B5EF4-FFF2-40B4-BE49-F238E27FC236}">
                <a16:creationId xmlns:a16="http://schemas.microsoft.com/office/drawing/2014/main" id="{04D27FE4-0B6D-70A9-E088-BF3843198AD2}"/>
              </a:ext>
            </a:extLst>
          </p:cNvPr>
          <p:cNvGrpSpPr/>
          <p:nvPr/>
        </p:nvGrpSpPr>
        <p:grpSpPr>
          <a:xfrm>
            <a:off x="26556981" y="5043215"/>
            <a:ext cx="4457727" cy="1058310"/>
            <a:chOff x="6515073" y="5254044"/>
            <a:chExt cx="4457727" cy="1058310"/>
          </a:xfrm>
        </p:grpSpPr>
        <p:pic>
          <p:nvPicPr>
            <p:cNvPr id="27" name="Picture 26">
              <a:extLst>
                <a:ext uri="{FF2B5EF4-FFF2-40B4-BE49-F238E27FC236}">
                  <a16:creationId xmlns:a16="http://schemas.microsoft.com/office/drawing/2014/main" id="{95C93CD6-4A3C-5740-6283-48404F692B8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515073" y="5254044"/>
              <a:ext cx="4457727" cy="778929"/>
            </a:xfrm>
            <a:prstGeom prst="rect">
              <a:avLst/>
            </a:prstGeom>
            <a:ln>
              <a:solidFill>
                <a:schemeClr val="bg1">
                  <a:lumMod val="85000"/>
                </a:schemeClr>
              </a:solidFill>
            </a:ln>
          </p:spPr>
        </p:pic>
        <p:sp>
          <p:nvSpPr>
            <p:cNvPr id="29" name="TextBox 28">
              <a:extLst>
                <a:ext uri="{FF2B5EF4-FFF2-40B4-BE49-F238E27FC236}">
                  <a16:creationId xmlns:a16="http://schemas.microsoft.com/office/drawing/2014/main" id="{43AFF14F-81E5-343E-5802-F983D55BB0CF}"/>
                </a:ext>
              </a:extLst>
            </p:cNvPr>
            <p:cNvSpPr txBox="1"/>
            <p:nvPr/>
          </p:nvSpPr>
          <p:spPr>
            <a:xfrm>
              <a:off x="6553200" y="6113582"/>
              <a:ext cx="4081245" cy="198772"/>
            </a:xfrm>
            <a:prstGeom prst="rect">
              <a:avLst/>
            </a:prstGeom>
            <a:noFill/>
          </p:spPr>
          <p:txBody>
            <a:bodyPr wrap="none" lIns="0" tIns="0" rIns="0" bIns="0" rtlCol="0">
              <a:spAutoFit/>
            </a:bodyPr>
            <a:lstStyle/>
            <a:p>
              <a:pPr>
                <a:lnSpc>
                  <a:spcPct val="120000"/>
                </a:lnSpc>
              </a:pPr>
              <a:r>
                <a:rPr lang="en-US" sz="1200" i="1" dirty="0">
                  <a:solidFill>
                    <a:srgbClr val="22323A"/>
                  </a:solidFill>
                  <a:latin typeface="Plus Jakarta Sans ExtraBold" pitchFamily="2" charset="0"/>
                  <a:cs typeface="Plus Jakarta Sans ExtraBold" pitchFamily="2" charset="0"/>
                </a:rPr>
                <a:t>Ozone Attack on Aromatic Compounds, such as Phenols</a:t>
              </a:r>
            </a:p>
          </p:txBody>
        </p:sp>
      </p:grpSp>
    </p:spTree>
    <p:extLst>
      <p:ext uri="{BB962C8B-B14F-4D97-AF65-F5344CB8AC3E}">
        <p14:creationId xmlns:p14="http://schemas.microsoft.com/office/powerpoint/2010/main" val="2373662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96E97AE0-C54D-0209-814D-5F78EEB04648}"/>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ACA0E68E-1A6B-72E4-065C-48AE381A19AD}"/>
              </a:ext>
            </a:extLst>
          </p:cNvPr>
          <p:cNvSpPr/>
          <p:nvPr/>
        </p:nvSpPr>
        <p:spPr>
          <a:xfrm>
            <a:off x="6096000" y="1"/>
            <a:ext cx="6096001" cy="686613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6" name="TextBox 6">
            <a:extLst>
              <a:ext uri="{FF2B5EF4-FFF2-40B4-BE49-F238E27FC236}">
                <a16:creationId xmlns:a16="http://schemas.microsoft.com/office/drawing/2014/main" id="{2ECDBA79-3B4E-B28E-8D26-83BA2514540F}"/>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7D2B1991-1452-3456-E242-CBBEE4CB907C}"/>
              </a:ext>
            </a:extLst>
          </p:cNvPr>
          <p:cNvSpPr txBox="1"/>
          <p:nvPr/>
        </p:nvSpPr>
        <p:spPr>
          <a:xfrm>
            <a:off x="609600" y="900309"/>
            <a:ext cx="5486400" cy="615553"/>
          </a:xfrm>
          <a:prstGeom prst="rect">
            <a:avLst/>
          </a:prstGeom>
          <a:noFill/>
        </p:spPr>
        <p:txBody>
          <a:bodyPr wrap="square" rtlCol="0">
            <a:spAutoFit/>
          </a:bodyPr>
          <a:lstStyle/>
          <a:p>
            <a:r>
              <a:rPr lang="en-US" sz="3400" b="1" spc="-100" dirty="0">
                <a:solidFill>
                  <a:srgbClr val="AD2A38"/>
                </a:solidFill>
                <a:latin typeface="Plus Jakarta Sans SemiBold" pitchFamily="2" charset="77"/>
                <a:cs typeface="Plus Jakarta Sans SemiBold" pitchFamily="2" charset="77"/>
              </a:rPr>
              <a:t>Ozone Reaction Kinetics </a:t>
            </a:r>
          </a:p>
        </p:txBody>
      </p:sp>
      <p:sp>
        <p:nvSpPr>
          <p:cNvPr id="11" name="TextBox 10">
            <a:extLst>
              <a:ext uri="{FF2B5EF4-FFF2-40B4-BE49-F238E27FC236}">
                <a16:creationId xmlns:a16="http://schemas.microsoft.com/office/drawing/2014/main" id="{1624A08B-4727-9771-AAF0-E910CB5498C2}"/>
              </a:ext>
            </a:extLst>
          </p:cNvPr>
          <p:cNvSpPr txBox="1"/>
          <p:nvPr/>
        </p:nvSpPr>
        <p:spPr>
          <a:xfrm>
            <a:off x="730625" y="684865"/>
            <a:ext cx="5365375"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OZONE DESTRUCTION OF TASTE AND ODOR </a:t>
            </a:r>
          </a:p>
        </p:txBody>
      </p:sp>
      <p:sp>
        <p:nvSpPr>
          <p:cNvPr id="19" name="RED-BG">
            <a:extLst>
              <a:ext uri="{FF2B5EF4-FFF2-40B4-BE49-F238E27FC236}">
                <a16:creationId xmlns:a16="http://schemas.microsoft.com/office/drawing/2014/main" id="{2F089C33-0A27-4D9F-B61F-4743CD6EAAC7}"/>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656AC797-D284-1928-B8E4-78695E23FF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8" name="TextBox 7">
            <a:extLst>
              <a:ext uri="{FF2B5EF4-FFF2-40B4-BE49-F238E27FC236}">
                <a16:creationId xmlns:a16="http://schemas.microsoft.com/office/drawing/2014/main" id="{F2B8BBC8-BAA7-A381-0C7C-0E11C61C7BC4}"/>
              </a:ext>
            </a:extLst>
          </p:cNvPr>
          <p:cNvSpPr txBox="1"/>
          <p:nvPr/>
        </p:nvSpPr>
        <p:spPr>
          <a:xfrm>
            <a:off x="609600" y="2056015"/>
            <a:ext cx="4687117" cy="4108048"/>
          </a:xfrm>
          <a:prstGeom prst="rect">
            <a:avLst/>
          </a:prstGeom>
          <a:noFill/>
        </p:spPr>
        <p:txBody>
          <a:bodyPr wrap="square" numCol="1">
            <a:spAutoFit/>
          </a:bodyPr>
          <a:lstStyle/>
          <a:p>
            <a:pPr marL="400070" indent="-285764">
              <a:lnSpc>
                <a:spcPct val="120000"/>
              </a:lnSpc>
              <a:spcAft>
                <a:spcPts val="16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It has been demonstrated through laboratory studies and at many surface water supplied municipal treatment plants with ozone installations that ozone is a very effective means for the oxidative removal of 2-MIB and Geosmin. To understand how this works it is important to have a basic knowledge of how ozone reacts with dissolved organic compounds.</a:t>
            </a:r>
          </a:p>
          <a:p>
            <a:pPr marL="400070" indent="-285764">
              <a:lnSpc>
                <a:spcPct val="120000"/>
              </a:lnSpc>
              <a:spcAft>
                <a:spcPts val="16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There are two main reaction pathways that ozonation can lead to the oxidation of these dissolved organics, direct attack and indirect reactions.</a:t>
            </a:r>
          </a:p>
        </p:txBody>
      </p:sp>
      <p:sp>
        <p:nvSpPr>
          <p:cNvPr id="3" name="TextBox 2">
            <a:extLst>
              <a:ext uri="{FF2B5EF4-FFF2-40B4-BE49-F238E27FC236}">
                <a16:creationId xmlns:a16="http://schemas.microsoft.com/office/drawing/2014/main" id="{A5286374-9502-1BA0-6991-B2B2C2038A47}"/>
              </a:ext>
            </a:extLst>
          </p:cNvPr>
          <p:cNvSpPr txBox="1"/>
          <p:nvPr/>
        </p:nvSpPr>
        <p:spPr>
          <a:xfrm>
            <a:off x="6895285" y="684865"/>
            <a:ext cx="3809999" cy="630494"/>
          </a:xfrm>
          <a:prstGeom prst="rect">
            <a:avLst/>
          </a:prstGeom>
          <a:noFill/>
        </p:spPr>
        <p:txBody>
          <a:bodyPr wrap="square" lIns="0" tIns="0" rIns="0" bIns="0" rtlCol="0">
            <a:spAutoFit/>
          </a:bodyPr>
          <a:lstStyle/>
          <a:p>
            <a:pPr>
              <a:lnSpc>
                <a:spcPct val="120000"/>
              </a:lnSpc>
            </a:pPr>
            <a:r>
              <a:rPr lang="en-US" dirty="0">
                <a:solidFill>
                  <a:srgbClr val="22323A"/>
                </a:solidFill>
                <a:latin typeface="Plus Jakarta Sans SemiBold" pitchFamily="2" charset="0"/>
                <a:cs typeface="Plus Jakarta Sans SemiBold" pitchFamily="2" charset="0"/>
              </a:rPr>
              <a:t>Examples of Direct Ozone Attack on Carbon Double Bonds</a:t>
            </a:r>
          </a:p>
        </p:txBody>
      </p:sp>
      <p:grpSp>
        <p:nvGrpSpPr>
          <p:cNvPr id="24" name="Group 23">
            <a:extLst>
              <a:ext uri="{FF2B5EF4-FFF2-40B4-BE49-F238E27FC236}">
                <a16:creationId xmlns:a16="http://schemas.microsoft.com/office/drawing/2014/main" id="{E6D28137-2CCE-0A50-56AF-AED2D8D1B144}"/>
              </a:ext>
            </a:extLst>
          </p:cNvPr>
          <p:cNvGrpSpPr/>
          <p:nvPr/>
        </p:nvGrpSpPr>
        <p:grpSpPr>
          <a:xfrm>
            <a:off x="6857158" y="1752600"/>
            <a:ext cx="4457727" cy="1450088"/>
            <a:chOff x="6515073" y="1720484"/>
            <a:chExt cx="4457727" cy="1450088"/>
          </a:xfrm>
        </p:grpSpPr>
        <p:pic>
          <p:nvPicPr>
            <p:cNvPr id="4" name="Picture 3">
              <a:extLst>
                <a:ext uri="{FF2B5EF4-FFF2-40B4-BE49-F238E27FC236}">
                  <a16:creationId xmlns:a16="http://schemas.microsoft.com/office/drawing/2014/main" id="{15DB94A0-F922-A95F-3029-053D6500CF14}"/>
                </a:ext>
              </a:extLst>
            </p:cNvPr>
            <p:cNvPicPr>
              <a:picLocks noChangeAspect="1"/>
            </p:cNvPicPr>
            <p:nvPr/>
          </p:nvPicPr>
          <p:blipFill>
            <a:blip r:embed="rId5"/>
            <a:stretch>
              <a:fillRect/>
            </a:stretch>
          </p:blipFill>
          <p:spPr>
            <a:xfrm>
              <a:off x="6515073" y="1720484"/>
              <a:ext cx="4457727" cy="1186001"/>
            </a:xfrm>
            <a:prstGeom prst="rect">
              <a:avLst/>
            </a:prstGeom>
            <a:ln>
              <a:solidFill>
                <a:schemeClr val="bg1">
                  <a:lumMod val="85000"/>
                </a:schemeClr>
              </a:solidFill>
            </a:ln>
          </p:spPr>
        </p:pic>
        <p:sp>
          <p:nvSpPr>
            <p:cNvPr id="5" name="TextBox 4">
              <a:extLst>
                <a:ext uri="{FF2B5EF4-FFF2-40B4-BE49-F238E27FC236}">
                  <a16:creationId xmlns:a16="http://schemas.microsoft.com/office/drawing/2014/main" id="{40E9F806-272B-C357-27F6-D166256FA2F8}"/>
                </a:ext>
              </a:extLst>
            </p:cNvPr>
            <p:cNvSpPr txBox="1"/>
            <p:nvPr/>
          </p:nvSpPr>
          <p:spPr>
            <a:xfrm>
              <a:off x="6553200" y="2971800"/>
              <a:ext cx="2606483" cy="198772"/>
            </a:xfrm>
            <a:prstGeom prst="rect">
              <a:avLst/>
            </a:prstGeom>
            <a:noFill/>
          </p:spPr>
          <p:txBody>
            <a:bodyPr wrap="none" lIns="0" tIns="0" rIns="0" bIns="0" rtlCol="0">
              <a:spAutoFit/>
            </a:bodyPr>
            <a:lstStyle/>
            <a:p>
              <a:pPr>
                <a:lnSpc>
                  <a:spcPct val="120000"/>
                </a:lnSpc>
              </a:pPr>
              <a:r>
                <a:rPr lang="en-US" sz="1200" i="1" dirty="0" err="1">
                  <a:solidFill>
                    <a:srgbClr val="22323A"/>
                  </a:solidFill>
                  <a:latin typeface="Plus Jakarta Sans ExtraBold" pitchFamily="2" charset="0"/>
                  <a:cs typeface="Plus Jakarta Sans ExtraBold" pitchFamily="2" charset="0"/>
                </a:rPr>
                <a:t>Cyclo</a:t>
              </a:r>
              <a:r>
                <a:rPr lang="en-US" sz="1200" i="1" dirty="0">
                  <a:solidFill>
                    <a:srgbClr val="22323A"/>
                  </a:solidFill>
                  <a:latin typeface="Plus Jakarta Sans ExtraBold" pitchFamily="2" charset="0"/>
                  <a:cs typeface="Plus Jakarta Sans ExtraBold" pitchFamily="2" charset="0"/>
                </a:rPr>
                <a:t> Addition Creating an Ozonide</a:t>
              </a:r>
            </a:p>
          </p:txBody>
        </p:sp>
      </p:grpSp>
      <p:grpSp>
        <p:nvGrpSpPr>
          <p:cNvPr id="22" name="Group 21">
            <a:extLst>
              <a:ext uri="{FF2B5EF4-FFF2-40B4-BE49-F238E27FC236}">
                <a16:creationId xmlns:a16="http://schemas.microsoft.com/office/drawing/2014/main" id="{52CA80E4-34C0-69C8-F776-F7338C4AD5C7}"/>
              </a:ext>
            </a:extLst>
          </p:cNvPr>
          <p:cNvGrpSpPr/>
          <p:nvPr/>
        </p:nvGrpSpPr>
        <p:grpSpPr>
          <a:xfrm>
            <a:off x="6857158" y="3529951"/>
            <a:ext cx="4119373" cy="1186001"/>
            <a:chOff x="7849535" y="3421743"/>
            <a:chExt cx="4119373" cy="1186001"/>
          </a:xfrm>
        </p:grpSpPr>
        <p:pic>
          <p:nvPicPr>
            <p:cNvPr id="16" name="Picture 15">
              <a:extLst>
                <a:ext uri="{FF2B5EF4-FFF2-40B4-BE49-F238E27FC236}">
                  <a16:creationId xmlns:a16="http://schemas.microsoft.com/office/drawing/2014/main" id="{07C03F8B-DE05-995D-8843-F197B63AA40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49535" y="3421743"/>
              <a:ext cx="1788803" cy="1186001"/>
            </a:xfrm>
            <a:prstGeom prst="rect">
              <a:avLst/>
            </a:prstGeom>
            <a:ln>
              <a:solidFill>
                <a:schemeClr val="bg1">
                  <a:lumMod val="85000"/>
                </a:schemeClr>
              </a:solidFill>
            </a:ln>
          </p:spPr>
        </p:pic>
        <p:sp>
          <p:nvSpPr>
            <p:cNvPr id="17" name="TextBox 16">
              <a:extLst>
                <a:ext uri="{FF2B5EF4-FFF2-40B4-BE49-F238E27FC236}">
                  <a16:creationId xmlns:a16="http://schemas.microsoft.com/office/drawing/2014/main" id="{6D72FC6C-3E25-C7B4-8F25-A0B0CA572E44}"/>
                </a:ext>
              </a:extLst>
            </p:cNvPr>
            <p:cNvSpPr txBox="1"/>
            <p:nvPr/>
          </p:nvSpPr>
          <p:spPr>
            <a:xfrm>
              <a:off x="9925458" y="3640282"/>
              <a:ext cx="2043450" cy="641971"/>
            </a:xfrm>
            <a:prstGeom prst="rect">
              <a:avLst/>
            </a:prstGeom>
            <a:noFill/>
          </p:spPr>
          <p:txBody>
            <a:bodyPr wrap="square" lIns="0" tIns="0" rIns="0" bIns="0" rtlCol="0">
              <a:spAutoFit/>
            </a:bodyPr>
            <a:lstStyle/>
            <a:p>
              <a:pPr>
                <a:lnSpc>
                  <a:spcPct val="120000"/>
                </a:lnSpc>
              </a:pPr>
              <a:r>
                <a:rPr lang="en-US" sz="1200" i="1" dirty="0">
                  <a:solidFill>
                    <a:srgbClr val="22323A"/>
                  </a:solidFill>
                  <a:latin typeface="Plus Jakarta Sans ExtraBold" pitchFamily="2" charset="0"/>
                  <a:cs typeface="Plus Jakarta Sans ExtraBold" pitchFamily="2" charset="0"/>
                </a:rPr>
                <a:t>Ozonide Quickly Degrades into Biodegradable Ketones and Aldehydes</a:t>
              </a:r>
            </a:p>
          </p:txBody>
        </p:sp>
      </p:grpSp>
      <p:grpSp>
        <p:nvGrpSpPr>
          <p:cNvPr id="21" name="Group 20">
            <a:extLst>
              <a:ext uri="{FF2B5EF4-FFF2-40B4-BE49-F238E27FC236}">
                <a16:creationId xmlns:a16="http://schemas.microsoft.com/office/drawing/2014/main" id="{F70BBFCB-BFEA-DB1C-63D1-1C7BD0DF7CB4}"/>
              </a:ext>
            </a:extLst>
          </p:cNvPr>
          <p:cNvGrpSpPr/>
          <p:nvPr/>
        </p:nvGrpSpPr>
        <p:grpSpPr>
          <a:xfrm>
            <a:off x="6857158" y="5043215"/>
            <a:ext cx="4457727" cy="1058310"/>
            <a:chOff x="6515073" y="5254044"/>
            <a:chExt cx="4457727" cy="1058310"/>
          </a:xfrm>
        </p:grpSpPr>
        <p:pic>
          <p:nvPicPr>
            <p:cNvPr id="18" name="Picture 17">
              <a:extLst>
                <a:ext uri="{FF2B5EF4-FFF2-40B4-BE49-F238E27FC236}">
                  <a16:creationId xmlns:a16="http://schemas.microsoft.com/office/drawing/2014/main" id="{0E121F3F-D3EC-7EE2-1BD4-6A9FB1D6CBF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515073" y="5254044"/>
              <a:ext cx="4457727" cy="778929"/>
            </a:xfrm>
            <a:prstGeom prst="rect">
              <a:avLst/>
            </a:prstGeom>
            <a:ln>
              <a:solidFill>
                <a:schemeClr val="bg1">
                  <a:lumMod val="85000"/>
                </a:schemeClr>
              </a:solidFill>
            </a:ln>
          </p:spPr>
        </p:pic>
        <p:sp>
          <p:nvSpPr>
            <p:cNvPr id="20" name="TextBox 19">
              <a:extLst>
                <a:ext uri="{FF2B5EF4-FFF2-40B4-BE49-F238E27FC236}">
                  <a16:creationId xmlns:a16="http://schemas.microsoft.com/office/drawing/2014/main" id="{77FD4B83-C531-77CC-651E-2147343F08B9}"/>
                </a:ext>
              </a:extLst>
            </p:cNvPr>
            <p:cNvSpPr txBox="1"/>
            <p:nvPr/>
          </p:nvSpPr>
          <p:spPr>
            <a:xfrm>
              <a:off x="6553200" y="6113582"/>
              <a:ext cx="4081245" cy="198772"/>
            </a:xfrm>
            <a:prstGeom prst="rect">
              <a:avLst/>
            </a:prstGeom>
            <a:noFill/>
          </p:spPr>
          <p:txBody>
            <a:bodyPr wrap="none" lIns="0" tIns="0" rIns="0" bIns="0" rtlCol="0">
              <a:spAutoFit/>
            </a:bodyPr>
            <a:lstStyle/>
            <a:p>
              <a:pPr>
                <a:lnSpc>
                  <a:spcPct val="120000"/>
                </a:lnSpc>
              </a:pPr>
              <a:r>
                <a:rPr lang="en-US" sz="1200" i="1" dirty="0">
                  <a:solidFill>
                    <a:srgbClr val="22323A"/>
                  </a:solidFill>
                  <a:latin typeface="Plus Jakarta Sans ExtraBold" pitchFamily="2" charset="0"/>
                  <a:cs typeface="Plus Jakarta Sans ExtraBold" pitchFamily="2" charset="0"/>
                </a:rPr>
                <a:t>Ozone Attack on Aromatic Compounds, such as Phenols</a:t>
              </a:r>
            </a:p>
          </p:txBody>
        </p:sp>
      </p:grpSp>
      <p:pic>
        <p:nvPicPr>
          <p:cNvPr id="26" name="Picture 25">
            <a:extLst>
              <a:ext uri="{FF2B5EF4-FFF2-40B4-BE49-F238E27FC236}">
                <a16:creationId xmlns:a16="http://schemas.microsoft.com/office/drawing/2014/main" id="{491C9741-4B2D-7B9B-4874-4DCF2BB3C58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rot="356291">
            <a:off x="-2689170" y="-29420609"/>
            <a:ext cx="35866302" cy="33839846"/>
          </a:xfrm>
          <a:prstGeom prst="rect">
            <a:avLst/>
          </a:prstGeom>
        </p:spPr>
      </p:pic>
      <p:pic>
        <p:nvPicPr>
          <p:cNvPr id="27" name="Picture 26">
            <a:extLst>
              <a:ext uri="{FF2B5EF4-FFF2-40B4-BE49-F238E27FC236}">
                <a16:creationId xmlns:a16="http://schemas.microsoft.com/office/drawing/2014/main" id="{A6D973DE-C49C-37EF-7ADC-E70FF7D52B26}"/>
              </a:ext>
            </a:extLst>
          </p:cNvPr>
          <p:cNvPicPr>
            <a:picLocks noChangeAspect="1"/>
          </p:cNvPicPr>
          <p:nvPr/>
        </p:nvPicPr>
        <p:blipFill>
          <a:blip r:embed="rId9"/>
          <a:stretch>
            <a:fillRect/>
          </a:stretch>
        </p:blipFill>
        <p:spPr>
          <a:xfrm>
            <a:off x="7543800" y="8354897"/>
            <a:ext cx="3390900" cy="1343025"/>
          </a:xfrm>
          <a:prstGeom prst="rect">
            <a:avLst/>
          </a:prstGeom>
        </p:spPr>
      </p:pic>
      <p:sp>
        <p:nvSpPr>
          <p:cNvPr id="28" name="TextBox 27">
            <a:extLst>
              <a:ext uri="{FF2B5EF4-FFF2-40B4-BE49-F238E27FC236}">
                <a16:creationId xmlns:a16="http://schemas.microsoft.com/office/drawing/2014/main" id="{98360FE8-52DE-18FD-A377-837C3D81AF1C}"/>
              </a:ext>
            </a:extLst>
          </p:cNvPr>
          <p:cNvSpPr txBox="1"/>
          <p:nvPr/>
        </p:nvSpPr>
        <p:spPr>
          <a:xfrm>
            <a:off x="6898913" y="11502085"/>
            <a:ext cx="4687116" cy="338554"/>
          </a:xfrm>
          <a:prstGeom prst="rect">
            <a:avLst/>
          </a:prstGeom>
          <a:noFill/>
        </p:spPr>
        <p:txBody>
          <a:bodyPr wrap="square">
            <a:spAutoFit/>
          </a:bodyPr>
          <a:lstStyle/>
          <a:p>
            <a:pPr algn="ctr"/>
            <a:r>
              <a:rPr lang="en-US" sz="1600" b="1" spc="300" dirty="0">
                <a:solidFill>
                  <a:srgbClr val="AD2A38"/>
                </a:solidFill>
                <a:latin typeface="Plus Jakarta Sans ExtraBold" pitchFamily="2" charset="0"/>
                <a:ea typeface="Gotham Bold"/>
                <a:cs typeface="Plus Jakarta Sans ExtraBold" pitchFamily="2" charset="0"/>
                <a:sym typeface="Gotham Bold"/>
              </a:rPr>
              <a:t>OH</a:t>
            </a:r>
            <a:r>
              <a:rPr lang="en-US" sz="1600" b="1" spc="300" baseline="30000" dirty="0">
                <a:solidFill>
                  <a:srgbClr val="C00000"/>
                </a:solidFill>
                <a:latin typeface="Plus Jakarta Sans ExtraBold" pitchFamily="2" charset="0"/>
                <a:ea typeface="Gotham Bold"/>
                <a:cs typeface="Plus Jakarta Sans ExtraBold" pitchFamily="2" charset="0"/>
                <a:sym typeface="Gotham Bold"/>
              </a:rPr>
              <a:t>•</a:t>
            </a:r>
            <a:r>
              <a:rPr lang="en-US" sz="1600" b="1" spc="300" dirty="0">
                <a:solidFill>
                  <a:srgbClr val="AD2A38"/>
                </a:solidFill>
                <a:latin typeface="Plus Jakarta Sans ExtraBold" pitchFamily="2" charset="0"/>
                <a:ea typeface="Gotham Bold"/>
                <a:cs typeface="Plus Jakarta Sans ExtraBold" pitchFamily="2" charset="0"/>
                <a:sym typeface="Gotham Bold"/>
              </a:rPr>
              <a:t> HYDROXYL RADICAL</a:t>
            </a:r>
            <a:endParaRPr lang="en-US" sz="1600" spc="300" dirty="0">
              <a:latin typeface="Plus Jakarta Sans Medium" pitchFamily="2" charset="0"/>
              <a:cs typeface="Plus Jakarta Sans Medium" pitchFamily="2" charset="0"/>
            </a:endParaRPr>
          </a:p>
        </p:txBody>
      </p:sp>
    </p:spTree>
    <p:extLst>
      <p:ext uri="{BB962C8B-B14F-4D97-AF65-F5344CB8AC3E}">
        <p14:creationId xmlns:p14="http://schemas.microsoft.com/office/powerpoint/2010/main" val="2582405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E084E13D-6B8F-90FB-CA45-D3261AA2DF99}"/>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CC012AFF-DBCE-CC7D-E5B7-1D9180EB4346}"/>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4D30AB85-0D77-1DC6-08BC-6994FE88D07C}"/>
              </a:ext>
            </a:extLst>
          </p:cNvPr>
          <p:cNvSpPr txBox="1"/>
          <p:nvPr/>
        </p:nvSpPr>
        <p:spPr>
          <a:xfrm>
            <a:off x="609600" y="900309"/>
            <a:ext cx="7162800" cy="707886"/>
          </a:xfrm>
          <a:prstGeom prst="rect">
            <a:avLst/>
          </a:prstGeom>
          <a:noFill/>
        </p:spPr>
        <p:txBody>
          <a:bodyPr wrap="square" rtlCol="0">
            <a:spAutoFit/>
          </a:bodyPr>
          <a:lstStyle/>
          <a:p>
            <a:r>
              <a:rPr lang="en-US" sz="4000" b="1" spc="-100" dirty="0">
                <a:solidFill>
                  <a:srgbClr val="AD2A38"/>
                </a:solidFill>
                <a:latin typeface="Plus Jakarta Sans SemiBold" pitchFamily="2" charset="77"/>
                <a:cs typeface="Plus Jakarta Sans SemiBold" pitchFamily="2" charset="77"/>
              </a:rPr>
              <a:t>Ozone Reaction Kinetics </a:t>
            </a:r>
          </a:p>
        </p:txBody>
      </p:sp>
      <p:sp>
        <p:nvSpPr>
          <p:cNvPr id="11" name="TextBox 10">
            <a:extLst>
              <a:ext uri="{FF2B5EF4-FFF2-40B4-BE49-F238E27FC236}">
                <a16:creationId xmlns:a16="http://schemas.microsoft.com/office/drawing/2014/main" id="{D49C1282-462E-8D6D-5656-207FA50D5E0E}"/>
              </a:ext>
            </a:extLst>
          </p:cNvPr>
          <p:cNvSpPr txBox="1"/>
          <p:nvPr/>
        </p:nvSpPr>
        <p:spPr>
          <a:xfrm>
            <a:off x="730625" y="684865"/>
            <a:ext cx="5365375" cy="215444"/>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OZONE DESTRUCTION OF TASTE AND ODOR </a:t>
            </a:r>
          </a:p>
        </p:txBody>
      </p:sp>
      <p:sp>
        <p:nvSpPr>
          <p:cNvPr id="19" name="RED-BG">
            <a:extLst>
              <a:ext uri="{FF2B5EF4-FFF2-40B4-BE49-F238E27FC236}">
                <a16:creationId xmlns:a16="http://schemas.microsoft.com/office/drawing/2014/main" id="{0385C3C3-84CF-EAE0-988D-A5A0A68B8FF5}"/>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09583665-4DC8-A5D2-F489-7AEDA543B6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8" name="TextBox 7">
            <a:extLst>
              <a:ext uri="{FF2B5EF4-FFF2-40B4-BE49-F238E27FC236}">
                <a16:creationId xmlns:a16="http://schemas.microsoft.com/office/drawing/2014/main" id="{6D0B2CEB-1751-5720-84EB-7BE17282C2CC}"/>
              </a:ext>
            </a:extLst>
          </p:cNvPr>
          <p:cNvSpPr txBox="1"/>
          <p:nvPr/>
        </p:nvSpPr>
        <p:spPr>
          <a:xfrm>
            <a:off x="609600" y="2441762"/>
            <a:ext cx="5638800" cy="3722301"/>
          </a:xfrm>
          <a:prstGeom prst="rect">
            <a:avLst/>
          </a:prstGeom>
          <a:noFill/>
        </p:spPr>
        <p:txBody>
          <a:bodyPr wrap="square" numCol="1">
            <a:spAutoFit/>
          </a:bodyPr>
          <a:lstStyle/>
          <a:p>
            <a:pPr marL="400070" indent="-285764">
              <a:lnSpc>
                <a:spcPct val="120000"/>
              </a:lnSpc>
              <a:spcAft>
                <a:spcPts val="16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Due to the molecular nature of 2-MIB and Geosmin the reaction rate of direct ozone attack is very slow leading to inefficient oxidation.</a:t>
            </a:r>
          </a:p>
          <a:p>
            <a:pPr marL="400070" indent="-285764">
              <a:lnSpc>
                <a:spcPct val="120000"/>
              </a:lnSpc>
              <a:spcAft>
                <a:spcPts val="16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Fortunately, the other main reaction pathway with ozonation, indirect reactions, can lead to the creation of hydroxyl radicals through either reaction with certain radical promoting organics or via advanced oxidation processes (AOP). </a:t>
            </a:r>
          </a:p>
          <a:p>
            <a:pPr marL="400070" indent="-285764">
              <a:lnSpc>
                <a:spcPct val="120000"/>
              </a:lnSpc>
              <a:spcAft>
                <a:spcPts val="1600"/>
              </a:spcAft>
              <a:buClr>
                <a:schemeClr val="bg1">
                  <a:lumMod val="50000"/>
                </a:schemeClr>
              </a:buClr>
              <a:buSzPct val="80000"/>
              <a:buBlip>
                <a:blip r:embed="rId4"/>
              </a:buBlip>
            </a:pPr>
            <a:r>
              <a:rPr lang="en-US" sz="1600" dirty="0">
                <a:solidFill>
                  <a:schemeClr val="bg2">
                    <a:lumMod val="25000"/>
                  </a:schemeClr>
                </a:solidFill>
                <a:latin typeface="Plus Jakarta Sans Medium" pitchFamily="2" charset="0"/>
                <a:cs typeface="Plus Jakarta Sans Medium" pitchFamily="2" charset="0"/>
              </a:rPr>
              <a:t>These hydroxyl radicals are very fast and efficient in the destruction of organic compounds, including 2-MIB and Geosmin.</a:t>
            </a:r>
          </a:p>
        </p:txBody>
      </p:sp>
      <p:pic>
        <p:nvPicPr>
          <p:cNvPr id="9" name="Picture 8">
            <a:extLst>
              <a:ext uri="{FF2B5EF4-FFF2-40B4-BE49-F238E27FC236}">
                <a16:creationId xmlns:a16="http://schemas.microsoft.com/office/drawing/2014/main" id="{930FCD11-DA58-649E-8BE6-7F245A88564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356291">
            <a:off x="6972181" y="79268"/>
            <a:ext cx="4291271" cy="4048815"/>
          </a:xfrm>
          <a:prstGeom prst="rect">
            <a:avLst/>
          </a:prstGeom>
        </p:spPr>
      </p:pic>
      <p:pic>
        <p:nvPicPr>
          <p:cNvPr id="10" name="Picture 9">
            <a:extLst>
              <a:ext uri="{FF2B5EF4-FFF2-40B4-BE49-F238E27FC236}">
                <a16:creationId xmlns:a16="http://schemas.microsoft.com/office/drawing/2014/main" id="{233CC6B8-E69A-C465-A972-9BFDD2723DC1}"/>
              </a:ext>
            </a:extLst>
          </p:cNvPr>
          <p:cNvPicPr>
            <a:picLocks noChangeAspect="1"/>
          </p:cNvPicPr>
          <p:nvPr/>
        </p:nvPicPr>
        <p:blipFill>
          <a:blip r:embed="rId6"/>
          <a:stretch>
            <a:fillRect/>
          </a:stretch>
        </p:blipFill>
        <p:spPr>
          <a:xfrm>
            <a:off x="7543800" y="4262651"/>
            <a:ext cx="3390900" cy="1343025"/>
          </a:xfrm>
          <a:prstGeom prst="rect">
            <a:avLst/>
          </a:prstGeom>
        </p:spPr>
      </p:pic>
      <p:sp>
        <p:nvSpPr>
          <p:cNvPr id="12" name="TextBox 11">
            <a:extLst>
              <a:ext uri="{FF2B5EF4-FFF2-40B4-BE49-F238E27FC236}">
                <a16:creationId xmlns:a16="http://schemas.microsoft.com/office/drawing/2014/main" id="{6D0A3EA0-F7C3-4630-D7D1-B7551BF23381}"/>
              </a:ext>
            </a:extLst>
          </p:cNvPr>
          <p:cNvSpPr txBox="1"/>
          <p:nvPr/>
        </p:nvSpPr>
        <p:spPr>
          <a:xfrm>
            <a:off x="6898913" y="5881726"/>
            <a:ext cx="4687116" cy="338554"/>
          </a:xfrm>
          <a:prstGeom prst="rect">
            <a:avLst/>
          </a:prstGeom>
          <a:noFill/>
        </p:spPr>
        <p:txBody>
          <a:bodyPr wrap="square">
            <a:spAutoFit/>
          </a:bodyPr>
          <a:lstStyle/>
          <a:p>
            <a:pPr algn="ctr"/>
            <a:r>
              <a:rPr lang="en-US" sz="1600" b="1" spc="300" dirty="0">
                <a:solidFill>
                  <a:srgbClr val="AD2A38"/>
                </a:solidFill>
                <a:latin typeface="Plus Jakarta Sans ExtraBold" pitchFamily="2" charset="0"/>
                <a:ea typeface="Gotham Bold"/>
                <a:cs typeface="Plus Jakarta Sans ExtraBold" pitchFamily="2" charset="0"/>
                <a:sym typeface="Gotham Bold"/>
              </a:rPr>
              <a:t>OH</a:t>
            </a:r>
            <a:r>
              <a:rPr lang="en-US" sz="1600" b="1" spc="300" baseline="30000" dirty="0">
                <a:solidFill>
                  <a:srgbClr val="C00000"/>
                </a:solidFill>
                <a:latin typeface="Plus Jakarta Sans ExtraBold" pitchFamily="2" charset="0"/>
                <a:ea typeface="Gotham Bold"/>
                <a:cs typeface="Plus Jakarta Sans ExtraBold" pitchFamily="2" charset="0"/>
                <a:sym typeface="Gotham Bold"/>
              </a:rPr>
              <a:t>•</a:t>
            </a:r>
            <a:r>
              <a:rPr lang="en-US" sz="1600" b="1" spc="300" dirty="0">
                <a:solidFill>
                  <a:srgbClr val="AD2A38"/>
                </a:solidFill>
                <a:latin typeface="Plus Jakarta Sans ExtraBold" pitchFamily="2" charset="0"/>
                <a:ea typeface="Gotham Bold"/>
                <a:cs typeface="Plus Jakarta Sans ExtraBold" pitchFamily="2" charset="0"/>
                <a:sym typeface="Gotham Bold"/>
              </a:rPr>
              <a:t> HYDROXYL RADICAL</a:t>
            </a:r>
            <a:endParaRPr lang="en-US" sz="1600" spc="300" dirty="0">
              <a:latin typeface="Plus Jakarta Sans Medium" pitchFamily="2" charset="0"/>
              <a:cs typeface="Plus Jakarta Sans Medium" pitchFamily="2" charset="0"/>
            </a:endParaRPr>
          </a:p>
        </p:txBody>
      </p:sp>
      <p:graphicFrame>
        <p:nvGraphicFramePr>
          <p:cNvPr id="15" name="Table 14">
            <a:extLst>
              <a:ext uri="{FF2B5EF4-FFF2-40B4-BE49-F238E27FC236}">
                <a16:creationId xmlns:a16="http://schemas.microsoft.com/office/drawing/2014/main" id="{C7D35F24-F58F-E374-8B15-487663639944}"/>
              </a:ext>
            </a:extLst>
          </p:cNvPr>
          <p:cNvGraphicFramePr>
            <a:graphicFrameLocks noGrp="1"/>
          </p:cNvGraphicFramePr>
          <p:nvPr>
            <p:extLst>
              <p:ext uri="{D42A27DB-BD31-4B8C-83A1-F6EECF244321}">
                <p14:modId xmlns:p14="http://schemas.microsoft.com/office/powerpoint/2010/main" val="817074734"/>
              </p:ext>
            </p:extLst>
          </p:nvPr>
        </p:nvGraphicFramePr>
        <p:xfrm>
          <a:off x="13182600" y="684864"/>
          <a:ext cx="6614160" cy="5339728"/>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1235590378"/>
                    </a:ext>
                  </a:extLst>
                </a:gridCol>
                <a:gridCol w="2804160">
                  <a:extLst>
                    <a:ext uri="{9D8B030D-6E8A-4147-A177-3AD203B41FA5}">
                      <a16:colId xmlns:a16="http://schemas.microsoft.com/office/drawing/2014/main" val="1812735403"/>
                    </a:ext>
                  </a:extLst>
                </a:gridCol>
              </a:tblGrid>
              <a:tr h="757208">
                <a:tc>
                  <a:txBody>
                    <a:bodyPr/>
                    <a:lstStyle/>
                    <a:p>
                      <a:pPr algn="l" fontAlgn="b">
                        <a:buNone/>
                      </a:pPr>
                      <a:r>
                        <a:rPr lang="en-US" sz="1600" b="1" i="0" u="none" strike="noStrike" dirty="0">
                          <a:solidFill>
                            <a:schemeClr val="bg1"/>
                          </a:solidFill>
                          <a:effectLst/>
                          <a:latin typeface="Plus Jakarta Sans ExtraBold" pitchFamily="2" charset="0"/>
                          <a:cs typeface="Plus Jakarta Sans ExtraBold" pitchFamily="2" charset="0"/>
                        </a:rPr>
                        <a:t>OXIDANT</a:t>
                      </a: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l" fontAlgn="b">
                        <a:buNone/>
                      </a:pPr>
                      <a:r>
                        <a:rPr lang="en-US" sz="1600" b="1" i="0" u="none" strike="noStrike" dirty="0">
                          <a:solidFill>
                            <a:schemeClr val="bg1"/>
                          </a:solidFill>
                          <a:effectLst/>
                          <a:latin typeface="Plus Jakarta Sans ExtraBold" pitchFamily="2" charset="0"/>
                          <a:cs typeface="Plus Jakarta Sans ExtraBold" pitchFamily="2" charset="0"/>
                        </a:rPr>
                        <a:t>OXIDATION POTENTIAL (VOLTS)</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572216">
                <a:tc>
                  <a:txBody>
                    <a:bodyPr/>
                    <a:lstStyle/>
                    <a:p>
                      <a:pPr algn="l" fontAlgn="b">
                        <a:buNone/>
                      </a:pPr>
                      <a:r>
                        <a:rPr lang="en-US" sz="1600" b="1" i="0" u="none" strike="noStrike" dirty="0">
                          <a:solidFill>
                            <a:schemeClr val="tx1">
                              <a:lumMod val="85000"/>
                              <a:lumOff val="15000"/>
                            </a:schemeClr>
                          </a:solidFill>
                          <a:effectLst/>
                          <a:latin typeface="Plus Jakarta Sans ExtraBold" pitchFamily="2" charset="0"/>
                          <a:cs typeface="Plus Jakarta Sans ExtraBold" pitchFamily="2" charset="0"/>
                        </a:rPr>
                        <a:t>Hydroxyl Radical OH</a:t>
                      </a:r>
                      <a:r>
                        <a:rPr lang="en-US" sz="1600" b="1" i="0" u="none" strike="noStrike" baseline="30000" dirty="0">
                          <a:solidFill>
                            <a:schemeClr val="tx1">
                              <a:lumMod val="85000"/>
                              <a:lumOff val="15000"/>
                            </a:schemeClr>
                          </a:solidFill>
                          <a:effectLst/>
                          <a:latin typeface="Plus Jakarta Sans ExtraBold" pitchFamily="2" charset="0"/>
                          <a:cs typeface="Plus Jakarta Sans ExtraBold" pitchFamily="2" charset="0"/>
                        </a:rPr>
                        <a:t>·</a:t>
                      </a: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1" i="0" u="none" strike="noStrike" dirty="0">
                          <a:solidFill>
                            <a:schemeClr val="tx1">
                              <a:lumMod val="85000"/>
                              <a:lumOff val="15000"/>
                            </a:schemeClr>
                          </a:solidFill>
                          <a:effectLst/>
                          <a:latin typeface="Plus Jakarta Sans ExtraBold" pitchFamily="2" charset="0"/>
                          <a:cs typeface="Plus Jakarta Sans ExtraBold" pitchFamily="2" charset="0"/>
                        </a:rPr>
                        <a:t>2.80</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Ozone 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3</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2.07</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Hydrogen Peroxide H</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1.78</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Potassium Permanganate KMnO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4</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1.70</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572216">
                <a:tc>
                  <a:txBody>
                    <a:bodyPr/>
                    <a:lstStyle/>
                    <a:p>
                      <a:pPr algn="l" fontAlgn="b">
                        <a:buNone/>
                      </a:pPr>
                      <a:r>
                        <a:rPr lang="en-US" sz="1600" b="0" i="0" u="none" strike="noStrike">
                          <a:solidFill>
                            <a:schemeClr val="tx1">
                              <a:lumMod val="85000"/>
                              <a:lumOff val="15000"/>
                            </a:schemeClr>
                          </a:solidFill>
                          <a:effectLst/>
                          <a:latin typeface="Plus Jakarta Sans Medium" pitchFamily="2" charset="0"/>
                          <a:cs typeface="Plus Jakarta Sans Medium" pitchFamily="2" charset="0"/>
                        </a:rPr>
                        <a:t>Hypochlorous Acid HOCl</a:t>
                      </a: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1.49</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1518994"/>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Chlorine Cl</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1.36</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4849166"/>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Chlorine Dioxide ClO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1.27</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4851524"/>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Oxygen 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1.23</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85523522"/>
                  </a:ext>
                </a:extLst>
              </a:tr>
            </a:tbl>
          </a:graphicData>
        </a:graphic>
      </p:graphicFrame>
    </p:spTree>
    <p:extLst>
      <p:ext uri="{BB962C8B-B14F-4D97-AF65-F5344CB8AC3E}">
        <p14:creationId xmlns:p14="http://schemas.microsoft.com/office/powerpoint/2010/main" val="21444999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2BC88D0A-9903-DFE0-3100-C81BD3F43C80}"/>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C8D13336-00B1-A8C0-6AF4-6299014F73FD}"/>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B1ED21FC-BDFE-C6D2-2560-85092F8DCFFD}"/>
              </a:ext>
            </a:extLst>
          </p:cNvPr>
          <p:cNvSpPr txBox="1"/>
          <p:nvPr/>
        </p:nvSpPr>
        <p:spPr>
          <a:xfrm>
            <a:off x="609600" y="1292105"/>
            <a:ext cx="4191000" cy="1323439"/>
          </a:xfrm>
          <a:prstGeom prst="rect">
            <a:avLst/>
          </a:prstGeom>
          <a:noFill/>
        </p:spPr>
        <p:txBody>
          <a:bodyPr wrap="square" rtlCol="0">
            <a:spAutoFit/>
          </a:bodyPr>
          <a:lstStyle/>
          <a:p>
            <a:r>
              <a:rPr lang="en-US" sz="4000" b="1" spc="-100" dirty="0">
                <a:solidFill>
                  <a:srgbClr val="AD2A38"/>
                </a:solidFill>
                <a:latin typeface="Plus Jakarta Sans SemiBold" pitchFamily="2" charset="77"/>
                <a:cs typeface="Plus Jakarta Sans SemiBold" pitchFamily="2" charset="77"/>
              </a:rPr>
              <a:t>Ozone Reaction Kinetics </a:t>
            </a:r>
          </a:p>
        </p:txBody>
      </p:sp>
      <p:sp>
        <p:nvSpPr>
          <p:cNvPr id="11" name="TextBox 10">
            <a:extLst>
              <a:ext uri="{FF2B5EF4-FFF2-40B4-BE49-F238E27FC236}">
                <a16:creationId xmlns:a16="http://schemas.microsoft.com/office/drawing/2014/main" id="{97D1C88B-F561-7B7C-88D8-A167E981C4B3}"/>
              </a:ext>
            </a:extLst>
          </p:cNvPr>
          <p:cNvSpPr txBox="1"/>
          <p:nvPr/>
        </p:nvSpPr>
        <p:spPr>
          <a:xfrm>
            <a:off x="730625" y="684865"/>
            <a:ext cx="3003175" cy="430887"/>
          </a:xfrm>
          <a:prstGeom prst="rect">
            <a:avLst/>
          </a:prstGeom>
          <a:noFill/>
        </p:spPr>
        <p:txBody>
          <a:bodyPr wrap="square" lIns="0" tIns="0" rIns="0" bIns="0">
            <a:spAutoFit/>
          </a:bodyPr>
          <a:lstStyle/>
          <a:p>
            <a:r>
              <a:rPr lang="en-US" sz="1400" b="1" spc="100" dirty="0">
                <a:solidFill>
                  <a:srgbClr val="22323A"/>
                </a:solidFill>
                <a:latin typeface="Plus Jakarta Sans ExtraBold" pitchFamily="2" charset="0"/>
                <a:ea typeface="Gotham Bold"/>
                <a:cs typeface="Plus Jakarta Sans ExtraBold" pitchFamily="2" charset="0"/>
                <a:sym typeface="Gotham Bold"/>
              </a:rPr>
              <a:t>OZONE DESTRUCTION OF TASTE AND ODOR </a:t>
            </a:r>
          </a:p>
        </p:txBody>
      </p:sp>
      <p:sp>
        <p:nvSpPr>
          <p:cNvPr id="19" name="RED-BG">
            <a:extLst>
              <a:ext uri="{FF2B5EF4-FFF2-40B4-BE49-F238E27FC236}">
                <a16:creationId xmlns:a16="http://schemas.microsoft.com/office/drawing/2014/main" id="{BE3B4B8B-1DB6-5CB4-2B9D-72B39DFE60A5}"/>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F02CE9FD-41F6-3BE0-9A6D-85EE5F0C78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3" name="TextBox 2">
            <a:extLst>
              <a:ext uri="{FF2B5EF4-FFF2-40B4-BE49-F238E27FC236}">
                <a16:creationId xmlns:a16="http://schemas.microsoft.com/office/drawing/2014/main" id="{8B50D67A-D1D2-175D-910B-35CAF21BF66D}"/>
              </a:ext>
            </a:extLst>
          </p:cNvPr>
          <p:cNvSpPr txBox="1"/>
          <p:nvPr/>
        </p:nvSpPr>
        <p:spPr>
          <a:xfrm>
            <a:off x="548641" y="4055929"/>
            <a:ext cx="4099560" cy="1963871"/>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Hydroxyl radicals, OH·, have an extremely high electrochemical potential at 2.8 volts, that is powerful enough to rip electrons out of organic chemical bonds leading to the oxidation and breakdown of the nearly any dissolved organic compound. </a:t>
            </a:r>
          </a:p>
        </p:txBody>
      </p:sp>
      <p:graphicFrame>
        <p:nvGraphicFramePr>
          <p:cNvPr id="5" name="Table 4">
            <a:extLst>
              <a:ext uri="{FF2B5EF4-FFF2-40B4-BE49-F238E27FC236}">
                <a16:creationId xmlns:a16="http://schemas.microsoft.com/office/drawing/2014/main" id="{77941196-FDB0-1B38-BD8F-6946F51BB73D}"/>
              </a:ext>
            </a:extLst>
          </p:cNvPr>
          <p:cNvGraphicFramePr>
            <a:graphicFrameLocks noGrp="1"/>
          </p:cNvGraphicFramePr>
          <p:nvPr/>
        </p:nvGraphicFramePr>
        <p:xfrm>
          <a:off x="5029200" y="684864"/>
          <a:ext cx="6614160" cy="5339728"/>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1235590378"/>
                    </a:ext>
                  </a:extLst>
                </a:gridCol>
                <a:gridCol w="2804160">
                  <a:extLst>
                    <a:ext uri="{9D8B030D-6E8A-4147-A177-3AD203B41FA5}">
                      <a16:colId xmlns:a16="http://schemas.microsoft.com/office/drawing/2014/main" val="1812735403"/>
                    </a:ext>
                  </a:extLst>
                </a:gridCol>
              </a:tblGrid>
              <a:tr h="757208">
                <a:tc>
                  <a:txBody>
                    <a:bodyPr/>
                    <a:lstStyle/>
                    <a:p>
                      <a:pPr algn="l" fontAlgn="b">
                        <a:buNone/>
                      </a:pPr>
                      <a:r>
                        <a:rPr lang="en-US" sz="1600" b="1" i="0" u="none" strike="noStrike" dirty="0">
                          <a:solidFill>
                            <a:schemeClr val="bg1"/>
                          </a:solidFill>
                          <a:effectLst/>
                          <a:latin typeface="Plus Jakarta Sans ExtraBold" pitchFamily="2" charset="0"/>
                          <a:cs typeface="Plus Jakarta Sans ExtraBold" pitchFamily="2" charset="0"/>
                        </a:rPr>
                        <a:t>OXIDANT</a:t>
                      </a: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l" fontAlgn="b">
                        <a:buNone/>
                      </a:pPr>
                      <a:r>
                        <a:rPr lang="en-US" sz="1600" b="1" i="0" u="none" strike="noStrike" dirty="0">
                          <a:solidFill>
                            <a:schemeClr val="bg1"/>
                          </a:solidFill>
                          <a:effectLst/>
                          <a:latin typeface="Plus Jakarta Sans ExtraBold" pitchFamily="2" charset="0"/>
                          <a:cs typeface="Plus Jakarta Sans ExtraBold" pitchFamily="2" charset="0"/>
                        </a:rPr>
                        <a:t>OXIDATION POTENTIAL (VOLTS)</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677574085"/>
                  </a:ext>
                </a:extLst>
              </a:tr>
              <a:tr h="572216">
                <a:tc>
                  <a:txBody>
                    <a:bodyPr/>
                    <a:lstStyle/>
                    <a:p>
                      <a:pPr algn="l" fontAlgn="b">
                        <a:buNone/>
                      </a:pPr>
                      <a:r>
                        <a:rPr lang="en-US" sz="1600" b="1" i="0" u="none" strike="noStrike" dirty="0">
                          <a:solidFill>
                            <a:schemeClr val="tx1">
                              <a:lumMod val="85000"/>
                              <a:lumOff val="15000"/>
                            </a:schemeClr>
                          </a:solidFill>
                          <a:effectLst/>
                          <a:latin typeface="Plus Jakarta Sans ExtraBold" pitchFamily="2" charset="0"/>
                          <a:cs typeface="Plus Jakarta Sans ExtraBold" pitchFamily="2" charset="0"/>
                        </a:rPr>
                        <a:t>Hydroxyl Radical OH</a:t>
                      </a:r>
                      <a:r>
                        <a:rPr lang="en-US" sz="1600" b="1" i="0" u="none" strike="noStrike" baseline="30000" dirty="0">
                          <a:solidFill>
                            <a:schemeClr val="tx1">
                              <a:lumMod val="85000"/>
                              <a:lumOff val="15000"/>
                            </a:schemeClr>
                          </a:solidFill>
                          <a:effectLst/>
                          <a:latin typeface="Plus Jakarta Sans ExtraBold" pitchFamily="2" charset="0"/>
                          <a:cs typeface="Plus Jakarta Sans ExtraBold" pitchFamily="2" charset="0"/>
                        </a:rPr>
                        <a:t>·</a:t>
                      </a: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1" i="0" u="none" strike="noStrike" dirty="0">
                          <a:solidFill>
                            <a:schemeClr val="tx1">
                              <a:lumMod val="85000"/>
                              <a:lumOff val="15000"/>
                            </a:schemeClr>
                          </a:solidFill>
                          <a:effectLst/>
                          <a:latin typeface="Plus Jakarta Sans ExtraBold" pitchFamily="2" charset="0"/>
                          <a:cs typeface="Plus Jakarta Sans ExtraBold" pitchFamily="2" charset="0"/>
                        </a:rPr>
                        <a:t>2.80</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5568746"/>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Ozone 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3</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2.07</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3423503"/>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Hydrogen Peroxide H</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1.78</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672373"/>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Potassium Permanganate KMnO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4</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1.70</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6587459"/>
                  </a:ext>
                </a:extLst>
              </a:tr>
              <a:tr h="572216">
                <a:tc>
                  <a:txBody>
                    <a:bodyPr/>
                    <a:lstStyle/>
                    <a:p>
                      <a:pPr algn="l" fontAlgn="b">
                        <a:buNone/>
                      </a:pPr>
                      <a:r>
                        <a:rPr lang="en-US" sz="1600" b="0" i="0" u="none" strike="noStrike">
                          <a:solidFill>
                            <a:schemeClr val="tx1">
                              <a:lumMod val="85000"/>
                              <a:lumOff val="15000"/>
                            </a:schemeClr>
                          </a:solidFill>
                          <a:effectLst/>
                          <a:latin typeface="Plus Jakarta Sans Medium" pitchFamily="2" charset="0"/>
                          <a:cs typeface="Plus Jakarta Sans Medium" pitchFamily="2" charset="0"/>
                        </a:rPr>
                        <a:t>Hypochlorous Acid HOCl</a:t>
                      </a: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1.49</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1518994"/>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Chlorine Cl</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1.36</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4849166"/>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Chlorine Dioxide ClO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1.27</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4851524"/>
                  </a:ext>
                </a:extLst>
              </a:tr>
              <a:tr h="572216">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Oxygen O</a:t>
                      </a:r>
                      <a:r>
                        <a:rPr lang="en-US" sz="1600" b="0" i="0" u="none" strike="noStrike" baseline="-25000" dirty="0">
                          <a:solidFill>
                            <a:schemeClr val="tx1">
                              <a:lumMod val="85000"/>
                              <a:lumOff val="15000"/>
                            </a:schemeClr>
                          </a:solidFill>
                          <a:effectLst/>
                          <a:latin typeface="Plus Jakarta Sans Medium" pitchFamily="2" charset="0"/>
                          <a:cs typeface="Plus Jakarta Sans Medium" pitchFamily="2" charset="0"/>
                        </a:rPr>
                        <a:t>2</a:t>
                      </a:r>
                      <a:endParaRPr lang="en-US" sz="1600" b="0" i="0" u="none" strike="noStrike" dirty="0">
                        <a:solidFill>
                          <a:schemeClr val="tx1">
                            <a:lumMod val="85000"/>
                            <a:lumOff val="15000"/>
                          </a:schemeClr>
                        </a:solidFill>
                        <a:effectLst/>
                        <a:latin typeface="Plus Jakarta Sans Medium" pitchFamily="2" charset="0"/>
                        <a:cs typeface="Plus Jakarta Sans Medium" pitchFamily="2" charset="0"/>
                      </a:endParaRPr>
                    </a:p>
                  </a:txBody>
                  <a:tcPr marL="274320" marR="274320" marT="137160" marB="137160" anchor="ctr">
                    <a:lnL w="3810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n-US" sz="1600" b="0" i="0" u="none" strike="noStrike" dirty="0">
                          <a:solidFill>
                            <a:schemeClr val="tx1">
                              <a:lumMod val="85000"/>
                              <a:lumOff val="15000"/>
                            </a:schemeClr>
                          </a:solidFill>
                          <a:effectLst/>
                          <a:latin typeface="Plus Jakarta Sans Medium" pitchFamily="2" charset="0"/>
                          <a:cs typeface="Plus Jakarta Sans Medium" pitchFamily="2" charset="0"/>
                        </a:rPr>
                        <a:t>1.23</a:t>
                      </a:r>
                    </a:p>
                  </a:txBody>
                  <a:tcPr marL="274320" marR="274320" marT="137160" marB="137160" anchor="ctr">
                    <a:lnL w="635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85523522"/>
                  </a:ext>
                </a:extLst>
              </a:tr>
            </a:tbl>
          </a:graphicData>
        </a:graphic>
      </p:graphicFrame>
      <p:sp>
        <p:nvSpPr>
          <p:cNvPr id="31" name="Rectangle 30">
            <a:extLst>
              <a:ext uri="{FF2B5EF4-FFF2-40B4-BE49-F238E27FC236}">
                <a16:creationId xmlns:a16="http://schemas.microsoft.com/office/drawing/2014/main" id="{7AEDE9C8-EF3C-9E5B-52D5-9708FD912C50}"/>
              </a:ext>
            </a:extLst>
          </p:cNvPr>
          <p:cNvSpPr/>
          <p:nvPr/>
        </p:nvSpPr>
        <p:spPr>
          <a:xfrm>
            <a:off x="-29944173" y="2"/>
            <a:ext cx="12192001" cy="3090526"/>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15" name="TextBox 14">
            <a:extLst>
              <a:ext uri="{FF2B5EF4-FFF2-40B4-BE49-F238E27FC236}">
                <a16:creationId xmlns:a16="http://schemas.microsoft.com/office/drawing/2014/main" id="{886FFF66-A009-1FEF-C929-6473627AC267}"/>
              </a:ext>
            </a:extLst>
          </p:cNvPr>
          <p:cNvSpPr txBox="1"/>
          <p:nvPr/>
        </p:nvSpPr>
        <p:spPr>
          <a:xfrm>
            <a:off x="-10143923" y="943302"/>
            <a:ext cx="8153400" cy="830997"/>
          </a:xfrm>
          <a:prstGeom prst="rect">
            <a:avLst/>
          </a:prstGeom>
          <a:noFill/>
        </p:spPr>
        <p:txBody>
          <a:bodyPr wrap="square" rtlCol="0">
            <a:spAutoFit/>
          </a:bodyPr>
          <a:lstStyle/>
          <a:p>
            <a:r>
              <a:rPr lang="en-US" sz="4800" b="1" spc="-100" dirty="0">
                <a:solidFill>
                  <a:schemeClr val="bg1"/>
                </a:solidFill>
                <a:latin typeface="Plus Jakarta Sans ExtraBold" pitchFamily="2" charset="0"/>
                <a:cs typeface="Plus Jakarta Sans ExtraBold" pitchFamily="2" charset="0"/>
              </a:rPr>
              <a:t>PEROXONE</a:t>
            </a:r>
          </a:p>
        </p:txBody>
      </p:sp>
      <p:sp>
        <p:nvSpPr>
          <p:cNvPr id="16" name="TextBox 15">
            <a:extLst>
              <a:ext uri="{FF2B5EF4-FFF2-40B4-BE49-F238E27FC236}">
                <a16:creationId xmlns:a16="http://schemas.microsoft.com/office/drawing/2014/main" id="{A1AB190B-8217-B9C8-1185-F780AE2CC042}"/>
              </a:ext>
            </a:extLst>
          </p:cNvPr>
          <p:cNvSpPr txBox="1"/>
          <p:nvPr/>
        </p:nvSpPr>
        <p:spPr>
          <a:xfrm>
            <a:off x="-10363200" y="684865"/>
            <a:ext cx="4358565" cy="215444"/>
          </a:xfrm>
          <a:prstGeom prst="rect">
            <a:avLst/>
          </a:prstGeom>
          <a:noFill/>
        </p:spPr>
        <p:txBody>
          <a:bodyPr wrap="none" lIns="0" tIns="0" rIns="0" bIns="0">
            <a:spAutoFit/>
          </a:bodyPr>
          <a:lstStyle/>
          <a:p>
            <a:r>
              <a:rPr lang="en-US" sz="1400" b="1" spc="100" dirty="0">
                <a:solidFill>
                  <a:schemeClr val="bg1">
                    <a:lumMod val="75000"/>
                  </a:schemeClr>
                </a:solidFill>
                <a:latin typeface="Plus Jakarta Sans ExtraBold" pitchFamily="2" charset="0"/>
                <a:ea typeface="Gotham Bold"/>
                <a:cs typeface="Plus Jakarta Sans ExtraBold" pitchFamily="2" charset="0"/>
                <a:sym typeface="Gotham Bold"/>
              </a:rPr>
              <a:t>OZONE DESTRUCTION OF TASTE AND ODOR </a:t>
            </a:r>
          </a:p>
        </p:txBody>
      </p:sp>
      <p:sp>
        <p:nvSpPr>
          <p:cNvPr id="17" name="TextBox 16">
            <a:extLst>
              <a:ext uri="{FF2B5EF4-FFF2-40B4-BE49-F238E27FC236}">
                <a16:creationId xmlns:a16="http://schemas.microsoft.com/office/drawing/2014/main" id="{CF584829-A229-E5F3-A292-A4DA8F1F7B88}"/>
              </a:ext>
            </a:extLst>
          </p:cNvPr>
          <p:cNvSpPr txBox="1"/>
          <p:nvPr/>
        </p:nvSpPr>
        <p:spPr>
          <a:xfrm>
            <a:off x="-6129810" y="1843010"/>
            <a:ext cx="5433994" cy="687817"/>
          </a:xfrm>
          <a:prstGeom prst="rect">
            <a:avLst/>
          </a:prstGeom>
          <a:noFill/>
        </p:spPr>
        <p:txBody>
          <a:bodyPr wrap="square" numCol="1">
            <a:spAutoFit/>
          </a:bodyPr>
          <a:lstStyle/>
          <a:p>
            <a:pPr marL="114306">
              <a:lnSpc>
                <a:spcPct val="120000"/>
              </a:lnSpc>
              <a:spcAft>
                <a:spcPts val="800"/>
              </a:spcAft>
              <a:buClr>
                <a:schemeClr val="bg1">
                  <a:lumMod val="50000"/>
                </a:schemeClr>
              </a:buClr>
              <a:buSzPct val="80000"/>
            </a:pPr>
            <a:r>
              <a:rPr lang="en-US" sz="1700" dirty="0">
                <a:solidFill>
                  <a:schemeClr val="bg1">
                    <a:lumMod val="95000"/>
                  </a:schemeClr>
                </a:solidFill>
                <a:latin typeface="Plus Jakarta Sans Medium" pitchFamily="2" charset="0"/>
                <a:cs typeface="Plus Jakarta Sans Medium" pitchFamily="2" charset="0"/>
              </a:rPr>
              <a:t>PEROXONE involves the combination of dissolved ozone and hydrogen peroxide, H2O2</a:t>
            </a:r>
          </a:p>
        </p:txBody>
      </p:sp>
      <p:pic>
        <p:nvPicPr>
          <p:cNvPr id="18" name="Picture 17">
            <a:extLst>
              <a:ext uri="{FF2B5EF4-FFF2-40B4-BE49-F238E27FC236}">
                <a16:creationId xmlns:a16="http://schemas.microsoft.com/office/drawing/2014/main" id="{8D578B71-D3C4-8D10-3527-32B03FEF3A8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backgroundMark x1="49889" y1="72000" x2="51667" y2="72222"/>
                      </a14:backgroundRemoval>
                    </a14:imgEffect>
                  </a14:imgLayer>
                </a14:imgProps>
              </a:ext>
            </a:extLst>
          </a:blip>
          <a:stretch>
            <a:fillRect/>
          </a:stretch>
        </p:blipFill>
        <p:spPr>
          <a:xfrm rot="17577450">
            <a:off x="-531938" y="-9015979"/>
            <a:ext cx="9293475" cy="9293475"/>
          </a:xfrm>
          <a:prstGeom prst="rect">
            <a:avLst/>
          </a:prstGeom>
        </p:spPr>
      </p:pic>
      <p:sp>
        <p:nvSpPr>
          <p:cNvPr id="20" name="Rectangle 19">
            <a:extLst>
              <a:ext uri="{FF2B5EF4-FFF2-40B4-BE49-F238E27FC236}">
                <a16:creationId xmlns:a16="http://schemas.microsoft.com/office/drawing/2014/main" id="{8E3EBC3E-4E21-513B-D48A-7CD473AE6CBE}"/>
              </a:ext>
            </a:extLst>
          </p:cNvPr>
          <p:cNvSpPr/>
          <p:nvPr/>
        </p:nvSpPr>
        <p:spPr>
          <a:xfrm>
            <a:off x="730624" y="8818275"/>
            <a:ext cx="3384176" cy="260514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74FDDBB-175E-5A7B-A1B3-C1E891BDBBE2}"/>
              </a:ext>
            </a:extLst>
          </p:cNvPr>
          <p:cNvPicPr>
            <a:picLocks noChangeAspect="1"/>
          </p:cNvPicPr>
          <p:nvPr/>
        </p:nvPicPr>
        <p:blipFill>
          <a:blip r:embed="rId6"/>
          <a:stretch>
            <a:fillRect/>
          </a:stretch>
        </p:blipFill>
        <p:spPr>
          <a:xfrm rot="4020936">
            <a:off x="13826111" y="-2033358"/>
            <a:ext cx="9629205" cy="5865061"/>
          </a:xfrm>
          <a:prstGeom prst="rect">
            <a:avLst/>
          </a:prstGeom>
        </p:spPr>
      </p:pic>
      <p:grpSp>
        <p:nvGrpSpPr>
          <p:cNvPr id="22" name="Group 21">
            <a:extLst>
              <a:ext uri="{FF2B5EF4-FFF2-40B4-BE49-F238E27FC236}">
                <a16:creationId xmlns:a16="http://schemas.microsoft.com/office/drawing/2014/main" id="{0D0E8046-552C-8F0E-4FF5-D9CD9178CD48}"/>
              </a:ext>
            </a:extLst>
          </p:cNvPr>
          <p:cNvGrpSpPr/>
          <p:nvPr/>
        </p:nvGrpSpPr>
        <p:grpSpPr>
          <a:xfrm>
            <a:off x="971097" y="9115402"/>
            <a:ext cx="2903231" cy="2010888"/>
            <a:chOff x="1270973" y="4593335"/>
            <a:chExt cx="2903231" cy="2010888"/>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F018B73B-08B5-591D-2632-94D5971C2372}"/>
                    </a:ext>
                  </a:extLst>
                </p:cNvPr>
                <p:cNvSpPr txBox="1"/>
                <p:nvPr/>
              </p:nvSpPr>
              <p:spPr>
                <a:xfrm>
                  <a:off x="1828800" y="4593335"/>
                  <a:ext cx="195245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2</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2</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𝐻</m:t>
                            </m:r>
                          </m:e>
                          <m:sup>
                            <m:r>
                              <a:rPr lang="en-US" b="0" i="1" smtClean="0">
                                <a:latin typeface="Cambria Math" panose="02040503050406030204" pitchFamily="18" charset="0"/>
                                <a:ea typeface="Cambria Math" panose="02040503050406030204" pitchFamily="18" charset="0"/>
                              </a:rPr>
                              <m:t>+</m:t>
                            </m:r>
                          </m:sup>
                        </m:sSup>
                      </m:oMath>
                    </m:oMathPara>
                  </a14:m>
                  <a:endParaRPr lang="en-US">
                    <a:latin typeface="Plus Jakarta Sans Medium" pitchFamily="2" charset="0"/>
                  </a:endParaRPr>
                </a:p>
              </p:txBody>
            </p:sp>
          </mc:Choice>
          <mc:Fallback xmlns="">
            <p:sp>
              <p:nvSpPr>
                <p:cNvPr id="24" name="TextBox 23">
                  <a:extLst>
                    <a:ext uri="{FF2B5EF4-FFF2-40B4-BE49-F238E27FC236}">
                      <a16:creationId xmlns:a16="http://schemas.microsoft.com/office/drawing/2014/main" id="{F018B73B-08B5-591D-2632-94D5971C2372}"/>
                    </a:ext>
                  </a:extLst>
                </p:cNvPr>
                <p:cNvSpPr txBox="1">
                  <a:spLocks noRot="1" noChangeAspect="1" noMove="1" noResize="1" noEditPoints="1" noAdjustHandles="1" noChangeArrowheads="1" noChangeShapeType="1" noTextEdit="1"/>
                </p:cNvSpPr>
                <p:nvPr/>
              </p:nvSpPr>
              <p:spPr>
                <a:xfrm>
                  <a:off x="1828800" y="4593335"/>
                  <a:ext cx="1952458" cy="276999"/>
                </a:xfrm>
                <a:prstGeom prst="rect">
                  <a:avLst/>
                </a:prstGeom>
                <a:blipFill>
                  <a:blip r:embed="rId7"/>
                  <a:stretch>
                    <a:fillRect l="-2813" r="-625"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B4FF567-6CAF-2D8D-2F7A-49708A09BCDF}"/>
                    </a:ext>
                  </a:extLst>
                </p:cNvPr>
                <p:cNvSpPr txBox="1"/>
                <p:nvPr/>
              </p:nvSpPr>
              <p:spPr>
                <a:xfrm>
                  <a:off x="1270973" y="4940113"/>
                  <a:ext cx="290323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3</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𝑂</m:t>
                            </m:r>
                          </m:e>
                          <m:sup>
                            <m:r>
                              <a:rPr lang="en-US" i="1">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Sub>
                      </m:oMath>
                    </m:oMathPara>
                  </a14:m>
                  <a:endParaRPr lang="en-US">
                    <a:latin typeface="Plus Jakarta Sans Medium" pitchFamily="2" charset="0"/>
                  </a:endParaRPr>
                </a:p>
              </p:txBody>
            </p:sp>
          </mc:Choice>
          <mc:Fallback xmlns="">
            <p:sp>
              <p:nvSpPr>
                <p:cNvPr id="25" name="TextBox 24">
                  <a:extLst>
                    <a:ext uri="{FF2B5EF4-FFF2-40B4-BE49-F238E27FC236}">
                      <a16:creationId xmlns:a16="http://schemas.microsoft.com/office/drawing/2014/main" id="{AB4FF567-6CAF-2D8D-2F7A-49708A09BCDF}"/>
                    </a:ext>
                  </a:extLst>
                </p:cNvPr>
                <p:cNvSpPr txBox="1">
                  <a:spLocks noRot="1" noChangeAspect="1" noMove="1" noResize="1" noEditPoints="1" noAdjustHandles="1" noChangeArrowheads="1" noChangeShapeType="1" noTextEdit="1"/>
                </p:cNvSpPr>
                <p:nvPr/>
              </p:nvSpPr>
              <p:spPr>
                <a:xfrm>
                  <a:off x="1270973" y="4940113"/>
                  <a:ext cx="2903231" cy="276999"/>
                </a:xfrm>
                <a:prstGeom prst="rect">
                  <a:avLst/>
                </a:prstGeom>
                <a:blipFill>
                  <a:blip r:embed="rId8"/>
                  <a:stretch>
                    <a:fillRect l="-1468" r="-210"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A85F365-EF89-F671-2AEA-A791F081C9EC}"/>
                    </a:ext>
                  </a:extLst>
                </p:cNvPr>
                <p:cNvSpPr txBox="1"/>
                <p:nvPr/>
              </p:nvSpPr>
              <p:spPr>
                <a:xfrm>
                  <a:off x="1828800" y="5286891"/>
                  <a:ext cx="17384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2</m:t>
                            </m:r>
                          </m:sub>
                          <m:sup>
                            <m:r>
                              <a:rPr lang="en-US" i="1" smtClean="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𝐻</m:t>
                            </m:r>
                          </m:e>
                          <m:sup>
                            <m:r>
                              <a:rPr lang="en-US" i="1" smtClean="0">
                                <a:latin typeface="Cambria Math" panose="02040503050406030204" pitchFamily="18" charset="0"/>
                                <a:ea typeface="Cambria Math" panose="02040503050406030204" pitchFamily="18" charset="0"/>
                              </a:rPr>
                              <m:t>+</m:t>
                            </m:r>
                          </m:sup>
                        </m:sSup>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m:t>
                            </m:r>
                          </m:sup>
                        </m:sSubSup>
                      </m:oMath>
                    </m:oMathPara>
                  </a14:m>
                  <a:endParaRPr lang="en-US" dirty="0">
                    <a:latin typeface="Plus Jakarta Sans Medium" pitchFamily="2" charset="0"/>
                  </a:endParaRPr>
                </a:p>
              </p:txBody>
            </p:sp>
          </mc:Choice>
          <mc:Fallback xmlns="">
            <p:sp>
              <p:nvSpPr>
                <p:cNvPr id="26" name="TextBox 25">
                  <a:extLst>
                    <a:ext uri="{FF2B5EF4-FFF2-40B4-BE49-F238E27FC236}">
                      <a16:creationId xmlns:a16="http://schemas.microsoft.com/office/drawing/2014/main" id="{EA85F365-EF89-F671-2AEA-A791F081C9EC}"/>
                    </a:ext>
                  </a:extLst>
                </p:cNvPr>
                <p:cNvSpPr txBox="1">
                  <a:spLocks noRot="1" noChangeAspect="1" noMove="1" noResize="1" noEditPoints="1" noAdjustHandles="1" noChangeArrowheads="1" noChangeShapeType="1" noTextEdit="1"/>
                </p:cNvSpPr>
                <p:nvPr/>
              </p:nvSpPr>
              <p:spPr>
                <a:xfrm>
                  <a:off x="1828800" y="5286891"/>
                  <a:ext cx="1738425" cy="276999"/>
                </a:xfrm>
                <a:prstGeom prst="rect">
                  <a:avLst/>
                </a:prstGeom>
                <a:blipFill>
                  <a:blip r:embed="rId9"/>
                  <a:stretch>
                    <a:fillRect l="-3158" r="-702"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CAF89A0-3490-E76C-8B35-A344C6A22482}"/>
                    </a:ext>
                  </a:extLst>
                </p:cNvPr>
                <p:cNvSpPr txBox="1"/>
                <p:nvPr/>
              </p:nvSpPr>
              <p:spPr>
                <a:xfrm>
                  <a:off x="1659604" y="5633669"/>
                  <a:ext cx="2125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3</m:t>
                            </m:r>
                          </m:sub>
                        </m:sSub>
                        <m:r>
                          <a:rPr lang="en-US" i="1" smtClean="0">
                            <a:latin typeface="Cambria Math" panose="02040503050406030204" pitchFamily="18" charset="0"/>
                            <a:ea typeface="Cambria Math" panose="02040503050406030204" pitchFamily="18" charset="0"/>
                          </a:rPr>
                          <m:t>+</m:t>
                        </m:r>
                        <m:sSubSup>
                          <m:sSubSupPr>
                            <m:ctrlPr>
                              <a:rPr lang="en-US"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i="1" smtClean="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bSup>
                          <m:sSubSupPr>
                            <m:ctrlPr>
                              <a:rPr lang="en-US"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3</m:t>
                            </m:r>
                          </m:sub>
                          <m:sup>
                            <m:r>
                              <a:rPr lang="en-US" i="1" smtClean="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Sub>
                      </m:oMath>
                    </m:oMathPara>
                  </a14:m>
                  <a:endParaRPr lang="en-US" dirty="0">
                    <a:latin typeface="Plus Jakarta Sans Medium" pitchFamily="2" charset="0"/>
                  </a:endParaRPr>
                </a:p>
              </p:txBody>
            </p:sp>
          </mc:Choice>
          <mc:Fallback xmlns="">
            <p:sp>
              <p:nvSpPr>
                <p:cNvPr id="27" name="TextBox 26">
                  <a:extLst>
                    <a:ext uri="{FF2B5EF4-FFF2-40B4-BE49-F238E27FC236}">
                      <a16:creationId xmlns:a16="http://schemas.microsoft.com/office/drawing/2014/main" id="{9CAF89A0-3490-E76C-8B35-A344C6A22482}"/>
                    </a:ext>
                  </a:extLst>
                </p:cNvPr>
                <p:cNvSpPr txBox="1">
                  <a:spLocks noRot="1" noChangeAspect="1" noMove="1" noResize="1" noEditPoints="1" noAdjustHandles="1" noChangeArrowheads="1" noChangeShapeType="1" noTextEdit="1"/>
                </p:cNvSpPr>
                <p:nvPr/>
              </p:nvSpPr>
              <p:spPr>
                <a:xfrm>
                  <a:off x="1659604" y="5633669"/>
                  <a:ext cx="2125967" cy="276999"/>
                </a:xfrm>
                <a:prstGeom prst="rect">
                  <a:avLst/>
                </a:prstGeom>
                <a:blipFill>
                  <a:blip r:embed="rId10"/>
                  <a:stretch>
                    <a:fillRect l="-2292" r="-573"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68B06AE7-61A0-49C7-C062-CB92B741A4D0}"/>
                    </a:ext>
                  </a:extLst>
                </p:cNvPr>
                <p:cNvSpPr txBox="1"/>
                <p:nvPr/>
              </p:nvSpPr>
              <p:spPr>
                <a:xfrm>
                  <a:off x="1853374" y="5980447"/>
                  <a:ext cx="17384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3</m:t>
                            </m:r>
                          </m:sub>
                          <m:sup>
                            <m:r>
                              <a:rPr lang="en-US" i="1" smtClean="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𝐻</m:t>
                            </m:r>
                          </m:e>
                          <m:sup>
                            <m:r>
                              <a:rPr lang="en-US" i="1" smtClean="0">
                                <a:latin typeface="Cambria Math" panose="02040503050406030204" pitchFamily="18" charset="0"/>
                                <a:ea typeface="Cambria Math" panose="02040503050406030204" pitchFamily="18" charset="0"/>
                              </a:rPr>
                              <m:t>+</m:t>
                            </m:r>
                          </m:sup>
                        </m:sSup>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3</m:t>
                            </m:r>
                          </m:sub>
                          <m:sup>
                            <m:r>
                              <a:rPr lang="en-US" b="0" i="1" smtClean="0">
                                <a:latin typeface="Cambria Math" panose="02040503050406030204" pitchFamily="18" charset="0"/>
                                <a:ea typeface="Cambria Math" panose="02040503050406030204" pitchFamily="18" charset="0"/>
                              </a:rPr>
                              <m:t>∙</m:t>
                            </m:r>
                          </m:sup>
                        </m:sSubSup>
                      </m:oMath>
                    </m:oMathPara>
                  </a14:m>
                  <a:endParaRPr lang="en-US">
                    <a:latin typeface="Plus Jakarta Sans Medium" pitchFamily="2" charset="0"/>
                  </a:endParaRPr>
                </a:p>
              </p:txBody>
            </p:sp>
          </mc:Choice>
          <mc:Fallback xmlns="">
            <p:sp>
              <p:nvSpPr>
                <p:cNvPr id="28" name="TextBox 27">
                  <a:extLst>
                    <a:ext uri="{FF2B5EF4-FFF2-40B4-BE49-F238E27FC236}">
                      <a16:creationId xmlns:a16="http://schemas.microsoft.com/office/drawing/2014/main" id="{68B06AE7-61A0-49C7-C062-CB92B741A4D0}"/>
                    </a:ext>
                  </a:extLst>
                </p:cNvPr>
                <p:cNvSpPr txBox="1">
                  <a:spLocks noRot="1" noChangeAspect="1" noMove="1" noResize="1" noEditPoints="1" noAdjustHandles="1" noChangeArrowheads="1" noChangeShapeType="1" noTextEdit="1"/>
                </p:cNvSpPr>
                <p:nvPr/>
              </p:nvSpPr>
              <p:spPr>
                <a:xfrm>
                  <a:off x="1853374" y="5980447"/>
                  <a:ext cx="1738425" cy="276999"/>
                </a:xfrm>
                <a:prstGeom prst="rect">
                  <a:avLst/>
                </a:prstGeom>
                <a:blipFill>
                  <a:blip r:embed="rId11"/>
                  <a:stretch>
                    <a:fillRect l="-3158" r="-702"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F331633-97B2-E07A-BF81-E08EAC5A95D2}"/>
                    </a:ext>
                  </a:extLst>
                </p:cNvPr>
                <p:cNvSpPr txBox="1"/>
                <p:nvPr/>
              </p:nvSpPr>
              <p:spPr>
                <a:xfrm>
                  <a:off x="1889475" y="6327224"/>
                  <a:ext cx="17023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H</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3</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𝑂</m:t>
                            </m:r>
                          </m:e>
                          <m:sup>
                            <m:r>
                              <a:rPr lang="en-US" b="0" i="1" smtClean="0">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Sub>
                      </m:oMath>
                    </m:oMathPara>
                  </a14:m>
                  <a:endParaRPr lang="en-US" dirty="0">
                    <a:latin typeface="Plus Jakarta Sans Medium" pitchFamily="2" charset="0"/>
                  </a:endParaRPr>
                </a:p>
              </p:txBody>
            </p:sp>
          </mc:Choice>
          <mc:Fallback xmlns="">
            <p:sp>
              <p:nvSpPr>
                <p:cNvPr id="29" name="TextBox 28">
                  <a:extLst>
                    <a:ext uri="{FF2B5EF4-FFF2-40B4-BE49-F238E27FC236}">
                      <a16:creationId xmlns:a16="http://schemas.microsoft.com/office/drawing/2014/main" id="{BF331633-97B2-E07A-BF81-E08EAC5A95D2}"/>
                    </a:ext>
                  </a:extLst>
                </p:cNvPr>
                <p:cNvSpPr txBox="1">
                  <a:spLocks noRot="1" noChangeAspect="1" noMove="1" noResize="1" noEditPoints="1" noAdjustHandles="1" noChangeArrowheads="1" noChangeShapeType="1" noTextEdit="1"/>
                </p:cNvSpPr>
                <p:nvPr/>
              </p:nvSpPr>
              <p:spPr>
                <a:xfrm>
                  <a:off x="1889475" y="6327224"/>
                  <a:ext cx="1702324" cy="276999"/>
                </a:xfrm>
                <a:prstGeom prst="rect">
                  <a:avLst/>
                </a:prstGeom>
                <a:blipFill>
                  <a:blip r:embed="rId12"/>
                  <a:stretch>
                    <a:fillRect l="-3226" r="-1075" b="-22222"/>
                  </a:stretch>
                </a:blipFill>
              </p:spPr>
              <p:txBody>
                <a:bodyPr/>
                <a:lstStyle/>
                <a:p>
                  <a:r>
                    <a:rPr lang="en-US">
                      <a:noFill/>
                    </a:rPr>
                    <a:t> </a:t>
                  </a:r>
                </a:p>
              </p:txBody>
            </p:sp>
          </mc:Fallback>
        </mc:AlternateContent>
      </p:grpSp>
      <p:sp>
        <p:nvSpPr>
          <p:cNvPr id="30" name="TextBox 29">
            <a:extLst>
              <a:ext uri="{FF2B5EF4-FFF2-40B4-BE49-F238E27FC236}">
                <a16:creationId xmlns:a16="http://schemas.microsoft.com/office/drawing/2014/main" id="{105CC424-556C-0CDA-9207-BD9432A88A09}"/>
              </a:ext>
            </a:extLst>
          </p:cNvPr>
          <p:cNvSpPr txBox="1"/>
          <p:nvPr/>
        </p:nvSpPr>
        <p:spPr>
          <a:xfrm>
            <a:off x="730625" y="8305800"/>
            <a:ext cx="2393575" cy="430887"/>
          </a:xfrm>
          <a:prstGeom prst="rect">
            <a:avLst/>
          </a:prstGeom>
          <a:noFill/>
        </p:spPr>
        <p:txBody>
          <a:bodyPr wrap="square" lIns="0" tIns="0" rIns="0" bIns="0" rtlCol="0">
            <a:spAutoFit/>
          </a:bodyPr>
          <a:lstStyle/>
          <a:p>
            <a:r>
              <a:rPr lang="en-US" sz="1400" b="1" dirty="0">
                <a:solidFill>
                  <a:srgbClr val="22323A"/>
                </a:solidFill>
                <a:latin typeface="Plus Jakarta Sans ExtraBold" pitchFamily="2" charset="0"/>
                <a:cs typeface="Plus Jakarta Sans ExtraBold" pitchFamily="2" charset="0"/>
              </a:rPr>
              <a:t>Profile of the </a:t>
            </a:r>
            <a:r>
              <a:rPr lang="en-US" sz="1400" b="1" dirty="0" err="1">
                <a:solidFill>
                  <a:srgbClr val="22323A"/>
                </a:solidFill>
                <a:latin typeface="Plus Jakarta Sans ExtraBold" pitchFamily="2" charset="0"/>
                <a:cs typeface="Plus Jakarta Sans ExtraBold" pitchFamily="2" charset="0"/>
              </a:rPr>
              <a:t>Kinectic</a:t>
            </a:r>
            <a:r>
              <a:rPr lang="en-US" sz="1400" b="1" dirty="0">
                <a:solidFill>
                  <a:srgbClr val="22323A"/>
                </a:solidFill>
                <a:latin typeface="Plus Jakarta Sans ExtraBold" pitchFamily="2" charset="0"/>
                <a:cs typeface="Plus Jakarta Sans ExtraBold" pitchFamily="2" charset="0"/>
              </a:rPr>
              <a:t> Reactions with O</a:t>
            </a:r>
            <a:r>
              <a:rPr lang="en-US" sz="1400" b="1" baseline="-25000" dirty="0">
                <a:solidFill>
                  <a:srgbClr val="22323A"/>
                </a:solidFill>
                <a:latin typeface="Plus Jakarta Sans ExtraBold" pitchFamily="2" charset="0"/>
                <a:cs typeface="Plus Jakarta Sans ExtraBold" pitchFamily="2" charset="0"/>
              </a:rPr>
              <a:t>3</a:t>
            </a:r>
            <a:r>
              <a:rPr lang="en-US" sz="1400" b="1" dirty="0">
                <a:solidFill>
                  <a:srgbClr val="22323A"/>
                </a:solidFill>
                <a:latin typeface="Plus Jakarta Sans ExtraBold" pitchFamily="2" charset="0"/>
                <a:cs typeface="Plus Jakarta Sans ExtraBold" pitchFamily="2" charset="0"/>
              </a:rPr>
              <a:t> and H</a:t>
            </a:r>
            <a:r>
              <a:rPr lang="en-US" sz="1400" b="1" baseline="-25000" dirty="0">
                <a:solidFill>
                  <a:srgbClr val="22323A"/>
                </a:solidFill>
                <a:latin typeface="Plus Jakarta Sans ExtraBold" pitchFamily="2" charset="0"/>
                <a:cs typeface="Plus Jakarta Sans ExtraBold" pitchFamily="2" charset="0"/>
              </a:rPr>
              <a:t>2</a:t>
            </a:r>
            <a:r>
              <a:rPr lang="en-US" sz="1400" b="1" dirty="0">
                <a:solidFill>
                  <a:srgbClr val="22323A"/>
                </a:solidFill>
                <a:latin typeface="Plus Jakarta Sans ExtraBold" pitchFamily="2" charset="0"/>
                <a:cs typeface="Plus Jakarta Sans ExtraBold" pitchFamily="2" charset="0"/>
              </a:rPr>
              <a:t>O</a:t>
            </a:r>
            <a:r>
              <a:rPr lang="en-US" sz="1400" b="1" baseline="-25000" dirty="0">
                <a:solidFill>
                  <a:srgbClr val="22323A"/>
                </a:solidFill>
                <a:latin typeface="Plus Jakarta Sans ExtraBold" pitchFamily="2" charset="0"/>
                <a:cs typeface="Plus Jakarta Sans ExtraBold" pitchFamily="2" charset="0"/>
              </a:rPr>
              <a:t>2</a:t>
            </a:r>
          </a:p>
        </p:txBody>
      </p:sp>
    </p:spTree>
    <p:extLst>
      <p:ext uri="{BB962C8B-B14F-4D97-AF65-F5344CB8AC3E}">
        <p14:creationId xmlns:p14="http://schemas.microsoft.com/office/powerpoint/2010/main" val="249434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B705F226-8421-082C-B3F5-314D5CDF4092}"/>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CC020352-845D-76F7-5712-ABEA97F3A5FB}"/>
              </a:ext>
            </a:extLst>
          </p:cNvPr>
          <p:cNvSpPr/>
          <p:nvPr/>
        </p:nvSpPr>
        <p:spPr>
          <a:xfrm>
            <a:off x="0" y="2"/>
            <a:ext cx="12192001" cy="3090526"/>
          </a:xfrm>
          <a:prstGeom prst="rect">
            <a:avLst/>
          </a:prstGeom>
          <a:solidFill>
            <a:srgbClr val="2232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6" name="TextBox 6">
            <a:extLst>
              <a:ext uri="{FF2B5EF4-FFF2-40B4-BE49-F238E27FC236}">
                <a16:creationId xmlns:a16="http://schemas.microsoft.com/office/drawing/2014/main" id="{D79A1C61-6DE8-374E-7016-18AC8FA1BA85}"/>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2C5410A1-1035-5A0B-B976-703A735D5208}"/>
              </a:ext>
            </a:extLst>
          </p:cNvPr>
          <p:cNvSpPr txBox="1"/>
          <p:nvPr/>
        </p:nvSpPr>
        <p:spPr>
          <a:xfrm>
            <a:off x="609600" y="943302"/>
            <a:ext cx="8153400" cy="830997"/>
          </a:xfrm>
          <a:prstGeom prst="rect">
            <a:avLst/>
          </a:prstGeom>
          <a:noFill/>
        </p:spPr>
        <p:txBody>
          <a:bodyPr wrap="square" rtlCol="0">
            <a:spAutoFit/>
          </a:bodyPr>
          <a:lstStyle/>
          <a:p>
            <a:r>
              <a:rPr lang="en-US" sz="4800" b="1" spc="-100" dirty="0">
                <a:solidFill>
                  <a:schemeClr val="bg1"/>
                </a:solidFill>
                <a:latin typeface="Plus Jakarta Sans ExtraBold" pitchFamily="2" charset="0"/>
                <a:cs typeface="Plus Jakarta Sans ExtraBold" pitchFamily="2" charset="0"/>
              </a:rPr>
              <a:t>PEROXONE</a:t>
            </a:r>
          </a:p>
        </p:txBody>
      </p:sp>
      <p:sp>
        <p:nvSpPr>
          <p:cNvPr id="11" name="TextBox 10">
            <a:extLst>
              <a:ext uri="{FF2B5EF4-FFF2-40B4-BE49-F238E27FC236}">
                <a16:creationId xmlns:a16="http://schemas.microsoft.com/office/drawing/2014/main" id="{B90B52B2-2502-2871-FBFD-8CDA2BEEB6CB}"/>
              </a:ext>
            </a:extLst>
          </p:cNvPr>
          <p:cNvSpPr txBox="1"/>
          <p:nvPr/>
        </p:nvSpPr>
        <p:spPr>
          <a:xfrm>
            <a:off x="730624" y="684865"/>
            <a:ext cx="4358565" cy="215444"/>
          </a:xfrm>
          <a:prstGeom prst="rect">
            <a:avLst/>
          </a:prstGeom>
          <a:noFill/>
        </p:spPr>
        <p:txBody>
          <a:bodyPr wrap="none" lIns="0" tIns="0" rIns="0" bIns="0">
            <a:spAutoFit/>
          </a:bodyPr>
          <a:lstStyle/>
          <a:p>
            <a:r>
              <a:rPr lang="en-US" sz="1400" b="1" spc="100" dirty="0">
                <a:solidFill>
                  <a:schemeClr val="bg1">
                    <a:lumMod val="75000"/>
                  </a:schemeClr>
                </a:solidFill>
                <a:latin typeface="Plus Jakarta Sans ExtraBold" pitchFamily="2" charset="0"/>
                <a:ea typeface="Gotham Bold"/>
                <a:cs typeface="Plus Jakarta Sans ExtraBold" pitchFamily="2" charset="0"/>
                <a:sym typeface="Gotham Bold"/>
              </a:rPr>
              <a:t>OZONE DESTRUCTION OF TASTE AND ODOR </a:t>
            </a:r>
          </a:p>
        </p:txBody>
      </p:sp>
      <p:sp>
        <p:nvSpPr>
          <p:cNvPr id="19" name="RED-BG">
            <a:extLst>
              <a:ext uri="{FF2B5EF4-FFF2-40B4-BE49-F238E27FC236}">
                <a16:creationId xmlns:a16="http://schemas.microsoft.com/office/drawing/2014/main" id="{75006E03-A76C-84A9-595C-18E31B6E0732}"/>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453E621E-0127-39A7-0B68-7AC247B79F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4" name="TextBox 3">
            <a:extLst>
              <a:ext uri="{FF2B5EF4-FFF2-40B4-BE49-F238E27FC236}">
                <a16:creationId xmlns:a16="http://schemas.microsoft.com/office/drawing/2014/main" id="{48A826BB-C203-035C-7224-C9D9738F850F}"/>
              </a:ext>
            </a:extLst>
          </p:cNvPr>
          <p:cNvSpPr txBox="1"/>
          <p:nvPr/>
        </p:nvSpPr>
        <p:spPr>
          <a:xfrm>
            <a:off x="509606" y="1843010"/>
            <a:ext cx="5433994" cy="687817"/>
          </a:xfrm>
          <a:prstGeom prst="rect">
            <a:avLst/>
          </a:prstGeom>
          <a:noFill/>
        </p:spPr>
        <p:txBody>
          <a:bodyPr wrap="square" numCol="1">
            <a:spAutoFit/>
          </a:bodyPr>
          <a:lstStyle/>
          <a:p>
            <a:pPr marL="114306">
              <a:lnSpc>
                <a:spcPct val="120000"/>
              </a:lnSpc>
              <a:spcAft>
                <a:spcPts val="800"/>
              </a:spcAft>
              <a:buClr>
                <a:schemeClr val="bg1">
                  <a:lumMod val="50000"/>
                </a:schemeClr>
              </a:buClr>
              <a:buSzPct val="80000"/>
            </a:pPr>
            <a:r>
              <a:rPr lang="en-US" sz="1700" dirty="0">
                <a:solidFill>
                  <a:schemeClr val="bg1">
                    <a:lumMod val="95000"/>
                  </a:schemeClr>
                </a:solidFill>
                <a:latin typeface="Plus Jakarta Sans Medium" pitchFamily="2" charset="0"/>
                <a:cs typeface="Plus Jakarta Sans Medium" pitchFamily="2" charset="0"/>
              </a:rPr>
              <a:t>PEROXONE involves the combination of dissolved ozone and hydrogen peroxide, H</a:t>
            </a:r>
            <a:r>
              <a:rPr lang="en-US" sz="1700" baseline="-25000" dirty="0">
                <a:solidFill>
                  <a:schemeClr val="bg1">
                    <a:lumMod val="95000"/>
                  </a:schemeClr>
                </a:solidFill>
                <a:latin typeface="Plus Jakarta Sans Medium" pitchFamily="2" charset="0"/>
                <a:cs typeface="Plus Jakarta Sans Medium" pitchFamily="2" charset="0"/>
              </a:rPr>
              <a:t>2</a:t>
            </a:r>
            <a:r>
              <a:rPr lang="en-US" sz="1700" dirty="0">
                <a:solidFill>
                  <a:schemeClr val="bg1">
                    <a:lumMod val="95000"/>
                  </a:schemeClr>
                </a:solidFill>
                <a:latin typeface="Plus Jakarta Sans Medium" pitchFamily="2" charset="0"/>
                <a:cs typeface="Plus Jakarta Sans Medium" pitchFamily="2" charset="0"/>
              </a:rPr>
              <a:t>O</a:t>
            </a:r>
            <a:r>
              <a:rPr lang="en-US" sz="1700" baseline="-25000" dirty="0">
                <a:solidFill>
                  <a:schemeClr val="bg1">
                    <a:lumMod val="95000"/>
                  </a:schemeClr>
                </a:solidFill>
                <a:latin typeface="Plus Jakarta Sans Medium" pitchFamily="2" charset="0"/>
                <a:cs typeface="Plus Jakarta Sans Medium" pitchFamily="2" charset="0"/>
              </a:rPr>
              <a:t>2</a:t>
            </a:r>
          </a:p>
        </p:txBody>
      </p:sp>
      <p:sp>
        <p:nvSpPr>
          <p:cNvPr id="7" name="TextBox 6">
            <a:extLst>
              <a:ext uri="{FF2B5EF4-FFF2-40B4-BE49-F238E27FC236}">
                <a16:creationId xmlns:a16="http://schemas.microsoft.com/office/drawing/2014/main" id="{BDB4882E-FE98-121F-04A8-D04F06BE7184}"/>
              </a:ext>
            </a:extLst>
          </p:cNvPr>
          <p:cNvSpPr txBox="1"/>
          <p:nvPr/>
        </p:nvSpPr>
        <p:spPr>
          <a:xfrm>
            <a:off x="4355273" y="4252858"/>
            <a:ext cx="5410200" cy="1539139"/>
          </a:xfrm>
          <a:prstGeom prst="rect">
            <a:avLst/>
          </a:prstGeom>
          <a:noFill/>
        </p:spPr>
        <p:txBody>
          <a:bodyPr wrap="square" numCol="1">
            <a:spAutoFit/>
          </a:bodyPr>
          <a:lstStyle/>
          <a:p>
            <a:pPr marL="114306">
              <a:lnSpc>
                <a:spcPct val="120000"/>
              </a:lnSpc>
              <a:spcAft>
                <a:spcPts val="16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The series of reactions detail the interaction of ozone and H</a:t>
            </a:r>
            <a:r>
              <a:rPr lang="en-US" sz="1600" baseline="-25000" dirty="0">
                <a:solidFill>
                  <a:schemeClr val="bg2">
                    <a:lumMod val="25000"/>
                  </a:schemeClr>
                </a:solidFill>
                <a:latin typeface="Plus Jakarta Sans Medium" pitchFamily="2" charset="0"/>
                <a:cs typeface="Plus Jakarta Sans Medium" pitchFamily="2" charset="0"/>
              </a:rPr>
              <a:t>2</a:t>
            </a:r>
            <a:r>
              <a:rPr lang="en-US" sz="1600" dirty="0">
                <a:solidFill>
                  <a:schemeClr val="bg2">
                    <a:lumMod val="25000"/>
                  </a:schemeClr>
                </a:solidFill>
                <a:latin typeface="Plus Jakarta Sans Medium" pitchFamily="2" charset="0"/>
                <a:cs typeface="Plus Jakarta Sans Medium" pitchFamily="2" charset="0"/>
              </a:rPr>
              <a:t>O</a:t>
            </a:r>
            <a:r>
              <a:rPr lang="en-US" sz="1600" baseline="-25000" dirty="0">
                <a:solidFill>
                  <a:schemeClr val="bg2">
                    <a:lumMod val="25000"/>
                  </a:schemeClr>
                </a:solidFill>
                <a:latin typeface="Plus Jakarta Sans Medium" pitchFamily="2" charset="0"/>
                <a:cs typeface="Plus Jakarta Sans Medium" pitchFamily="2" charset="0"/>
              </a:rPr>
              <a:t>2</a:t>
            </a:r>
            <a:r>
              <a:rPr lang="en-US" sz="1600" dirty="0">
                <a:solidFill>
                  <a:schemeClr val="bg2">
                    <a:lumMod val="25000"/>
                  </a:schemeClr>
                </a:solidFill>
                <a:latin typeface="Plus Jakarta Sans Medium" pitchFamily="2" charset="0"/>
                <a:cs typeface="Plus Jakarta Sans Medium" pitchFamily="2" charset="0"/>
              </a:rPr>
              <a:t> , leading to the generation of  the OH· radical, which quickly reacts with the taste and odor compounds breaking them down into smaller molecules and to carbon dioxide, CO</a:t>
            </a:r>
            <a:r>
              <a:rPr lang="en-US" sz="1600" baseline="-25000" dirty="0">
                <a:solidFill>
                  <a:schemeClr val="bg2">
                    <a:lumMod val="25000"/>
                  </a:schemeClr>
                </a:solidFill>
                <a:latin typeface="Plus Jakarta Sans Medium" pitchFamily="2" charset="0"/>
                <a:cs typeface="Plus Jakarta Sans Medium" pitchFamily="2" charset="0"/>
              </a:rPr>
              <a:t>2</a:t>
            </a:r>
            <a:r>
              <a:rPr lang="en-US" sz="1600" dirty="0">
                <a:solidFill>
                  <a:schemeClr val="bg2">
                    <a:lumMod val="25000"/>
                  </a:schemeClr>
                </a:solidFill>
                <a:latin typeface="Plus Jakarta Sans Medium" pitchFamily="2" charset="0"/>
                <a:cs typeface="Plus Jakarta Sans Medium" pitchFamily="2" charset="0"/>
              </a:rPr>
              <a:t>.</a:t>
            </a:r>
          </a:p>
        </p:txBody>
      </p:sp>
      <p:pic>
        <p:nvPicPr>
          <p:cNvPr id="14" name="Picture 13">
            <a:extLst>
              <a:ext uri="{FF2B5EF4-FFF2-40B4-BE49-F238E27FC236}">
                <a16:creationId xmlns:a16="http://schemas.microsoft.com/office/drawing/2014/main" id="{0AC9C428-7F50-3638-C083-855188A09FA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backgroundMark x1="49889" y1="72000" x2="51667" y2="72222"/>
                      </a14:backgroundRemoval>
                    </a14:imgEffect>
                  </a14:imgLayer>
                </a14:imgProps>
              </a:ext>
            </a:extLst>
          </a:blip>
          <a:stretch>
            <a:fillRect/>
          </a:stretch>
        </p:blipFill>
        <p:spPr>
          <a:xfrm rot="466528">
            <a:off x="4942835" y="-1376032"/>
            <a:ext cx="5100332" cy="5100332"/>
          </a:xfrm>
          <a:prstGeom prst="rect">
            <a:avLst/>
          </a:prstGeom>
        </p:spPr>
      </p:pic>
      <p:sp>
        <p:nvSpPr>
          <p:cNvPr id="29" name="Rectangle 28">
            <a:extLst>
              <a:ext uri="{FF2B5EF4-FFF2-40B4-BE49-F238E27FC236}">
                <a16:creationId xmlns:a16="http://schemas.microsoft.com/office/drawing/2014/main" id="{C76FA24F-61BE-1293-E089-5D896E5B30E3}"/>
              </a:ext>
            </a:extLst>
          </p:cNvPr>
          <p:cNvSpPr/>
          <p:nvPr/>
        </p:nvSpPr>
        <p:spPr>
          <a:xfrm>
            <a:off x="730624" y="4252858"/>
            <a:ext cx="3384176" cy="260514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1F853F5-4F8A-E3E4-94FE-F85CC79AC2D0}"/>
              </a:ext>
            </a:extLst>
          </p:cNvPr>
          <p:cNvPicPr>
            <a:picLocks noChangeAspect="1"/>
          </p:cNvPicPr>
          <p:nvPr/>
        </p:nvPicPr>
        <p:blipFill>
          <a:blip r:embed="rId6"/>
          <a:stretch>
            <a:fillRect/>
          </a:stretch>
        </p:blipFill>
        <p:spPr>
          <a:xfrm rot="19737928">
            <a:off x="7024339" y="1289469"/>
            <a:ext cx="4624507" cy="2816745"/>
          </a:xfrm>
          <a:prstGeom prst="rect">
            <a:avLst/>
          </a:prstGeom>
        </p:spPr>
      </p:pic>
      <p:sp>
        <p:nvSpPr>
          <p:cNvPr id="16" name="TextBox 15">
            <a:extLst>
              <a:ext uri="{FF2B5EF4-FFF2-40B4-BE49-F238E27FC236}">
                <a16:creationId xmlns:a16="http://schemas.microsoft.com/office/drawing/2014/main" id="{51692819-6798-A41D-09F8-DB86640D7F2F}"/>
              </a:ext>
            </a:extLst>
          </p:cNvPr>
          <p:cNvSpPr txBox="1"/>
          <p:nvPr/>
        </p:nvSpPr>
        <p:spPr>
          <a:xfrm>
            <a:off x="7323232" y="530977"/>
            <a:ext cx="1127708" cy="369332"/>
          </a:xfrm>
          <a:prstGeom prst="rect">
            <a:avLst/>
          </a:prstGeom>
          <a:noFill/>
        </p:spPr>
        <p:txBody>
          <a:bodyPr wrap="square">
            <a:spAutoFit/>
          </a:bodyPr>
          <a:lstStyle/>
          <a:p>
            <a:r>
              <a:rPr lang="en-US" sz="1800" b="1" dirty="0">
                <a:solidFill>
                  <a:schemeClr val="bg1">
                    <a:lumMod val="95000"/>
                  </a:schemeClr>
                </a:solidFill>
                <a:latin typeface="Plus Jakarta Sans ExtraBold" pitchFamily="2" charset="0"/>
                <a:ea typeface="Gotham Bold"/>
                <a:cs typeface="Plus Jakarta Sans ExtraBold" pitchFamily="2" charset="0"/>
                <a:sym typeface="Gotham Bold"/>
              </a:rPr>
              <a:t>O</a:t>
            </a:r>
            <a:r>
              <a:rPr lang="en-US" sz="1800" b="1" baseline="-25000" dirty="0">
                <a:solidFill>
                  <a:schemeClr val="bg1">
                    <a:lumMod val="95000"/>
                  </a:schemeClr>
                </a:solidFill>
                <a:latin typeface="Plus Jakarta Sans ExtraBold" pitchFamily="2" charset="0"/>
                <a:ea typeface="Gotham Bold"/>
                <a:cs typeface="Plus Jakarta Sans ExtraBold" pitchFamily="2" charset="0"/>
                <a:sym typeface="Gotham Bold"/>
              </a:rPr>
              <a:t>3</a:t>
            </a:r>
            <a:endParaRPr lang="en-US" baseline="-25000" dirty="0">
              <a:solidFill>
                <a:schemeClr val="bg1">
                  <a:lumMod val="95000"/>
                </a:schemeClr>
              </a:solidFill>
              <a:latin typeface="Plus Jakarta Sans Medium" pitchFamily="2" charset="0"/>
              <a:cs typeface="Plus Jakarta Sans Medium" pitchFamily="2" charset="0"/>
            </a:endParaRPr>
          </a:p>
        </p:txBody>
      </p:sp>
      <p:sp>
        <p:nvSpPr>
          <p:cNvPr id="17" name="TextBox 16">
            <a:extLst>
              <a:ext uri="{FF2B5EF4-FFF2-40B4-BE49-F238E27FC236}">
                <a16:creationId xmlns:a16="http://schemas.microsoft.com/office/drawing/2014/main" id="{6EE62E7B-26FD-6980-A864-21AF28F23DF8}"/>
              </a:ext>
            </a:extLst>
          </p:cNvPr>
          <p:cNvSpPr txBox="1"/>
          <p:nvPr/>
        </p:nvSpPr>
        <p:spPr>
          <a:xfrm>
            <a:off x="11007393" y="1899933"/>
            <a:ext cx="1127708" cy="369332"/>
          </a:xfrm>
          <a:prstGeom prst="rect">
            <a:avLst/>
          </a:prstGeom>
          <a:noFill/>
        </p:spPr>
        <p:txBody>
          <a:bodyPr wrap="square">
            <a:spAutoFit/>
          </a:bodyPr>
          <a:lstStyle/>
          <a:p>
            <a:r>
              <a:rPr lang="en-US" sz="1800" b="1" dirty="0">
                <a:solidFill>
                  <a:schemeClr val="bg1">
                    <a:lumMod val="95000"/>
                  </a:schemeClr>
                </a:solidFill>
                <a:latin typeface="Plus Jakarta Sans ExtraBold" pitchFamily="2" charset="0"/>
                <a:ea typeface="Gotham Bold"/>
                <a:cs typeface="Plus Jakarta Sans ExtraBold" pitchFamily="2" charset="0"/>
                <a:sym typeface="Gotham Bold"/>
              </a:rPr>
              <a:t>H</a:t>
            </a:r>
            <a:r>
              <a:rPr lang="en-US" sz="1800" b="1" baseline="-25000" dirty="0">
                <a:solidFill>
                  <a:schemeClr val="bg1">
                    <a:lumMod val="95000"/>
                  </a:schemeClr>
                </a:solidFill>
                <a:latin typeface="Plus Jakarta Sans ExtraBold" pitchFamily="2" charset="0"/>
                <a:ea typeface="Gotham Bold"/>
                <a:cs typeface="Plus Jakarta Sans ExtraBold" pitchFamily="2" charset="0"/>
                <a:sym typeface="Gotham Bold"/>
              </a:rPr>
              <a:t>2</a:t>
            </a:r>
            <a:r>
              <a:rPr lang="en-US" sz="1800" b="1" dirty="0">
                <a:solidFill>
                  <a:schemeClr val="bg1">
                    <a:lumMod val="95000"/>
                  </a:schemeClr>
                </a:solidFill>
                <a:latin typeface="Plus Jakarta Sans ExtraBold" pitchFamily="2" charset="0"/>
                <a:ea typeface="Gotham Bold"/>
                <a:cs typeface="Plus Jakarta Sans ExtraBold" pitchFamily="2" charset="0"/>
                <a:sym typeface="Gotham Bold"/>
              </a:rPr>
              <a:t>O</a:t>
            </a:r>
            <a:r>
              <a:rPr lang="en-US" sz="1800" b="1" baseline="-25000" dirty="0">
                <a:solidFill>
                  <a:schemeClr val="bg1">
                    <a:lumMod val="95000"/>
                  </a:schemeClr>
                </a:solidFill>
                <a:latin typeface="Plus Jakarta Sans ExtraBold" pitchFamily="2" charset="0"/>
                <a:ea typeface="Gotham Bold"/>
                <a:cs typeface="Plus Jakarta Sans ExtraBold" pitchFamily="2" charset="0"/>
                <a:sym typeface="Gotham Bold"/>
              </a:rPr>
              <a:t>2</a:t>
            </a:r>
            <a:endParaRPr lang="en-US" baseline="-25000" dirty="0">
              <a:solidFill>
                <a:schemeClr val="bg1">
                  <a:lumMod val="95000"/>
                </a:schemeClr>
              </a:solidFill>
              <a:latin typeface="Plus Jakarta Sans Medium" pitchFamily="2" charset="0"/>
              <a:cs typeface="Plus Jakarta Sans Medium" pitchFamily="2" charset="0"/>
            </a:endParaRPr>
          </a:p>
        </p:txBody>
      </p:sp>
      <p:sp>
        <p:nvSpPr>
          <p:cNvPr id="18" name="Plus Sign 17">
            <a:extLst>
              <a:ext uri="{FF2B5EF4-FFF2-40B4-BE49-F238E27FC236}">
                <a16:creationId xmlns:a16="http://schemas.microsoft.com/office/drawing/2014/main" id="{7F580889-394B-6DC8-0C9C-55885557207B}"/>
              </a:ext>
            </a:extLst>
          </p:cNvPr>
          <p:cNvSpPr/>
          <p:nvPr/>
        </p:nvSpPr>
        <p:spPr>
          <a:xfrm>
            <a:off x="8572500" y="1853961"/>
            <a:ext cx="800100" cy="736839"/>
          </a:xfrm>
          <a:prstGeom prst="mathPlus">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Plus Jakarta Sans Medium" pitchFamily="2" charset="0"/>
            </a:endParaRPr>
          </a:p>
        </p:txBody>
      </p:sp>
      <p:grpSp>
        <p:nvGrpSpPr>
          <p:cNvPr id="30" name="Group 29">
            <a:extLst>
              <a:ext uri="{FF2B5EF4-FFF2-40B4-BE49-F238E27FC236}">
                <a16:creationId xmlns:a16="http://schemas.microsoft.com/office/drawing/2014/main" id="{D9D50AF6-41FB-CAE5-E7ED-D152FFB8A7A1}"/>
              </a:ext>
            </a:extLst>
          </p:cNvPr>
          <p:cNvGrpSpPr/>
          <p:nvPr/>
        </p:nvGrpSpPr>
        <p:grpSpPr>
          <a:xfrm>
            <a:off x="971097" y="4549985"/>
            <a:ext cx="2903231" cy="2010888"/>
            <a:chOff x="1270973" y="4593335"/>
            <a:chExt cx="2903231" cy="2010888"/>
          </a:xfrm>
        </p:grpSpPr>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4708DAC-8CD2-5B62-EFFD-0D914A3856BF}"/>
                    </a:ext>
                  </a:extLst>
                </p:cNvPr>
                <p:cNvSpPr txBox="1"/>
                <p:nvPr/>
              </p:nvSpPr>
              <p:spPr>
                <a:xfrm>
                  <a:off x="1828800" y="4593335"/>
                  <a:ext cx="195245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𝐻</m:t>
                            </m:r>
                          </m:e>
                          <m:sub>
                            <m:r>
                              <a:rPr lang="en-US" b="0" i="1" smtClean="0">
                                <a:latin typeface="Cambria Math" panose="02040503050406030204" pitchFamily="18" charset="0"/>
                              </a:rPr>
                              <m:t>2</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2</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𝐻</m:t>
                            </m:r>
                          </m:e>
                          <m:sup>
                            <m:r>
                              <a:rPr lang="en-US" b="0" i="1" smtClean="0">
                                <a:latin typeface="Cambria Math" panose="02040503050406030204" pitchFamily="18" charset="0"/>
                                <a:ea typeface="Cambria Math" panose="02040503050406030204" pitchFamily="18" charset="0"/>
                              </a:rPr>
                              <m:t>+</m:t>
                            </m:r>
                          </m:sup>
                        </m:sSup>
                      </m:oMath>
                    </m:oMathPara>
                  </a14:m>
                  <a:endParaRPr lang="en-US">
                    <a:latin typeface="Plus Jakarta Sans Medium" pitchFamily="2" charset="0"/>
                  </a:endParaRPr>
                </a:p>
              </p:txBody>
            </p:sp>
          </mc:Choice>
          <mc:Fallback xmlns="">
            <p:sp>
              <p:nvSpPr>
                <p:cNvPr id="21" name="TextBox 20">
                  <a:extLst>
                    <a:ext uri="{FF2B5EF4-FFF2-40B4-BE49-F238E27FC236}">
                      <a16:creationId xmlns:a16="http://schemas.microsoft.com/office/drawing/2014/main" id="{84708DAC-8CD2-5B62-EFFD-0D914A3856BF}"/>
                    </a:ext>
                  </a:extLst>
                </p:cNvPr>
                <p:cNvSpPr txBox="1">
                  <a:spLocks noRot="1" noChangeAspect="1" noMove="1" noResize="1" noEditPoints="1" noAdjustHandles="1" noChangeArrowheads="1" noChangeShapeType="1" noTextEdit="1"/>
                </p:cNvSpPr>
                <p:nvPr/>
              </p:nvSpPr>
              <p:spPr>
                <a:xfrm>
                  <a:off x="1828800" y="4593335"/>
                  <a:ext cx="1952458" cy="276999"/>
                </a:xfrm>
                <a:prstGeom prst="rect">
                  <a:avLst/>
                </a:prstGeom>
                <a:blipFill>
                  <a:blip r:embed="rId7"/>
                  <a:stretch>
                    <a:fillRect l="-2813" r="-625"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14669A0-FC4A-780F-EB2C-DFEA7D77E20B}"/>
                    </a:ext>
                  </a:extLst>
                </p:cNvPr>
                <p:cNvSpPr txBox="1"/>
                <p:nvPr/>
              </p:nvSpPr>
              <p:spPr>
                <a:xfrm>
                  <a:off x="1270973" y="4940113"/>
                  <a:ext cx="290323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3</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𝑂</m:t>
                            </m:r>
                          </m:e>
                          <m:sup>
                            <m:r>
                              <a:rPr lang="en-US" i="1">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Sub>
                      </m:oMath>
                    </m:oMathPara>
                  </a14:m>
                  <a:endParaRPr lang="en-US">
                    <a:latin typeface="Plus Jakarta Sans Medium" pitchFamily="2" charset="0"/>
                  </a:endParaRPr>
                </a:p>
              </p:txBody>
            </p:sp>
          </mc:Choice>
          <mc:Fallback xmlns="">
            <p:sp>
              <p:nvSpPr>
                <p:cNvPr id="22" name="TextBox 21">
                  <a:extLst>
                    <a:ext uri="{FF2B5EF4-FFF2-40B4-BE49-F238E27FC236}">
                      <a16:creationId xmlns:a16="http://schemas.microsoft.com/office/drawing/2014/main" id="{E14669A0-FC4A-780F-EB2C-DFEA7D77E20B}"/>
                    </a:ext>
                  </a:extLst>
                </p:cNvPr>
                <p:cNvSpPr txBox="1">
                  <a:spLocks noRot="1" noChangeAspect="1" noMove="1" noResize="1" noEditPoints="1" noAdjustHandles="1" noChangeArrowheads="1" noChangeShapeType="1" noTextEdit="1"/>
                </p:cNvSpPr>
                <p:nvPr/>
              </p:nvSpPr>
              <p:spPr>
                <a:xfrm>
                  <a:off x="1270973" y="4940113"/>
                  <a:ext cx="2903231" cy="276999"/>
                </a:xfrm>
                <a:prstGeom prst="rect">
                  <a:avLst/>
                </a:prstGeom>
                <a:blipFill>
                  <a:blip r:embed="rId8"/>
                  <a:stretch>
                    <a:fillRect l="-1468" r="-210"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452BBF5-D095-9F76-E7E0-885407D5A3D0}"/>
                    </a:ext>
                  </a:extLst>
                </p:cNvPr>
                <p:cNvSpPr txBox="1"/>
                <p:nvPr/>
              </p:nvSpPr>
              <p:spPr>
                <a:xfrm>
                  <a:off x="1828800" y="5286891"/>
                  <a:ext cx="17384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2</m:t>
                            </m:r>
                          </m:sub>
                          <m:sup>
                            <m:r>
                              <a:rPr lang="en-US" i="1" smtClean="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𝐻</m:t>
                            </m:r>
                          </m:e>
                          <m:sup>
                            <m:r>
                              <a:rPr lang="en-US" i="1" smtClean="0">
                                <a:latin typeface="Cambria Math" panose="02040503050406030204" pitchFamily="18" charset="0"/>
                                <a:ea typeface="Cambria Math" panose="02040503050406030204" pitchFamily="18" charset="0"/>
                              </a:rPr>
                              <m:t>+</m:t>
                            </m:r>
                          </m:sup>
                        </m:sSup>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b="0" i="1" smtClean="0">
                                <a:latin typeface="Cambria Math" panose="02040503050406030204" pitchFamily="18" charset="0"/>
                                <a:ea typeface="Cambria Math" panose="02040503050406030204" pitchFamily="18" charset="0"/>
                              </a:rPr>
                              <m:t>∙</m:t>
                            </m:r>
                          </m:sup>
                        </m:sSubSup>
                      </m:oMath>
                    </m:oMathPara>
                  </a14:m>
                  <a:endParaRPr lang="en-US" dirty="0">
                    <a:latin typeface="Plus Jakarta Sans Medium" pitchFamily="2" charset="0"/>
                  </a:endParaRPr>
                </a:p>
              </p:txBody>
            </p:sp>
          </mc:Choice>
          <mc:Fallback xmlns="">
            <p:sp>
              <p:nvSpPr>
                <p:cNvPr id="24" name="TextBox 23">
                  <a:extLst>
                    <a:ext uri="{FF2B5EF4-FFF2-40B4-BE49-F238E27FC236}">
                      <a16:creationId xmlns:a16="http://schemas.microsoft.com/office/drawing/2014/main" id="{C452BBF5-D095-9F76-E7E0-885407D5A3D0}"/>
                    </a:ext>
                  </a:extLst>
                </p:cNvPr>
                <p:cNvSpPr txBox="1">
                  <a:spLocks noRot="1" noChangeAspect="1" noMove="1" noResize="1" noEditPoints="1" noAdjustHandles="1" noChangeArrowheads="1" noChangeShapeType="1" noTextEdit="1"/>
                </p:cNvSpPr>
                <p:nvPr/>
              </p:nvSpPr>
              <p:spPr>
                <a:xfrm>
                  <a:off x="1828800" y="5286891"/>
                  <a:ext cx="1738425" cy="276999"/>
                </a:xfrm>
                <a:prstGeom prst="rect">
                  <a:avLst/>
                </a:prstGeom>
                <a:blipFill>
                  <a:blip r:embed="rId9"/>
                  <a:stretch>
                    <a:fillRect l="-3158" r="-702" b="-195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750C8A7-EEB1-A787-C9CC-46ED02063E83}"/>
                    </a:ext>
                  </a:extLst>
                </p:cNvPr>
                <p:cNvSpPr txBox="1"/>
                <p:nvPr/>
              </p:nvSpPr>
              <p:spPr>
                <a:xfrm>
                  <a:off x="1659604" y="5633669"/>
                  <a:ext cx="212596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3</m:t>
                            </m:r>
                          </m:sub>
                        </m:sSub>
                        <m:r>
                          <a:rPr lang="en-US" i="1" smtClean="0">
                            <a:latin typeface="Cambria Math" panose="02040503050406030204" pitchFamily="18" charset="0"/>
                            <a:ea typeface="Cambria Math" panose="02040503050406030204" pitchFamily="18" charset="0"/>
                          </a:rPr>
                          <m:t>+</m:t>
                        </m:r>
                        <m:sSubSup>
                          <m:sSubSupPr>
                            <m:ctrlPr>
                              <a:rPr lang="en-US"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up>
                            <m:r>
                              <a:rPr lang="en-US" i="1" smtClean="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bSup>
                          <m:sSubSupPr>
                            <m:ctrlPr>
                              <a:rPr lang="en-US"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3</m:t>
                            </m:r>
                          </m:sub>
                          <m:sup>
                            <m:r>
                              <a:rPr lang="en-US" i="1" smtClean="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Sub>
                      </m:oMath>
                    </m:oMathPara>
                  </a14:m>
                  <a:endParaRPr lang="en-US" dirty="0">
                    <a:latin typeface="Plus Jakarta Sans Medium" pitchFamily="2" charset="0"/>
                  </a:endParaRPr>
                </a:p>
              </p:txBody>
            </p:sp>
          </mc:Choice>
          <mc:Fallback xmlns="">
            <p:sp>
              <p:nvSpPr>
                <p:cNvPr id="25" name="TextBox 24">
                  <a:extLst>
                    <a:ext uri="{FF2B5EF4-FFF2-40B4-BE49-F238E27FC236}">
                      <a16:creationId xmlns:a16="http://schemas.microsoft.com/office/drawing/2014/main" id="{2750C8A7-EEB1-A787-C9CC-46ED02063E83}"/>
                    </a:ext>
                  </a:extLst>
                </p:cNvPr>
                <p:cNvSpPr txBox="1">
                  <a:spLocks noRot="1" noChangeAspect="1" noMove="1" noResize="1" noEditPoints="1" noAdjustHandles="1" noChangeArrowheads="1" noChangeShapeType="1" noTextEdit="1"/>
                </p:cNvSpPr>
                <p:nvPr/>
              </p:nvSpPr>
              <p:spPr>
                <a:xfrm>
                  <a:off x="1659604" y="5633669"/>
                  <a:ext cx="2125967" cy="276999"/>
                </a:xfrm>
                <a:prstGeom prst="rect">
                  <a:avLst/>
                </a:prstGeom>
                <a:blipFill>
                  <a:blip r:embed="rId10"/>
                  <a:stretch>
                    <a:fillRect l="-2292" r="-573"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496FCA9-1516-888C-4D17-4BF57AAF1DE8}"/>
                    </a:ext>
                  </a:extLst>
                </p:cNvPr>
                <p:cNvSpPr txBox="1"/>
                <p:nvPr/>
              </p:nvSpPr>
              <p:spPr>
                <a:xfrm>
                  <a:off x="1853374" y="5980447"/>
                  <a:ext cx="173842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3</m:t>
                            </m:r>
                          </m:sub>
                          <m:sup>
                            <m:r>
                              <a:rPr lang="en-US" i="1" smtClean="0">
                                <a:latin typeface="Cambria Math" panose="02040503050406030204" pitchFamily="18" charset="0"/>
                                <a:ea typeface="Cambria Math" panose="02040503050406030204" pitchFamily="18" charset="0"/>
                              </a:rPr>
                              <m:t>∙−</m:t>
                            </m:r>
                          </m:sup>
                        </m:sSubSup>
                        <m:r>
                          <a:rPr lang="en-US" i="1" smtClean="0">
                            <a:latin typeface="Cambria Math" panose="02040503050406030204" pitchFamily="18" charset="0"/>
                            <a:ea typeface="Cambria Math" panose="02040503050406030204" pitchFamily="18" charset="0"/>
                          </a:rPr>
                          <m:t>+</m:t>
                        </m:r>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𝐻</m:t>
                            </m:r>
                          </m:e>
                          <m:sup>
                            <m:r>
                              <a:rPr lang="en-US" i="1" smtClean="0">
                                <a:latin typeface="Cambria Math" panose="02040503050406030204" pitchFamily="18" charset="0"/>
                                <a:ea typeface="Cambria Math" panose="02040503050406030204" pitchFamily="18" charset="0"/>
                              </a:rPr>
                              <m:t>+</m:t>
                            </m:r>
                          </m:sup>
                        </m:sSup>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3</m:t>
                            </m:r>
                          </m:sub>
                          <m:sup>
                            <m:r>
                              <a:rPr lang="en-US" b="0" i="1" smtClean="0">
                                <a:latin typeface="Cambria Math" panose="02040503050406030204" pitchFamily="18" charset="0"/>
                                <a:ea typeface="Cambria Math" panose="02040503050406030204" pitchFamily="18" charset="0"/>
                              </a:rPr>
                              <m:t>∙</m:t>
                            </m:r>
                          </m:sup>
                        </m:sSubSup>
                      </m:oMath>
                    </m:oMathPara>
                  </a14:m>
                  <a:endParaRPr lang="en-US">
                    <a:latin typeface="Plus Jakarta Sans Medium" pitchFamily="2" charset="0"/>
                  </a:endParaRPr>
                </a:p>
              </p:txBody>
            </p:sp>
          </mc:Choice>
          <mc:Fallback xmlns="">
            <p:sp>
              <p:nvSpPr>
                <p:cNvPr id="26" name="TextBox 25">
                  <a:extLst>
                    <a:ext uri="{FF2B5EF4-FFF2-40B4-BE49-F238E27FC236}">
                      <a16:creationId xmlns:a16="http://schemas.microsoft.com/office/drawing/2014/main" id="{8496FCA9-1516-888C-4D17-4BF57AAF1DE8}"/>
                    </a:ext>
                  </a:extLst>
                </p:cNvPr>
                <p:cNvSpPr txBox="1">
                  <a:spLocks noRot="1" noChangeAspect="1" noMove="1" noResize="1" noEditPoints="1" noAdjustHandles="1" noChangeArrowheads="1" noChangeShapeType="1" noTextEdit="1"/>
                </p:cNvSpPr>
                <p:nvPr/>
              </p:nvSpPr>
              <p:spPr>
                <a:xfrm>
                  <a:off x="1853374" y="5980447"/>
                  <a:ext cx="1738425" cy="276999"/>
                </a:xfrm>
                <a:prstGeom prst="rect">
                  <a:avLst/>
                </a:prstGeom>
                <a:blipFill>
                  <a:blip r:embed="rId11"/>
                  <a:stretch>
                    <a:fillRect l="-3158" r="-702"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5C83464-115C-38B6-CAC7-D5350CB88A1C}"/>
                    </a:ext>
                  </a:extLst>
                </p:cNvPr>
                <p:cNvSpPr txBox="1"/>
                <p:nvPr/>
              </p:nvSpPr>
              <p:spPr>
                <a:xfrm>
                  <a:off x="1889475" y="6327224"/>
                  <a:ext cx="170232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H</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𝑂</m:t>
                            </m:r>
                          </m:e>
                          <m:sub>
                            <m:r>
                              <a:rPr lang="en-US" b="0" i="1" smtClean="0">
                                <a:latin typeface="Cambria Math" panose="02040503050406030204" pitchFamily="18" charset="0"/>
                              </a:rPr>
                              <m:t>3</m:t>
                            </m:r>
                          </m:sub>
                          <m:sup>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𝑂</m:t>
                            </m:r>
                          </m:e>
                          <m:sup>
                            <m:r>
                              <a:rPr lang="en-US" b="0" i="1" smtClean="0">
                                <a:latin typeface="Cambria Math" panose="02040503050406030204" pitchFamily="18" charset="0"/>
                                <a:ea typeface="Cambria Math" panose="02040503050406030204" pitchFamily="18" charset="0"/>
                              </a:rPr>
                              <m:t>∙</m:t>
                            </m:r>
                          </m:sup>
                        </m:sSup>
                        <m:r>
                          <a:rPr lang="en-US" i="1">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𝑂</m:t>
                            </m:r>
                          </m:e>
                          <m:sub>
                            <m:r>
                              <a:rPr lang="en-US" b="0" i="1" smtClean="0">
                                <a:latin typeface="Cambria Math" panose="02040503050406030204" pitchFamily="18" charset="0"/>
                                <a:ea typeface="Cambria Math" panose="02040503050406030204" pitchFamily="18" charset="0"/>
                              </a:rPr>
                              <m:t>2</m:t>
                            </m:r>
                          </m:sub>
                        </m:sSub>
                      </m:oMath>
                    </m:oMathPara>
                  </a14:m>
                  <a:endParaRPr lang="en-US" dirty="0">
                    <a:latin typeface="Plus Jakarta Sans Medium" pitchFamily="2" charset="0"/>
                  </a:endParaRPr>
                </a:p>
              </p:txBody>
            </p:sp>
          </mc:Choice>
          <mc:Fallback xmlns="">
            <p:sp>
              <p:nvSpPr>
                <p:cNvPr id="27" name="TextBox 26">
                  <a:extLst>
                    <a:ext uri="{FF2B5EF4-FFF2-40B4-BE49-F238E27FC236}">
                      <a16:creationId xmlns:a16="http://schemas.microsoft.com/office/drawing/2014/main" id="{15C83464-115C-38B6-CAC7-D5350CB88A1C}"/>
                    </a:ext>
                  </a:extLst>
                </p:cNvPr>
                <p:cNvSpPr txBox="1">
                  <a:spLocks noRot="1" noChangeAspect="1" noMove="1" noResize="1" noEditPoints="1" noAdjustHandles="1" noChangeArrowheads="1" noChangeShapeType="1" noTextEdit="1"/>
                </p:cNvSpPr>
                <p:nvPr/>
              </p:nvSpPr>
              <p:spPr>
                <a:xfrm>
                  <a:off x="1889475" y="6327224"/>
                  <a:ext cx="1702324" cy="276999"/>
                </a:xfrm>
                <a:prstGeom prst="rect">
                  <a:avLst/>
                </a:prstGeom>
                <a:blipFill>
                  <a:blip r:embed="rId12"/>
                  <a:stretch>
                    <a:fillRect l="-3226" r="-1075" b="-22222"/>
                  </a:stretch>
                </a:blipFill>
              </p:spPr>
              <p:txBody>
                <a:bodyPr/>
                <a:lstStyle/>
                <a:p>
                  <a:r>
                    <a:rPr lang="en-US">
                      <a:noFill/>
                    </a:rPr>
                    <a:t> </a:t>
                  </a:r>
                </a:p>
              </p:txBody>
            </p:sp>
          </mc:Fallback>
        </mc:AlternateContent>
      </p:grpSp>
      <p:sp>
        <p:nvSpPr>
          <p:cNvPr id="28" name="TextBox 27">
            <a:extLst>
              <a:ext uri="{FF2B5EF4-FFF2-40B4-BE49-F238E27FC236}">
                <a16:creationId xmlns:a16="http://schemas.microsoft.com/office/drawing/2014/main" id="{48F57F08-DBB7-AE9C-A4C2-A9B530740AFF}"/>
              </a:ext>
            </a:extLst>
          </p:cNvPr>
          <p:cNvSpPr txBox="1"/>
          <p:nvPr/>
        </p:nvSpPr>
        <p:spPr>
          <a:xfrm>
            <a:off x="730625" y="3740383"/>
            <a:ext cx="2393575" cy="430887"/>
          </a:xfrm>
          <a:prstGeom prst="rect">
            <a:avLst/>
          </a:prstGeom>
          <a:noFill/>
        </p:spPr>
        <p:txBody>
          <a:bodyPr wrap="square" lIns="0" tIns="0" rIns="0" bIns="0" rtlCol="0">
            <a:spAutoFit/>
          </a:bodyPr>
          <a:lstStyle/>
          <a:p>
            <a:r>
              <a:rPr lang="en-US" sz="1400" b="1" dirty="0">
                <a:solidFill>
                  <a:srgbClr val="22323A"/>
                </a:solidFill>
                <a:latin typeface="Plus Jakarta Sans ExtraBold" pitchFamily="2" charset="0"/>
                <a:cs typeface="Plus Jakarta Sans ExtraBold" pitchFamily="2" charset="0"/>
              </a:rPr>
              <a:t>Profile of the </a:t>
            </a:r>
            <a:r>
              <a:rPr lang="en-US" sz="1400" b="1" dirty="0" err="1">
                <a:solidFill>
                  <a:srgbClr val="22323A"/>
                </a:solidFill>
                <a:latin typeface="Plus Jakarta Sans ExtraBold" pitchFamily="2" charset="0"/>
                <a:cs typeface="Plus Jakarta Sans ExtraBold" pitchFamily="2" charset="0"/>
              </a:rPr>
              <a:t>Kinectic</a:t>
            </a:r>
            <a:r>
              <a:rPr lang="en-US" sz="1400" b="1" dirty="0">
                <a:solidFill>
                  <a:srgbClr val="22323A"/>
                </a:solidFill>
                <a:latin typeface="Plus Jakarta Sans ExtraBold" pitchFamily="2" charset="0"/>
                <a:cs typeface="Plus Jakarta Sans ExtraBold" pitchFamily="2" charset="0"/>
              </a:rPr>
              <a:t> Reactions with O</a:t>
            </a:r>
            <a:r>
              <a:rPr lang="en-US" sz="1400" b="1" baseline="-25000" dirty="0">
                <a:solidFill>
                  <a:srgbClr val="22323A"/>
                </a:solidFill>
                <a:latin typeface="Plus Jakarta Sans ExtraBold" pitchFamily="2" charset="0"/>
                <a:cs typeface="Plus Jakarta Sans ExtraBold" pitchFamily="2" charset="0"/>
              </a:rPr>
              <a:t>3</a:t>
            </a:r>
            <a:r>
              <a:rPr lang="en-US" sz="1400" b="1" dirty="0">
                <a:solidFill>
                  <a:srgbClr val="22323A"/>
                </a:solidFill>
                <a:latin typeface="Plus Jakarta Sans ExtraBold" pitchFamily="2" charset="0"/>
                <a:cs typeface="Plus Jakarta Sans ExtraBold" pitchFamily="2" charset="0"/>
              </a:rPr>
              <a:t> and H</a:t>
            </a:r>
            <a:r>
              <a:rPr lang="en-US" sz="1400" b="1" baseline="-25000" dirty="0">
                <a:solidFill>
                  <a:srgbClr val="22323A"/>
                </a:solidFill>
                <a:latin typeface="Plus Jakarta Sans ExtraBold" pitchFamily="2" charset="0"/>
                <a:cs typeface="Plus Jakarta Sans ExtraBold" pitchFamily="2" charset="0"/>
              </a:rPr>
              <a:t>2</a:t>
            </a:r>
            <a:r>
              <a:rPr lang="en-US" sz="1400" b="1" dirty="0">
                <a:solidFill>
                  <a:srgbClr val="22323A"/>
                </a:solidFill>
                <a:latin typeface="Plus Jakarta Sans ExtraBold" pitchFamily="2" charset="0"/>
                <a:cs typeface="Plus Jakarta Sans ExtraBold" pitchFamily="2" charset="0"/>
              </a:rPr>
              <a:t>O</a:t>
            </a:r>
            <a:r>
              <a:rPr lang="en-US" sz="1400" b="1" baseline="-25000" dirty="0">
                <a:solidFill>
                  <a:srgbClr val="22323A"/>
                </a:solidFill>
                <a:latin typeface="Plus Jakarta Sans ExtraBold" pitchFamily="2" charset="0"/>
                <a:cs typeface="Plus Jakarta Sans ExtraBold" pitchFamily="2" charset="0"/>
              </a:rPr>
              <a:t>2</a:t>
            </a:r>
          </a:p>
        </p:txBody>
      </p:sp>
      <p:sp>
        <p:nvSpPr>
          <p:cNvPr id="31" name="TextBox 30">
            <a:extLst>
              <a:ext uri="{FF2B5EF4-FFF2-40B4-BE49-F238E27FC236}">
                <a16:creationId xmlns:a16="http://schemas.microsoft.com/office/drawing/2014/main" id="{47741098-C657-50C4-0368-A85B688DCACB}"/>
              </a:ext>
            </a:extLst>
          </p:cNvPr>
          <p:cNvSpPr txBox="1"/>
          <p:nvPr/>
        </p:nvSpPr>
        <p:spPr>
          <a:xfrm>
            <a:off x="-5096455" y="792252"/>
            <a:ext cx="5181600" cy="1938992"/>
          </a:xfrm>
          <a:prstGeom prst="rect">
            <a:avLst/>
          </a:prstGeom>
          <a:noFill/>
        </p:spPr>
        <p:txBody>
          <a:bodyPr wrap="square" rtlCol="0">
            <a:spAutoFit/>
          </a:bodyPr>
          <a:lstStyle/>
          <a:p>
            <a:r>
              <a:rPr lang="en-US" sz="4000" b="1" spc="-100" dirty="0">
                <a:solidFill>
                  <a:srgbClr val="AD2A38"/>
                </a:solidFill>
                <a:latin typeface="Plus Jakarta Sans SemiBold" pitchFamily="2" charset="77"/>
                <a:cs typeface="Plus Jakarta Sans SemiBold" pitchFamily="2" charset="77"/>
              </a:rPr>
              <a:t>Use of Ozone for Color Removal in WTP Source Waters</a:t>
            </a:r>
          </a:p>
        </p:txBody>
      </p:sp>
      <p:sp>
        <p:nvSpPr>
          <p:cNvPr id="32" name="TextBox 31">
            <a:extLst>
              <a:ext uri="{FF2B5EF4-FFF2-40B4-BE49-F238E27FC236}">
                <a16:creationId xmlns:a16="http://schemas.microsoft.com/office/drawing/2014/main" id="{5A8E7B8A-F1A9-97BC-BF87-2C67E84FCFC2}"/>
              </a:ext>
            </a:extLst>
          </p:cNvPr>
          <p:cNvSpPr txBox="1"/>
          <p:nvPr/>
        </p:nvSpPr>
        <p:spPr>
          <a:xfrm>
            <a:off x="6096000" y="7620000"/>
            <a:ext cx="5638800" cy="5273495"/>
          </a:xfrm>
          <a:prstGeom prst="rect">
            <a:avLst/>
          </a:prstGeom>
          <a:noFill/>
        </p:spPr>
        <p:txBody>
          <a:bodyPr wrap="square" numCol="1">
            <a:spAutoFit/>
          </a:bodyPr>
          <a:lstStyle/>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In both well and surface waters for water treatment plants color can originate from a dissolved organic and inorganic compounds:</a:t>
            </a:r>
          </a:p>
          <a:p>
            <a:pPr marL="114306">
              <a:lnSpc>
                <a:spcPct val="120000"/>
              </a:lnSpc>
              <a:spcAft>
                <a:spcPts val="400"/>
              </a:spcAft>
              <a:buClr>
                <a:schemeClr val="bg1">
                  <a:lumMod val="50000"/>
                </a:schemeClr>
              </a:buClr>
              <a:buSzPct val="80000"/>
            </a:pPr>
            <a:endParaRPr lang="en-US" sz="1600" dirty="0">
              <a:solidFill>
                <a:schemeClr val="bg2">
                  <a:lumMod val="25000"/>
                </a:schemeClr>
              </a:solidFill>
              <a:latin typeface="Plus Jakarta Sans Medium" pitchFamily="2" charset="0"/>
              <a:cs typeface="Plus Jakarta Sans Medium" pitchFamily="2" charset="0"/>
            </a:endParaRPr>
          </a:p>
          <a:p>
            <a:pPr marL="400070" indent="-285764">
              <a:lnSpc>
                <a:spcPct val="120000"/>
              </a:lnSpc>
              <a:spcAft>
                <a:spcPts val="400"/>
              </a:spcAft>
              <a:buClr>
                <a:schemeClr val="bg1">
                  <a:lumMod val="50000"/>
                </a:schemeClr>
              </a:buClr>
              <a:buSzPct val="80000"/>
              <a:buBlip>
                <a:blip r:embed="rId13"/>
              </a:buBlip>
            </a:pPr>
            <a:r>
              <a:rPr lang="en-US" sz="2000" dirty="0">
                <a:solidFill>
                  <a:schemeClr val="bg2">
                    <a:lumMod val="25000"/>
                  </a:schemeClr>
                </a:solidFill>
                <a:latin typeface="Plus Jakarta Sans Medium" pitchFamily="2" charset="0"/>
                <a:cs typeface="Plus Jakarta Sans Medium" pitchFamily="2" charset="0"/>
              </a:rPr>
              <a:t>Tannins</a:t>
            </a:r>
          </a:p>
          <a:p>
            <a:pPr marL="400070" indent="-285764">
              <a:lnSpc>
                <a:spcPct val="120000"/>
              </a:lnSpc>
              <a:spcAft>
                <a:spcPts val="400"/>
              </a:spcAft>
              <a:buClr>
                <a:schemeClr val="bg1">
                  <a:lumMod val="50000"/>
                </a:schemeClr>
              </a:buClr>
              <a:buSzPct val="80000"/>
              <a:buBlip>
                <a:blip r:embed="rId13"/>
              </a:buBlip>
            </a:pPr>
            <a:r>
              <a:rPr lang="en-US" sz="2000" dirty="0">
                <a:solidFill>
                  <a:schemeClr val="bg2">
                    <a:lumMod val="25000"/>
                  </a:schemeClr>
                </a:solidFill>
                <a:latin typeface="Plus Jakarta Sans Medium" pitchFamily="2" charset="0"/>
                <a:cs typeface="Plus Jakarta Sans Medium" pitchFamily="2" charset="0"/>
              </a:rPr>
              <a:t>Humic and Fulvic Acids</a:t>
            </a:r>
          </a:p>
          <a:p>
            <a:pPr marL="400070" indent="-285764">
              <a:lnSpc>
                <a:spcPct val="120000"/>
              </a:lnSpc>
              <a:spcAft>
                <a:spcPts val="400"/>
              </a:spcAft>
              <a:buClr>
                <a:schemeClr val="bg1">
                  <a:lumMod val="50000"/>
                </a:schemeClr>
              </a:buClr>
              <a:buSzPct val="80000"/>
              <a:buBlip>
                <a:blip r:embed="rId13"/>
              </a:buBlip>
            </a:pPr>
            <a:r>
              <a:rPr lang="en-US" sz="2000" dirty="0">
                <a:solidFill>
                  <a:schemeClr val="bg2">
                    <a:lumMod val="25000"/>
                  </a:schemeClr>
                </a:solidFill>
                <a:latin typeface="Plus Jakarta Sans Medium" pitchFamily="2" charset="0"/>
                <a:cs typeface="Plus Jakarta Sans Medium" pitchFamily="2" charset="0"/>
              </a:rPr>
              <a:t>Algae</a:t>
            </a:r>
          </a:p>
          <a:p>
            <a:pPr marL="400070" indent="-285764">
              <a:lnSpc>
                <a:spcPct val="120000"/>
              </a:lnSpc>
              <a:spcAft>
                <a:spcPts val="400"/>
              </a:spcAft>
              <a:buClr>
                <a:schemeClr val="bg1">
                  <a:lumMod val="50000"/>
                </a:schemeClr>
              </a:buClr>
              <a:buSzPct val="80000"/>
              <a:buBlip>
                <a:blip r:embed="rId13"/>
              </a:buBlip>
            </a:pPr>
            <a:r>
              <a:rPr lang="en-US" sz="2000" dirty="0">
                <a:solidFill>
                  <a:schemeClr val="bg2">
                    <a:lumMod val="25000"/>
                  </a:schemeClr>
                </a:solidFill>
                <a:latin typeface="Plus Jakarta Sans Medium" pitchFamily="2" charset="0"/>
                <a:cs typeface="Plus Jakarta Sans Medium" pitchFamily="2" charset="0"/>
              </a:rPr>
              <a:t>Undissolved Iron, Fe3+</a:t>
            </a:r>
          </a:p>
          <a:p>
            <a:pPr marL="400070" indent="-285764">
              <a:lnSpc>
                <a:spcPct val="120000"/>
              </a:lnSpc>
              <a:spcAft>
                <a:spcPts val="400"/>
              </a:spcAft>
              <a:buClr>
                <a:schemeClr val="bg1">
                  <a:lumMod val="50000"/>
                </a:schemeClr>
              </a:buClr>
              <a:buSzPct val="80000"/>
              <a:buBlip>
                <a:blip r:embed="rId13"/>
              </a:buBlip>
            </a:pPr>
            <a:r>
              <a:rPr lang="en-US" sz="2000" dirty="0">
                <a:solidFill>
                  <a:schemeClr val="bg2">
                    <a:lumMod val="25000"/>
                  </a:schemeClr>
                </a:solidFill>
                <a:latin typeface="Plus Jakarta Sans Medium" pitchFamily="2" charset="0"/>
                <a:cs typeface="Plus Jakarta Sans Medium" pitchFamily="2" charset="0"/>
              </a:rPr>
              <a:t>Suspended Solids</a:t>
            </a:r>
          </a:p>
          <a:p>
            <a:pPr marL="114306">
              <a:lnSpc>
                <a:spcPct val="120000"/>
              </a:lnSpc>
              <a:spcAft>
                <a:spcPts val="400"/>
              </a:spcAft>
              <a:buClr>
                <a:schemeClr val="bg1">
                  <a:lumMod val="50000"/>
                </a:schemeClr>
              </a:buClr>
              <a:buSzPct val="80000"/>
            </a:pPr>
            <a:endParaRPr lang="en-US" sz="1600" dirty="0">
              <a:solidFill>
                <a:schemeClr val="bg2">
                  <a:lumMod val="25000"/>
                </a:schemeClr>
              </a:solidFill>
              <a:latin typeface="Plus Jakarta Sans Medium" pitchFamily="2" charset="0"/>
              <a:cs typeface="Plus Jakarta Sans Medium" pitchFamily="2" charset="0"/>
            </a:endParaRPr>
          </a:p>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When the color cannot be reduced, typically due to soluble organics, through traditional means, for example coagulation, precipitation and/or filtration, applying ozone injection is a very effective means for removing any remaining color post treatment.</a:t>
            </a:r>
          </a:p>
        </p:txBody>
      </p:sp>
    </p:spTree>
    <p:extLst>
      <p:ext uri="{BB962C8B-B14F-4D97-AF65-F5344CB8AC3E}">
        <p14:creationId xmlns:p14="http://schemas.microsoft.com/office/powerpoint/2010/main" val="28191804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8FDB1377-FA99-F73C-0239-C52287C7AA31}"/>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41C74D48-93EE-FA42-5BFE-9D806020222E}"/>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00D5A3AB-F8CA-7F36-0D79-35ACE60BBAC6}"/>
              </a:ext>
            </a:extLst>
          </p:cNvPr>
          <p:cNvSpPr txBox="1"/>
          <p:nvPr/>
        </p:nvSpPr>
        <p:spPr>
          <a:xfrm>
            <a:off x="609601" y="792252"/>
            <a:ext cx="5181600" cy="1938992"/>
          </a:xfrm>
          <a:prstGeom prst="rect">
            <a:avLst/>
          </a:prstGeom>
          <a:noFill/>
        </p:spPr>
        <p:txBody>
          <a:bodyPr wrap="square" rtlCol="0">
            <a:spAutoFit/>
          </a:bodyPr>
          <a:lstStyle/>
          <a:p>
            <a:r>
              <a:rPr lang="en-US" sz="4000" b="1" spc="-100" dirty="0">
                <a:solidFill>
                  <a:srgbClr val="AD2A38"/>
                </a:solidFill>
                <a:latin typeface="Plus Jakarta Sans SemiBold" pitchFamily="2" charset="77"/>
                <a:cs typeface="Plus Jakarta Sans SemiBold" pitchFamily="2" charset="77"/>
              </a:rPr>
              <a:t>Use of Ozone for Color Removal in WTP Source Waters</a:t>
            </a:r>
          </a:p>
        </p:txBody>
      </p:sp>
      <p:sp>
        <p:nvSpPr>
          <p:cNvPr id="19" name="RED-BG">
            <a:extLst>
              <a:ext uri="{FF2B5EF4-FFF2-40B4-BE49-F238E27FC236}">
                <a16:creationId xmlns:a16="http://schemas.microsoft.com/office/drawing/2014/main" id="{ECF80F80-90A4-A5E9-A84F-5B7353A43CF3}"/>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48D67E3B-AEFC-7D7A-3649-AFA3E51A50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8" name="TextBox 7">
            <a:extLst>
              <a:ext uri="{FF2B5EF4-FFF2-40B4-BE49-F238E27FC236}">
                <a16:creationId xmlns:a16="http://schemas.microsoft.com/office/drawing/2014/main" id="{0B76D27D-A725-1806-1E94-D3C9A1103EC4}"/>
              </a:ext>
            </a:extLst>
          </p:cNvPr>
          <p:cNvSpPr txBox="1"/>
          <p:nvPr/>
        </p:nvSpPr>
        <p:spPr>
          <a:xfrm>
            <a:off x="6096000" y="792252"/>
            <a:ext cx="5638800" cy="5273495"/>
          </a:xfrm>
          <a:prstGeom prst="rect">
            <a:avLst/>
          </a:prstGeom>
          <a:noFill/>
        </p:spPr>
        <p:txBody>
          <a:bodyPr wrap="square" numCol="1">
            <a:spAutoFit/>
          </a:bodyPr>
          <a:lstStyle/>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In both well and surface waters for water treatment plants color can originate from a dissolved organic and inorganic compounds:</a:t>
            </a:r>
          </a:p>
          <a:p>
            <a:pPr marL="114306">
              <a:lnSpc>
                <a:spcPct val="120000"/>
              </a:lnSpc>
              <a:spcAft>
                <a:spcPts val="400"/>
              </a:spcAft>
              <a:buClr>
                <a:schemeClr val="bg1">
                  <a:lumMod val="50000"/>
                </a:schemeClr>
              </a:buClr>
              <a:buSzPct val="80000"/>
            </a:pPr>
            <a:endParaRPr lang="en-US" sz="1600" dirty="0">
              <a:solidFill>
                <a:schemeClr val="bg2">
                  <a:lumMod val="25000"/>
                </a:schemeClr>
              </a:solidFill>
              <a:latin typeface="Plus Jakarta Sans Medium" pitchFamily="2" charset="0"/>
              <a:cs typeface="Plus Jakarta Sans Medium" pitchFamily="2" charset="0"/>
            </a:endParaRPr>
          </a:p>
          <a:p>
            <a:pPr marL="400070" indent="-285764">
              <a:lnSpc>
                <a:spcPct val="12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Tannins</a:t>
            </a:r>
          </a:p>
          <a:p>
            <a:pPr marL="400070" indent="-285764">
              <a:lnSpc>
                <a:spcPct val="12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Humic and Fulvic Acids</a:t>
            </a:r>
          </a:p>
          <a:p>
            <a:pPr marL="400070" indent="-285764">
              <a:lnSpc>
                <a:spcPct val="12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Algae</a:t>
            </a:r>
          </a:p>
          <a:p>
            <a:pPr marL="400070" indent="-285764">
              <a:lnSpc>
                <a:spcPct val="12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Undissolved Iron, Fe3+</a:t>
            </a:r>
          </a:p>
          <a:p>
            <a:pPr marL="400070" indent="-285764">
              <a:lnSpc>
                <a:spcPct val="120000"/>
              </a:lnSpc>
              <a:spcAft>
                <a:spcPts val="400"/>
              </a:spcAft>
              <a:buClr>
                <a:schemeClr val="bg1">
                  <a:lumMod val="50000"/>
                </a:schemeClr>
              </a:buClr>
              <a:buSzPct val="80000"/>
              <a:buBlip>
                <a:blip r:embed="rId4"/>
              </a:buBlip>
            </a:pPr>
            <a:r>
              <a:rPr lang="en-US" sz="2000" dirty="0">
                <a:solidFill>
                  <a:schemeClr val="bg2">
                    <a:lumMod val="25000"/>
                  </a:schemeClr>
                </a:solidFill>
                <a:latin typeface="Plus Jakarta Sans Medium" pitchFamily="2" charset="0"/>
                <a:cs typeface="Plus Jakarta Sans Medium" pitchFamily="2" charset="0"/>
              </a:rPr>
              <a:t>Suspended Solids</a:t>
            </a:r>
          </a:p>
          <a:p>
            <a:pPr marL="114306">
              <a:lnSpc>
                <a:spcPct val="120000"/>
              </a:lnSpc>
              <a:spcAft>
                <a:spcPts val="400"/>
              </a:spcAft>
              <a:buClr>
                <a:schemeClr val="bg1">
                  <a:lumMod val="50000"/>
                </a:schemeClr>
              </a:buClr>
              <a:buSzPct val="80000"/>
            </a:pPr>
            <a:endParaRPr lang="en-US" sz="1600" dirty="0">
              <a:solidFill>
                <a:schemeClr val="bg2">
                  <a:lumMod val="25000"/>
                </a:schemeClr>
              </a:solidFill>
              <a:latin typeface="Plus Jakarta Sans Medium" pitchFamily="2" charset="0"/>
              <a:cs typeface="Plus Jakarta Sans Medium" pitchFamily="2" charset="0"/>
            </a:endParaRPr>
          </a:p>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When the color cannot be reduced, typically due to soluble organics, through traditional means, for example coagulation, precipitation and/or filtration, applying ozone injection is a very effective means for removing any remaining color post treatment.</a:t>
            </a:r>
          </a:p>
        </p:txBody>
      </p:sp>
      <p:sp>
        <p:nvSpPr>
          <p:cNvPr id="3" name="TextBox 2">
            <a:extLst>
              <a:ext uri="{FF2B5EF4-FFF2-40B4-BE49-F238E27FC236}">
                <a16:creationId xmlns:a16="http://schemas.microsoft.com/office/drawing/2014/main" id="{96A9CC86-CE5A-2F60-BEFE-8F81D47CA548}"/>
              </a:ext>
            </a:extLst>
          </p:cNvPr>
          <p:cNvSpPr txBox="1"/>
          <p:nvPr/>
        </p:nvSpPr>
        <p:spPr>
          <a:xfrm>
            <a:off x="609601" y="6877050"/>
            <a:ext cx="5410200" cy="1938992"/>
          </a:xfrm>
          <a:prstGeom prst="rect">
            <a:avLst/>
          </a:prstGeom>
          <a:noFill/>
        </p:spPr>
        <p:txBody>
          <a:bodyPr wrap="square" rtlCol="0">
            <a:spAutoFit/>
          </a:bodyPr>
          <a:lstStyle/>
          <a:p>
            <a:r>
              <a:rPr lang="en-US" sz="4000" b="1" spc="-100" dirty="0">
                <a:solidFill>
                  <a:srgbClr val="AD2A38"/>
                </a:solidFill>
                <a:latin typeface="Plus Jakarta Sans SemiBold" pitchFamily="2" charset="77"/>
                <a:cs typeface="Plus Jakarta Sans SemiBold" pitchFamily="2" charset="77"/>
              </a:rPr>
              <a:t>Use of Ozone for Color Removal in WTP Source Waters</a:t>
            </a:r>
          </a:p>
        </p:txBody>
      </p:sp>
      <p:sp>
        <p:nvSpPr>
          <p:cNvPr id="4" name="TextBox 3">
            <a:extLst>
              <a:ext uri="{FF2B5EF4-FFF2-40B4-BE49-F238E27FC236}">
                <a16:creationId xmlns:a16="http://schemas.microsoft.com/office/drawing/2014/main" id="{F27BA0F4-06FC-DB0A-3678-066898F97049}"/>
              </a:ext>
            </a:extLst>
          </p:cNvPr>
          <p:cNvSpPr txBox="1"/>
          <p:nvPr/>
        </p:nvSpPr>
        <p:spPr>
          <a:xfrm>
            <a:off x="495301" y="10761432"/>
            <a:ext cx="5638800" cy="2181366"/>
          </a:xfrm>
          <a:prstGeom prst="rect">
            <a:avLst/>
          </a:prstGeom>
          <a:noFill/>
        </p:spPr>
        <p:txBody>
          <a:bodyPr wrap="square" numCol="1">
            <a:spAutoFit/>
          </a:bodyPr>
          <a:lstStyle/>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The oxidative power ozone is capable of very quickly removing the electrons(i.e. bleaching) from the organic chemical bonds in the dissolved organics that are responsible for producing the observable color in source waters.</a:t>
            </a:r>
          </a:p>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The chemical bonds in the dissolved organics that produce color are called chromophores.</a:t>
            </a:r>
          </a:p>
        </p:txBody>
      </p:sp>
    </p:spTree>
    <p:extLst>
      <p:ext uri="{BB962C8B-B14F-4D97-AF65-F5344CB8AC3E}">
        <p14:creationId xmlns:p14="http://schemas.microsoft.com/office/powerpoint/2010/main" val="14557769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7B557CA0-6D7F-3ED6-4817-29ECA9BF36BC}"/>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2CA16053-0375-FE5F-60FE-937CABAECA67}"/>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EF05D854-17BD-74E6-FCF1-7C4331C46BC9}"/>
              </a:ext>
            </a:extLst>
          </p:cNvPr>
          <p:cNvSpPr txBox="1"/>
          <p:nvPr/>
        </p:nvSpPr>
        <p:spPr>
          <a:xfrm>
            <a:off x="609601" y="1159778"/>
            <a:ext cx="5410200" cy="1938992"/>
          </a:xfrm>
          <a:prstGeom prst="rect">
            <a:avLst/>
          </a:prstGeom>
          <a:noFill/>
        </p:spPr>
        <p:txBody>
          <a:bodyPr wrap="square" rtlCol="0">
            <a:spAutoFit/>
          </a:bodyPr>
          <a:lstStyle/>
          <a:p>
            <a:r>
              <a:rPr lang="en-US" sz="4000" b="1" spc="-100" dirty="0">
                <a:solidFill>
                  <a:srgbClr val="AD2A38"/>
                </a:solidFill>
                <a:latin typeface="Plus Jakarta Sans SemiBold" pitchFamily="2" charset="77"/>
                <a:cs typeface="Plus Jakarta Sans SemiBold" pitchFamily="2" charset="77"/>
              </a:rPr>
              <a:t>Use of Ozone for Color Removal in WTP Source Waters</a:t>
            </a:r>
          </a:p>
        </p:txBody>
      </p:sp>
      <p:sp>
        <p:nvSpPr>
          <p:cNvPr id="19" name="RED-BG">
            <a:extLst>
              <a:ext uri="{FF2B5EF4-FFF2-40B4-BE49-F238E27FC236}">
                <a16:creationId xmlns:a16="http://schemas.microsoft.com/office/drawing/2014/main" id="{245F0E70-959F-D653-F9FB-18A4C4D8F0A0}"/>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41DCBB08-9523-B137-8699-757A63172A5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43360" y="6301824"/>
            <a:ext cx="411480" cy="426553"/>
          </a:xfrm>
          <a:prstGeom prst="rect">
            <a:avLst/>
          </a:prstGeom>
        </p:spPr>
      </p:pic>
      <p:sp>
        <p:nvSpPr>
          <p:cNvPr id="8" name="TextBox 7">
            <a:extLst>
              <a:ext uri="{FF2B5EF4-FFF2-40B4-BE49-F238E27FC236}">
                <a16:creationId xmlns:a16="http://schemas.microsoft.com/office/drawing/2014/main" id="{332193AA-D5E2-91DC-95F4-D696B7B031D2}"/>
              </a:ext>
            </a:extLst>
          </p:cNvPr>
          <p:cNvSpPr txBox="1"/>
          <p:nvPr/>
        </p:nvSpPr>
        <p:spPr>
          <a:xfrm>
            <a:off x="495301" y="3429000"/>
            <a:ext cx="5638800" cy="2181366"/>
          </a:xfrm>
          <a:prstGeom prst="rect">
            <a:avLst/>
          </a:prstGeom>
          <a:noFill/>
        </p:spPr>
        <p:txBody>
          <a:bodyPr wrap="square" numCol="1">
            <a:spAutoFit/>
          </a:bodyPr>
          <a:lstStyle/>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The oxidative power ozone is capable of very quickly removing the electrons(i.e. bleaching) from the organic chemical bonds in the dissolved organics that are responsible for producing the observable color in source waters.</a:t>
            </a:r>
          </a:p>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The chemical bonds in the dissolved organics that produce color are called chromophores.</a:t>
            </a:r>
          </a:p>
        </p:txBody>
      </p:sp>
      <p:pic>
        <p:nvPicPr>
          <p:cNvPr id="3" name="Picture 2">
            <a:extLst>
              <a:ext uri="{FF2B5EF4-FFF2-40B4-BE49-F238E27FC236}">
                <a16:creationId xmlns:a16="http://schemas.microsoft.com/office/drawing/2014/main" id="{F18997B7-CADF-DB9C-0807-4103A3AEA802}"/>
              </a:ext>
            </a:extLst>
          </p:cNvPr>
          <p:cNvPicPr>
            <a:picLocks noChangeAspect="1"/>
          </p:cNvPicPr>
          <p:nvPr/>
        </p:nvPicPr>
        <p:blipFill>
          <a:blip r:embed="rId4"/>
          <a:stretch>
            <a:fillRect/>
          </a:stretch>
        </p:blipFill>
        <p:spPr>
          <a:xfrm>
            <a:off x="6425313" y="2114198"/>
            <a:ext cx="5642227" cy="3754646"/>
          </a:xfrm>
          <a:prstGeom prst="rect">
            <a:avLst/>
          </a:prstGeom>
        </p:spPr>
      </p:pic>
      <p:cxnSp>
        <p:nvCxnSpPr>
          <p:cNvPr id="4" name="Straight Arrow Connector 3">
            <a:extLst>
              <a:ext uri="{FF2B5EF4-FFF2-40B4-BE49-F238E27FC236}">
                <a16:creationId xmlns:a16="http://schemas.microsoft.com/office/drawing/2014/main" id="{567E7173-7500-9E65-1748-835D3D86D754}"/>
              </a:ext>
            </a:extLst>
          </p:cNvPr>
          <p:cNvCxnSpPr>
            <a:cxnSpLocks/>
          </p:cNvCxnSpPr>
          <p:nvPr/>
        </p:nvCxnSpPr>
        <p:spPr>
          <a:xfrm>
            <a:off x="8153400" y="1981201"/>
            <a:ext cx="1343030" cy="1117570"/>
          </a:xfrm>
          <a:prstGeom prst="straightConnector1">
            <a:avLst/>
          </a:prstGeom>
          <a:ln>
            <a:solidFill>
              <a:srgbClr val="AD2A38"/>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52209F8E-5A4F-9EA1-3E22-9794F1CAD42E}"/>
              </a:ext>
            </a:extLst>
          </p:cNvPr>
          <p:cNvCxnSpPr>
            <a:cxnSpLocks/>
          </p:cNvCxnSpPr>
          <p:nvPr/>
        </p:nvCxnSpPr>
        <p:spPr>
          <a:xfrm flipH="1">
            <a:off x="7393398" y="1981201"/>
            <a:ext cx="760002" cy="1740987"/>
          </a:xfrm>
          <a:prstGeom prst="straightConnector1">
            <a:avLst/>
          </a:prstGeom>
          <a:ln>
            <a:solidFill>
              <a:srgbClr val="AD2A38"/>
            </a:solidFill>
            <a:tailEnd type="triangle" w="lg" len="lg"/>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80A0172E-CD55-3520-3084-50421700ED14}"/>
              </a:ext>
            </a:extLst>
          </p:cNvPr>
          <p:cNvSpPr txBox="1"/>
          <p:nvPr/>
        </p:nvSpPr>
        <p:spPr>
          <a:xfrm>
            <a:off x="7086600" y="1219200"/>
            <a:ext cx="2044588" cy="646331"/>
          </a:xfrm>
          <a:prstGeom prst="rect">
            <a:avLst/>
          </a:prstGeom>
          <a:noFill/>
        </p:spPr>
        <p:txBody>
          <a:bodyPr wrap="square" rtlCol="0">
            <a:spAutoFit/>
          </a:bodyPr>
          <a:lstStyle/>
          <a:p>
            <a:pPr algn="ctr"/>
            <a:r>
              <a:rPr lang="en-US" sz="1200" b="1" dirty="0">
                <a:solidFill>
                  <a:srgbClr val="AD2A38"/>
                </a:solidFill>
                <a:latin typeface="Plus Jakarta Sans ExtraBold" pitchFamily="2" charset="0"/>
              </a:rPr>
              <a:t>EXAMPLES OF CHROMOPHORES IN TANNIC ACID</a:t>
            </a:r>
          </a:p>
        </p:txBody>
      </p:sp>
      <p:pic>
        <p:nvPicPr>
          <p:cNvPr id="14" name="Picture 13">
            <a:extLst>
              <a:ext uri="{FF2B5EF4-FFF2-40B4-BE49-F238E27FC236}">
                <a16:creationId xmlns:a16="http://schemas.microsoft.com/office/drawing/2014/main" id="{AD4403FF-6C2A-FF6D-247A-FFCEA31807AC}"/>
              </a:ext>
            </a:extLst>
          </p:cNvPr>
          <p:cNvPicPr>
            <a:picLocks noChangeAspect="1"/>
          </p:cNvPicPr>
          <p:nvPr/>
        </p:nvPicPr>
        <p:blipFill>
          <a:blip r:embed="rId5"/>
          <a:srcRect l="8000"/>
          <a:stretch>
            <a:fillRect/>
          </a:stretch>
        </p:blipFill>
        <p:spPr>
          <a:xfrm>
            <a:off x="12827542" y="-33215"/>
            <a:ext cx="9346658" cy="9221619"/>
          </a:xfrm>
          <a:prstGeom prst="rect">
            <a:avLst/>
          </a:prstGeom>
        </p:spPr>
      </p:pic>
      <p:sp>
        <p:nvSpPr>
          <p:cNvPr id="15" name="TextBox 14">
            <a:extLst>
              <a:ext uri="{FF2B5EF4-FFF2-40B4-BE49-F238E27FC236}">
                <a16:creationId xmlns:a16="http://schemas.microsoft.com/office/drawing/2014/main" id="{7A0C6828-78DC-3CD5-90A9-6D5F357AB267}"/>
              </a:ext>
            </a:extLst>
          </p:cNvPr>
          <p:cNvSpPr txBox="1"/>
          <p:nvPr/>
        </p:nvSpPr>
        <p:spPr>
          <a:xfrm>
            <a:off x="15385952" y="7543800"/>
            <a:ext cx="1955800" cy="461665"/>
          </a:xfrm>
          <a:prstGeom prst="rect">
            <a:avLst/>
          </a:prstGeom>
          <a:solidFill>
            <a:srgbClr val="22323A"/>
          </a:solidFill>
        </p:spPr>
        <p:txBody>
          <a:bodyPr wrap="square" rtlCol="0">
            <a:spAutoFit/>
          </a:bodyPr>
          <a:lstStyle/>
          <a:p>
            <a:pPr algn="ctr"/>
            <a:r>
              <a:rPr lang="en-US" sz="1200" b="1" dirty="0">
                <a:solidFill>
                  <a:srgbClr val="FFFFFF"/>
                </a:solidFill>
                <a:latin typeface="Plus Jakarta Sans ExtraBold" pitchFamily="2" charset="0"/>
              </a:rPr>
              <a:t>RAW WATER APPARENT COLOR : 103 PT-CO</a:t>
            </a:r>
          </a:p>
        </p:txBody>
      </p:sp>
      <p:sp>
        <p:nvSpPr>
          <p:cNvPr id="16" name="TextBox 15">
            <a:extLst>
              <a:ext uri="{FF2B5EF4-FFF2-40B4-BE49-F238E27FC236}">
                <a16:creationId xmlns:a16="http://schemas.microsoft.com/office/drawing/2014/main" id="{1BF553C5-8065-144B-C50C-4B4A36D7B2A1}"/>
              </a:ext>
            </a:extLst>
          </p:cNvPr>
          <p:cNvSpPr txBox="1"/>
          <p:nvPr/>
        </p:nvSpPr>
        <p:spPr>
          <a:xfrm>
            <a:off x="16078200" y="-1828800"/>
            <a:ext cx="2514600" cy="461665"/>
          </a:xfrm>
          <a:prstGeom prst="rect">
            <a:avLst/>
          </a:prstGeom>
          <a:solidFill>
            <a:srgbClr val="22323A"/>
          </a:solidFill>
        </p:spPr>
        <p:txBody>
          <a:bodyPr wrap="square" rtlCol="0">
            <a:spAutoFit/>
          </a:bodyPr>
          <a:lstStyle/>
          <a:p>
            <a:pPr algn="ctr"/>
            <a:r>
              <a:rPr lang="en-US" sz="1200" b="1" dirty="0">
                <a:solidFill>
                  <a:srgbClr val="FFFFFF"/>
                </a:solidFill>
                <a:latin typeface="Plus Jakarta Sans ExtraBold" pitchFamily="2" charset="0"/>
              </a:rPr>
              <a:t>POST OZONATED RAW WATER</a:t>
            </a:r>
          </a:p>
          <a:p>
            <a:pPr algn="ctr"/>
            <a:r>
              <a:rPr lang="en-US" sz="1200" b="1" dirty="0">
                <a:solidFill>
                  <a:srgbClr val="FFFFFF"/>
                </a:solidFill>
                <a:latin typeface="Plus Jakarta Sans ExtraBold" pitchFamily="2" charset="0"/>
              </a:rPr>
              <a:t>APPARENT COLOR : 6 PT-CO</a:t>
            </a:r>
          </a:p>
        </p:txBody>
      </p:sp>
      <p:cxnSp>
        <p:nvCxnSpPr>
          <p:cNvPr id="17" name="Connector: Curved 16">
            <a:extLst>
              <a:ext uri="{FF2B5EF4-FFF2-40B4-BE49-F238E27FC236}">
                <a16:creationId xmlns:a16="http://schemas.microsoft.com/office/drawing/2014/main" id="{E8020C93-93CB-23A0-5C4B-4D5C829A71D6}"/>
              </a:ext>
            </a:extLst>
          </p:cNvPr>
          <p:cNvCxnSpPr>
            <a:cxnSpLocks/>
            <a:stCxn id="16" idx="2"/>
          </p:cNvCxnSpPr>
          <p:nvPr/>
        </p:nvCxnSpPr>
        <p:spPr>
          <a:xfrm rot="16200000" flipH="1">
            <a:off x="17449002" y="-1480637"/>
            <a:ext cx="344496" cy="571500"/>
          </a:xfrm>
          <a:prstGeom prst="curvedConnector2">
            <a:avLst/>
          </a:prstGeom>
          <a:ln w="31750">
            <a:solidFill>
              <a:schemeClr val="bg2"/>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8" name="Connector: Curved 17">
            <a:extLst>
              <a:ext uri="{FF2B5EF4-FFF2-40B4-BE49-F238E27FC236}">
                <a16:creationId xmlns:a16="http://schemas.microsoft.com/office/drawing/2014/main" id="{E08F6484-5C5E-B2BC-7E4B-F2C782F40C86}"/>
              </a:ext>
            </a:extLst>
          </p:cNvPr>
          <p:cNvCxnSpPr>
            <a:cxnSpLocks/>
            <a:stCxn id="15" idx="0"/>
          </p:cNvCxnSpPr>
          <p:nvPr/>
        </p:nvCxnSpPr>
        <p:spPr>
          <a:xfrm rot="16200000" flipV="1">
            <a:off x="15671702" y="6851650"/>
            <a:ext cx="685800" cy="698500"/>
          </a:xfrm>
          <a:prstGeom prst="curvedConnector2">
            <a:avLst/>
          </a:prstGeom>
          <a:ln w="31750">
            <a:solidFill>
              <a:schemeClr val="bg2"/>
            </a:solidFill>
            <a:tailEnd type="triangle"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8910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AF0FDF92-D821-A3DD-625F-DD10B4341F3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5B5DF6D-9E1F-6E37-96F1-4DEAA81A68F2}"/>
              </a:ext>
            </a:extLst>
          </p:cNvPr>
          <p:cNvPicPr>
            <a:picLocks noChangeAspect="1"/>
          </p:cNvPicPr>
          <p:nvPr/>
        </p:nvPicPr>
        <p:blipFill>
          <a:blip r:embed="rId2"/>
          <a:srcRect l="8000"/>
          <a:stretch>
            <a:fillRect/>
          </a:stretch>
        </p:blipFill>
        <p:spPr>
          <a:xfrm>
            <a:off x="5943600" y="-33215"/>
            <a:ext cx="7010400" cy="6916615"/>
          </a:xfrm>
          <a:prstGeom prst="rect">
            <a:avLst/>
          </a:prstGeom>
        </p:spPr>
      </p:pic>
      <p:sp>
        <p:nvSpPr>
          <p:cNvPr id="6" name="TextBox 6">
            <a:extLst>
              <a:ext uri="{FF2B5EF4-FFF2-40B4-BE49-F238E27FC236}">
                <a16:creationId xmlns:a16="http://schemas.microsoft.com/office/drawing/2014/main" id="{0086AE0B-6EC1-FF90-433B-85EDFC394116}"/>
              </a:ext>
            </a:extLst>
          </p:cNvPr>
          <p:cNvSpPr txBox="1"/>
          <p:nvPr/>
        </p:nvSpPr>
        <p:spPr>
          <a:xfrm>
            <a:off x="11506200" y="6164063"/>
            <a:ext cx="685800" cy="693937"/>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2" name="TextBox 1">
            <a:extLst>
              <a:ext uri="{FF2B5EF4-FFF2-40B4-BE49-F238E27FC236}">
                <a16:creationId xmlns:a16="http://schemas.microsoft.com/office/drawing/2014/main" id="{56018C0C-907A-ED30-9C60-F71C209599E0}"/>
              </a:ext>
            </a:extLst>
          </p:cNvPr>
          <p:cNvSpPr txBox="1"/>
          <p:nvPr/>
        </p:nvSpPr>
        <p:spPr>
          <a:xfrm>
            <a:off x="609601" y="639541"/>
            <a:ext cx="4419599" cy="1754326"/>
          </a:xfrm>
          <a:prstGeom prst="rect">
            <a:avLst/>
          </a:prstGeom>
          <a:noFill/>
        </p:spPr>
        <p:txBody>
          <a:bodyPr wrap="square" rtlCol="0">
            <a:spAutoFit/>
          </a:bodyPr>
          <a:lstStyle/>
          <a:p>
            <a:r>
              <a:rPr lang="en-US" sz="3600" b="1" spc="-100" dirty="0">
                <a:solidFill>
                  <a:srgbClr val="AD2A38"/>
                </a:solidFill>
                <a:latin typeface="Plus Jakarta Sans SemiBold" pitchFamily="2" charset="77"/>
                <a:cs typeface="Plus Jakarta Sans SemiBold" pitchFamily="2" charset="77"/>
              </a:rPr>
              <a:t>Use of Ozone for Color Removal in WTP Source Waters</a:t>
            </a:r>
          </a:p>
        </p:txBody>
      </p:sp>
      <p:sp>
        <p:nvSpPr>
          <p:cNvPr id="19" name="RED-BG">
            <a:extLst>
              <a:ext uri="{FF2B5EF4-FFF2-40B4-BE49-F238E27FC236}">
                <a16:creationId xmlns:a16="http://schemas.microsoft.com/office/drawing/2014/main" id="{E53DE768-701E-AB03-BE6A-606F0089894B}"/>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23" name="Graphic 22">
            <a:extLst>
              <a:ext uri="{FF2B5EF4-FFF2-40B4-BE49-F238E27FC236}">
                <a16:creationId xmlns:a16="http://schemas.microsoft.com/office/drawing/2014/main" id="{82132BBA-7941-33BA-6325-B9B68FAE658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43360" y="6301824"/>
            <a:ext cx="411480" cy="426553"/>
          </a:xfrm>
          <a:prstGeom prst="rect">
            <a:avLst/>
          </a:prstGeom>
        </p:spPr>
      </p:pic>
      <p:sp>
        <p:nvSpPr>
          <p:cNvPr id="8" name="TextBox 7">
            <a:extLst>
              <a:ext uri="{FF2B5EF4-FFF2-40B4-BE49-F238E27FC236}">
                <a16:creationId xmlns:a16="http://schemas.microsoft.com/office/drawing/2014/main" id="{71A718AA-C804-9556-F0B0-2403D89990DA}"/>
              </a:ext>
            </a:extLst>
          </p:cNvPr>
          <p:cNvSpPr txBox="1"/>
          <p:nvPr/>
        </p:nvSpPr>
        <p:spPr>
          <a:xfrm>
            <a:off x="495300" y="4383854"/>
            <a:ext cx="4838699" cy="1834605"/>
          </a:xfrm>
          <a:prstGeom prst="rect">
            <a:avLst/>
          </a:prstGeom>
          <a:noFill/>
        </p:spPr>
        <p:txBody>
          <a:bodyPr wrap="square" numCol="1">
            <a:spAutoFit/>
          </a:bodyPr>
          <a:lstStyle/>
          <a:p>
            <a:pPr marL="114306">
              <a:lnSpc>
                <a:spcPct val="120000"/>
              </a:lnSpc>
              <a:spcAft>
                <a:spcPts val="400"/>
              </a:spcAft>
              <a:buClr>
                <a:schemeClr val="bg1">
                  <a:lumMod val="50000"/>
                </a:schemeClr>
              </a:buClr>
              <a:buSzPct val="80000"/>
            </a:pPr>
            <a:r>
              <a:rPr lang="en-US" sz="1600" dirty="0">
                <a:solidFill>
                  <a:schemeClr val="bg2">
                    <a:lumMod val="25000"/>
                  </a:schemeClr>
                </a:solidFill>
                <a:latin typeface="Plus Jakarta Sans Medium" pitchFamily="2" charset="0"/>
                <a:cs typeface="Plus Jakarta Sans Medium" pitchFamily="2" charset="0"/>
              </a:rPr>
              <a:t>In the bleaching of the color in source waters, ozone directly attacks the chromophores in the dissolved organics, removing the carbon-carbon bonds.  Once these bonds are broken, the organic molecule can no longer adsorb the visible light that led to the appearance of color.</a:t>
            </a:r>
          </a:p>
        </p:txBody>
      </p:sp>
      <p:sp>
        <p:nvSpPr>
          <p:cNvPr id="10" name="TextBox 9">
            <a:extLst>
              <a:ext uri="{FF2B5EF4-FFF2-40B4-BE49-F238E27FC236}">
                <a16:creationId xmlns:a16="http://schemas.microsoft.com/office/drawing/2014/main" id="{C249DE83-C495-960A-6EB0-128852C7B161}"/>
              </a:ext>
            </a:extLst>
          </p:cNvPr>
          <p:cNvSpPr txBox="1"/>
          <p:nvPr/>
        </p:nvSpPr>
        <p:spPr>
          <a:xfrm>
            <a:off x="7493000" y="4572000"/>
            <a:ext cx="1955800" cy="461665"/>
          </a:xfrm>
          <a:prstGeom prst="rect">
            <a:avLst/>
          </a:prstGeom>
          <a:solidFill>
            <a:srgbClr val="22323A"/>
          </a:solidFill>
        </p:spPr>
        <p:txBody>
          <a:bodyPr wrap="square" rtlCol="0">
            <a:spAutoFit/>
          </a:bodyPr>
          <a:lstStyle/>
          <a:p>
            <a:pPr algn="ctr"/>
            <a:r>
              <a:rPr lang="en-US" sz="1200" b="1" dirty="0">
                <a:solidFill>
                  <a:srgbClr val="FFFFFF"/>
                </a:solidFill>
                <a:latin typeface="Plus Jakarta Sans ExtraBold" pitchFamily="2" charset="0"/>
              </a:rPr>
              <a:t>RAW WATER APPARENT COLOR : 103 PT-CO</a:t>
            </a:r>
          </a:p>
        </p:txBody>
      </p:sp>
      <p:sp>
        <p:nvSpPr>
          <p:cNvPr id="11" name="TextBox 10">
            <a:extLst>
              <a:ext uri="{FF2B5EF4-FFF2-40B4-BE49-F238E27FC236}">
                <a16:creationId xmlns:a16="http://schemas.microsoft.com/office/drawing/2014/main" id="{842A5F8E-51E2-BAF3-EB9C-9355800ABDC3}"/>
              </a:ext>
            </a:extLst>
          </p:cNvPr>
          <p:cNvSpPr txBox="1"/>
          <p:nvPr/>
        </p:nvSpPr>
        <p:spPr>
          <a:xfrm>
            <a:off x="8686800" y="1937039"/>
            <a:ext cx="2514600" cy="461665"/>
          </a:xfrm>
          <a:prstGeom prst="rect">
            <a:avLst/>
          </a:prstGeom>
          <a:solidFill>
            <a:srgbClr val="22323A"/>
          </a:solidFill>
        </p:spPr>
        <p:txBody>
          <a:bodyPr wrap="square" rtlCol="0">
            <a:spAutoFit/>
          </a:bodyPr>
          <a:lstStyle/>
          <a:p>
            <a:pPr algn="ctr"/>
            <a:r>
              <a:rPr lang="en-US" sz="1200" b="1" dirty="0">
                <a:solidFill>
                  <a:srgbClr val="FFFFFF"/>
                </a:solidFill>
                <a:latin typeface="Plus Jakarta Sans ExtraBold" pitchFamily="2" charset="0"/>
              </a:rPr>
              <a:t>POST OZONATED RAW WATER</a:t>
            </a:r>
          </a:p>
          <a:p>
            <a:pPr algn="ctr"/>
            <a:r>
              <a:rPr lang="en-US" sz="1200" b="1" dirty="0">
                <a:solidFill>
                  <a:srgbClr val="FFFFFF"/>
                </a:solidFill>
                <a:latin typeface="Plus Jakarta Sans ExtraBold" pitchFamily="2" charset="0"/>
              </a:rPr>
              <a:t>APPARENT COLOR : 6 PT-CO</a:t>
            </a:r>
          </a:p>
        </p:txBody>
      </p:sp>
      <p:cxnSp>
        <p:nvCxnSpPr>
          <p:cNvPr id="14" name="Connector: Curved 13">
            <a:extLst>
              <a:ext uri="{FF2B5EF4-FFF2-40B4-BE49-F238E27FC236}">
                <a16:creationId xmlns:a16="http://schemas.microsoft.com/office/drawing/2014/main" id="{25A4DB68-D8F7-4023-595F-A004798BA6A0}"/>
              </a:ext>
            </a:extLst>
          </p:cNvPr>
          <p:cNvCxnSpPr>
            <a:cxnSpLocks/>
            <a:stCxn id="11" idx="2"/>
          </p:cNvCxnSpPr>
          <p:nvPr/>
        </p:nvCxnSpPr>
        <p:spPr>
          <a:xfrm rot="16200000" flipH="1">
            <a:off x="10057602" y="2285202"/>
            <a:ext cx="344496" cy="571500"/>
          </a:xfrm>
          <a:prstGeom prst="curvedConnector2">
            <a:avLst/>
          </a:prstGeom>
          <a:ln w="31750">
            <a:solidFill>
              <a:schemeClr val="bg2"/>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2" name="Connector: Curved 21">
            <a:extLst>
              <a:ext uri="{FF2B5EF4-FFF2-40B4-BE49-F238E27FC236}">
                <a16:creationId xmlns:a16="http://schemas.microsoft.com/office/drawing/2014/main" id="{70EFFE24-3FFA-6E49-CB47-170F2FE3FF34}"/>
              </a:ext>
            </a:extLst>
          </p:cNvPr>
          <p:cNvCxnSpPr>
            <a:cxnSpLocks/>
            <a:stCxn id="10" idx="0"/>
          </p:cNvCxnSpPr>
          <p:nvPr/>
        </p:nvCxnSpPr>
        <p:spPr>
          <a:xfrm rot="16200000" flipV="1">
            <a:off x="7778750" y="3879850"/>
            <a:ext cx="685800" cy="698500"/>
          </a:xfrm>
          <a:prstGeom prst="curvedConnector2">
            <a:avLst/>
          </a:prstGeom>
          <a:ln w="31750">
            <a:solidFill>
              <a:schemeClr val="bg2"/>
            </a:solidFill>
            <a:tailEnd type="triangle" w="lg" len="lg"/>
          </a:ln>
        </p:spPr>
        <p:style>
          <a:lnRef idx="2">
            <a:schemeClr val="accent1"/>
          </a:lnRef>
          <a:fillRef idx="0">
            <a:schemeClr val="accent1"/>
          </a:fillRef>
          <a:effectRef idx="1">
            <a:schemeClr val="accent1"/>
          </a:effectRef>
          <a:fontRef idx="minor">
            <a:schemeClr val="tx1"/>
          </a:fontRef>
        </p:style>
      </p:cxnSp>
      <p:sp>
        <p:nvSpPr>
          <p:cNvPr id="29" name="Freeform 11">
            <a:extLst>
              <a:ext uri="{FF2B5EF4-FFF2-40B4-BE49-F238E27FC236}">
                <a16:creationId xmlns:a16="http://schemas.microsoft.com/office/drawing/2014/main" id="{5DC6AAE0-7C3D-9422-EFCB-5A793F0619F8}"/>
              </a:ext>
            </a:extLst>
          </p:cNvPr>
          <p:cNvSpPr/>
          <p:nvPr/>
        </p:nvSpPr>
        <p:spPr>
          <a:xfrm>
            <a:off x="-2895600" y="7924800"/>
            <a:ext cx="9782608" cy="4601008"/>
          </a:xfrm>
          <a:custGeom>
            <a:avLst/>
            <a:gdLst/>
            <a:ahLst/>
            <a:cxnLst/>
            <a:rect l="l" t="t" r="r" b="b"/>
            <a:pathLst>
              <a:path w="10011720" h="4480245">
                <a:moveTo>
                  <a:pt x="0" y="0"/>
                </a:moveTo>
                <a:lnTo>
                  <a:pt x="10011720" y="0"/>
                </a:lnTo>
                <a:lnTo>
                  <a:pt x="10011720" y="4480245"/>
                </a:lnTo>
                <a:lnTo>
                  <a:pt x="0" y="4480245"/>
                </a:lnTo>
                <a:lnTo>
                  <a:pt x="0" y="0"/>
                </a:lnTo>
                <a:close/>
              </a:path>
            </a:pathLst>
          </a:custGeom>
          <a:blipFill>
            <a:blip r:embed="rId5"/>
            <a:stretch>
              <a:fillRect/>
            </a:stretch>
          </a:blipFill>
        </p:spPr>
        <p:txBody>
          <a:bodyPr/>
          <a:lstStyle/>
          <a:p>
            <a:endParaRPr lang="en-US" sz="1200">
              <a:latin typeface="Plus Jakarta Sans Medium" pitchFamily="2" charset="0"/>
            </a:endParaRPr>
          </a:p>
        </p:txBody>
      </p:sp>
    </p:spTree>
    <p:extLst>
      <p:ext uri="{BB962C8B-B14F-4D97-AF65-F5344CB8AC3E}">
        <p14:creationId xmlns:p14="http://schemas.microsoft.com/office/powerpoint/2010/main" val="4134186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
          <p:cNvSpPr/>
          <p:nvPr/>
        </p:nvSpPr>
        <p:spPr>
          <a:xfrm>
            <a:off x="-103628" y="-906762"/>
            <a:ext cx="5066190" cy="6844634"/>
          </a:xfrm>
          <a:custGeom>
            <a:avLst/>
            <a:gdLst/>
            <a:ahLst/>
            <a:cxnLst/>
            <a:rect l="l" t="t" r="r" b="b"/>
            <a:pathLst>
              <a:path w="17129047" h="18467976">
                <a:moveTo>
                  <a:pt x="0" y="0"/>
                </a:moveTo>
                <a:lnTo>
                  <a:pt x="17129048" y="0"/>
                </a:lnTo>
                <a:lnTo>
                  <a:pt x="17129048" y="18467976"/>
                </a:lnTo>
                <a:lnTo>
                  <a:pt x="0" y="18467976"/>
                </a:lnTo>
                <a:lnTo>
                  <a:pt x="0" y="0"/>
                </a:lnTo>
                <a:close/>
              </a:path>
            </a:pathLst>
          </a:custGeom>
          <a:blipFill>
            <a:blip r:embed="rId2">
              <a:alphaModFix amt="4000"/>
              <a:extLst>
                <a:ext uri="{96DAC541-7B7A-43D3-8B79-37D633B846F1}">
                  <asvg:svgBlip xmlns:asvg="http://schemas.microsoft.com/office/drawing/2016/SVG/main" r:embed="rId3"/>
                </a:ext>
              </a:extLst>
            </a:blip>
            <a:stretch>
              <a:fillRect/>
            </a:stretch>
          </a:blipFill>
        </p:spPr>
        <p:txBody>
          <a:bodyPr/>
          <a:lstStyle/>
          <a:p>
            <a:endParaRPr lang="en-US" sz="1200">
              <a:latin typeface="Plus Jakarta Sans Medium" pitchFamily="2" charset="0"/>
            </a:endParaRPr>
          </a:p>
        </p:txBody>
      </p:sp>
      <p:grpSp>
        <p:nvGrpSpPr>
          <p:cNvPr id="8" name="Group 8"/>
          <p:cNvGrpSpPr/>
          <p:nvPr/>
        </p:nvGrpSpPr>
        <p:grpSpPr>
          <a:xfrm>
            <a:off x="-2748" y="-24110"/>
            <a:ext cx="6889603" cy="6882110"/>
            <a:chOff x="0" y="-9525"/>
            <a:chExt cx="2721818" cy="2718858"/>
          </a:xfrm>
        </p:grpSpPr>
        <p:sp>
          <p:nvSpPr>
            <p:cNvPr id="9" name="Freeform 9"/>
            <p:cNvSpPr/>
            <p:nvPr/>
          </p:nvSpPr>
          <p:spPr>
            <a:xfrm>
              <a:off x="0" y="0"/>
              <a:ext cx="2721818" cy="2709333"/>
            </a:xfrm>
            <a:custGeom>
              <a:avLst/>
              <a:gdLst/>
              <a:ahLst/>
              <a:cxnLst/>
              <a:rect l="l" t="t" r="r" b="b"/>
              <a:pathLst>
                <a:path w="2721818" h="2709333">
                  <a:moveTo>
                    <a:pt x="0" y="0"/>
                  </a:moveTo>
                  <a:lnTo>
                    <a:pt x="2721818" y="0"/>
                  </a:lnTo>
                  <a:lnTo>
                    <a:pt x="2721818" y="2709333"/>
                  </a:lnTo>
                  <a:lnTo>
                    <a:pt x="0" y="2709333"/>
                  </a:lnTo>
                  <a:close/>
                </a:path>
              </a:pathLst>
            </a:custGeom>
            <a:solidFill>
              <a:srgbClr val="FFFFFF"/>
            </a:solidFill>
          </p:spPr>
          <p:txBody>
            <a:bodyPr/>
            <a:lstStyle/>
            <a:p>
              <a:endParaRPr lang="en-US" sz="1200">
                <a:latin typeface="Plus Jakarta Sans Medium" pitchFamily="2" charset="0"/>
              </a:endParaRPr>
            </a:p>
          </p:txBody>
        </p:sp>
        <p:sp>
          <p:nvSpPr>
            <p:cNvPr id="10" name="TextBox 10"/>
            <p:cNvSpPr txBox="1"/>
            <p:nvPr/>
          </p:nvSpPr>
          <p:spPr>
            <a:xfrm>
              <a:off x="0" y="-9525"/>
              <a:ext cx="2721818" cy="2718858"/>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grpSp>
      <p:sp>
        <p:nvSpPr>
          <p:cNvPr id="12" name="TextBox 12"/>
          <p:cNvSpPr txBox="1"/>
          <p:nvPr/>
        </p:nvSpPr>
        <p:spPr>
          <a:xfrm>
            <a:off x="625622" y="723900"/>
            <a:ext cx="5243797" cy="1128514"/>
          </a:xfrm>
          <a:prstGeom prst="rect">
            <a:avLst/>
          </a:prstGeom>
        </p:spPr>
        <p:txBody>
          <a:bodyPr lIns="0" tIns="0" rIns="0" bIns="0" rtlCol="0" anchor="t">
            <a:spAutoFit/>
          </a:bodyPr>
          <a:lstStyle/>
          <a:p>
            <a:pPr algn="ctr">
              <a:lnSpc>
                <a:spcPts val="4400"/>
              </a:lnSpc>
            </a:pPr>
            <a:r>
              <a:rPr lang="en-US" sz="4000" b="1" spc="-223" dirty="0">
                <a:solidFill>
                  <a:srgbClr val="AD2A38"/>
                </a:solidFill>
                <a:latin typeface="Plus Jakarta Sans SemiBold" pitchFamily="2" charset="0"/>
                <a:ea typeface="Gotham Bold"/>
                <a:cs typeface="Plus Jakarta Sans SemiBold" pitchFamily="2" charset="0"/>
                <a:sym typeface="Gotham Bold"/>
              </a:rPr>
              <a:t>Typical Ozone System</a:t>
            </a:r>
          </a:p>
          <a:p>
            <a:pPr algn="ctr">
              <a:lnSpc>
                <a:spcPts val="4400"/>
              </a:lnSpc>
            </a:pPr>
            <a:r>
              <a:rPr lang="en-US" sz="4000" b="1" spc="-223" dirty="0">
                <a:solidFill>
                  <a:srgbClr val="AD2A38"/>
                </a:solidFill>
                <a:latin typeface="Plus Jakarta Sans SemiBold" pitchFamily="2" charset="0"/>
                <a:ea typeface="Gotham Bold"/>
                <a:cs typeface="Plus Jakarta Sans SemiBold" pitchFamily="2" charset="0"/>
                <a:sym typeface="Gotham Bold"/>
              </a:rPr>
              <a:t>Process Diagram</a:t>
            </a:r>
          </a:p>
        </p:txBody>
      </p:sp>
      <p:sp>
        <p:nvSpPr>
          <p:cNvPr id="13" name="TextBox 13"/>
          <p:cNvSpPr txBox="1"/>
          <p:nvPr/>
        </p:nvSpPr>
        <p:spPr>
          <a:xfrm>
            <a:off x="6887160" y="391899"/>
            <a:ext cx="5055085" cy="6169446"/>
          </a:xfrm>
          <a:prstGeom prst="rect">
            <a:avLst/>
          </a:prstGeom>
        </p:spPr>
        <p:txBody>
          <a:bodyPr wrap="square" lIns="0" tIns="0" rIns="0" bIns="0" rtlCol="0" anchor="t">
            <a:spAutoFit/>
          </a:bodyPr>
          <a:lstStyle/>
          <a:p>
            <a:pPr marL="345457" lvl="1" indent="-172729">
              <a:lnSpc>
                <a:spcPts val="2081"/>
              </a:lnSpc>
              <a:buFont typeface="Arial"/>
              <a:buChar char="•"/>
            </a:pPr>
            <a:r>
              <a:rPr lang="en-US" sz="1467" b="1" dirty="0">
                <a:solidFill>
                  <a:srgbClr val="040404"/>
                </a:solidFill>
                <a:latin typeface="Plus Jakarta Sans ExtraBold" pitchFamily="2" charset="0"/>
                <a:ea typeface="Gotham Bold"/>
                <a:cs typeface="Plus Jakarta Sans ExtraBold" pitchFamily="2" charset="0"/>
                <a:sym typeface="Gotham Bold"/>
              </a:rPr>
              <a:t>Oxygen Supply:</a:t>
            </a:r>
            <a:endParaRPr lang="en-US" sz="1467" b="1" dirty="0">
              <a:solidFill>
                <a:srgbClr val="040404"/>
              </a:solidFill>
              <a:latin typeface="Plus Jakarta Sans ExtraBold" pitchFamily="2" charset="0"/>
              <a:ea typeface="Gotham Bold"/>
              <a:cs typeface="Plus Jakarta Sans ExtraBold"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Liquid Oxygen (LOX) or </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Onsite generation (PSA / VSA) or delivered oxygen for feed to ozone generator</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Min Quality: &gt;93% O</a:t>
            </a:r>
            <a:r>
              <a:rPr lang="en-US" sz="1467" baseline="-25000" dirty="0">
                <a:solidFill>
                  <a:srgbClr val="040404"/>
                </a:solidFill>
                <a:latin typeface="Plus Jakarta Sans Medium" pitchFamily="2" charset="0"/>
                <a:ea typeface="Gotham"/>
                <a:cs typeface="Plus Jakarta Sans Medium" pitchFamily="2" charset="0"/>
                <a:sym typeface="Gotham"/>
              </a:rPr>
              <a:t>2</a:t>
            </a:r>
            <a:r>
              <a:rPr lang="en-US" sz="1467" dirty="0">
                <a:solidFill>
                  <a:srgbClr val="040404"/>
                </a:solidFill>
                <a:latin typeface="Plus Jakarta Sans Medium" pitchFamily="2" charset="0"/>
                <a:ea typeface="Gotham"/>
                <a:cs typeface="Plus Jakarta Sans Medium" pitchFamily="2" charset="0"/>
                <a:sym typeface="Gotham"/>
              </a:rPr>
              <a:t> @ Dewpoint = -65°F</a:t>
            </a:r>
            <a:endParaRPr lang="en-US" sz="1467" dirty="0">
              <a:solidFill>
                <a:srgbClr val="040404"/>
              </a:solidFill>
              <a:latin typeface="Plus Jakarta Sans Medium" pitchFamily="2" charset="0"/>
              <a:ea typeface="Gotham"/>
              <a:cs typeface="Plus Jakarta Sans Medium" pitchFamily="2" charset="0"/>
            </a:endParaRPr>
          </a:p>
          <a:p>
            <a:pPr marL="345457" lvl="1" indent="-172729">
              <a:lnSpc>
                <a:spcPts val="2081"/>
              </a:lnSpc>
              <a:buFont typeface="Arial"/>
              <a:buChar char="•"/>
            </a:pPr>
            <a:r>
              <a:rPr lang="en-US" sz="1467" b="1" dirty="0">
                <a:solidFill>
                  <a:srgbClr val="040404"/>
                </a:solidFill>
                <a:latin typeface="Plus Jakarta Sans ExtraBold" pitchFamily="2" charset="0"/>
                <a:ea typeface="Gotham Bold"/>
                <a:cs typeface="Plus Jakarta Sans ExtraBold" pitchFamily="2" charset="0"/>
                <a:sym typeface="Gotham Bold"/>
              </a:rPr>
              <a:t>Ozone Generator:</a:t>
            </a:r>
            <a:endParaRPr lang="en-US" sz="1467" b="1" dirty="0">
              <a:solidFill>
                <a:srgbClr val="040404"/>
              </a:solidFill>
              <a:latin typeface="Plus Jakarta Sans ExtraBold" pitchFamily="2" charset="0"/>
              <a:ea typeface="Gotham Bold"/>
              <a:cs typeface="Plus Jakarta Sans ExtraBold"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Converts Oxygen to ~10% O</a:t>
            </a:r>
            <a:r>
              <a:rPr lang="en-US" sz="1467" baseline="-25000" dirty="0">
                <a:solidFill>
                  <a:srgbClr val="040404"/>
                </a:solidFill>
                <a:latin typeface="Plus Jakarta Sans Medium" pitchFamily="2" charset="0"/>
                <a:ea typeface="Gotham"/>
                <a:cs typeface="Plus Jakarta Sans Medium" pitchFamily="2" charset="0"/>
                <a:sym typeface="Gotham"/>
              </a:rPr>
              <a:t>3</a:t>
            </a:r>
            <a:r>
              <a:rPr lang="en-US" sz="1467" dirty="0">
                <a:solidFill>
                  <a:srgbClr val="040404"/>
                </a:solidFill>
                <a:latin typeface="Plus Jakarta Sans Medium" pitchFamily="2" charset="0"/>
                <a:ea typeface="Gotham"/>
                <a:cs typeface="Plus Jakarta Sans Medium" pitchFamily="2" charset="0"/>
                <a:sym typeface="Gotham"/>
              </a:rPr>
              <a:t> (typically) using electrified plasma field</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Pinnacle generators offer constant %BW output at any turn-down </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Market Leading Energy Efficiency (3.5 kWh/</a:t>
            </a:r>
            <a:r>
              <a:rPr lang="en-US" sz="1467" dirty="0" err="1">
                <a:solidFill>
                  <a:srgbClr val="040404"/>
                </a:solidFill>
                <a:latin typeface="Plus Jakarta Sans Medium" pitchFamily="2" charset="0"/>
                <a:ea typeface="Gotham"/>
                <a:cs typeface="Plus Jakarta Sans Medium" pitchFamily="2" charset="0"/>
                <a:sym typeface="Gotham"/>
              </a:rPr>
              <a:t>lb</a:t>
            </a:r>
            <a:r>
              <a:rPr lang="en-US" sz="1467" dirty="0">
                <a:solidFill>
                  <a:srgbClr val="040404"/>
                </a:solidFill>
                <a:latin typeface="Plus Jakarta Sans Medium" pitchFamily="2" charset="0"/>
                <a:ea typeface="Gotham"/>
                <a:cs typeface="Plus Jakarta Sans Medium" pitchFamily="2" charset="0"/>
                <a:sym typeface="Gotham"/>
              </a:rPr>
              <a:t>)</a:t>
            </a:r>
            <a:endParaRPr lang="en-US" sz="1467" dirty="0">
              <a:solidFill>
                <a:srgbClr val="040404"/>
              </a:solidFill>
              <a:latin typeface="Plus Jakarta Sans Medium" pitchFamily="2" charset="0"/>
              <a:ea typeface="Gotham"/>
              <a:cs typeface="Plus Jakarta Sans Medium" pitchFamily="2" charset="0"/>
            </a:endParaRPr>
          </a:p>
          <a:p>
            <a:pPr marL="345457" lvl="1" indent="-172729">
              <a:lnSpc>
                <a:spcPts val="2081"/>
              </a:lnSpc>
              <a:buFont typeface="Arial"/>
              <a:buChar char="•"/>
            </a:pPr>
            <a:r>
              <a:rPr lang="en-US" sz="1467" b="1" dirty="0">
                <a:solidFill>
                  <a:srgbClr val="040404"/>
                </a:solidFill>
                <a:latin typeface="Plus Jakarta Sans ExtraBold" pitchFamily="2" charset="0"/>
                <a:ea typeface="Gotham Bold"/>
                <a:cs typeface="Plus Jakarta Sans ExtraBold" pitchFamily="2" charset="0"/>
                <a:sym typeface="Gotham Bold"/>
              </a:rPr>
              <a:t>Water Chiller:</a:t>
            </a:r>
            <a:endParaRPr lang="en-US" sz="1467" b="1" dirty="0">
              <a:solidFill>
                <a:srgbClr val="040404"/>
              </a:solidFill>
              <a:latin typeface="Plus Jakarta Sans ExtraBold" pitchFamily="2" charset="0"/>
              <a:ea typeface="Gotham Bold"/>
              <a:cs typeface="Plus Jakarta Sans ExtraBold"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Closed-loop cooling for ozone generator</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Glycol based fluid preserves unit efficiency</a:t>
            </a:r>
            <a:endParaRPr lang="en-US" sz="1467" dirty="0">
              <a:solidFill>
                <a:srgbClr val="040404"/>
              </a:solidFill>
              <a:latin typeface="Plus Jakarta Sans Medium" pitchFamily="2" charset="0"/>
              <a:ea typeface="Gotham"/>
              <a:cs typeface="Plus Jakarta Sans Medium" pitchFamily="2" charset="0"/>
            </a:endParaRPr>
          </a:p>
          <a:p>
            <a:pPr marL="345457" lvl="1" indent="-172729">
              <a:lnSpc>
                <a:spcPts val="2081"/>
              </a:lnSpc>
              <a:buFont typeface="Arial"/>
              <a:buChar char="•"/>
            </a:pPr>
            <a:r>
              <a:rPr lang="en-US" sz="1467" b="1" dirty="0">
                <a:solidFill>
                  <a:srgbClr val="040404"/>
                </a:solidFill>
                <a:latin typeface="Plus Jakarta Sans ExtraBold" pitchFamily="2" charset="0"/>
                <a:ea typeface="Gotham Bold"/>
                <a:cs typeface="Plus Jakarta Sans ExtraBold" pitchFamily="2" charset="0"/>
                <a:sym typeface="Gotham Bold"/>
              </a:rPr>
              <a:t>O</a:t>
            </a:r>
            <a:r>
              <a:rPr lang="en-US" sz="1467" b="1" baseline="-25000" dirty="0">
                <a:solidFill>
                  <a:srgbClr val="040404"/>
                </a:solidFill>
                <a:latin typeface="Plus Jakarta Sans ExtraBold" pitchFamily="2" charset="0"/>
                <a:ea typeface="Gotham Bold"/>
                <a:cs typeface="Plus Jakarta Sans ExtraBold" pitchFamily="2" charset="0"/>
                <a:sym typeface="Gotham Bold"/>
              </a:rPr>
              <a:t>3</a:t>
            </a:r>
            <a:r>
              <a:rPr lang="en-US" sz="1467" b="1" dirty="0">
                <a:solidFill>
                  <a:srgbClr val="040404"/>
                </a:solidFill>
                <a:latin typeface="Plus Jakarta Sans ExtraBold" pitchFamily="2" charset="0"/>
                <a:ea typeface="Gotham Bold"/>
                <a:cs typeface="Plus Jakarta Sans ExtraBold" pitchFamily="2" charset="0"/>
                <a:sym typeface="Gotham Bold"/>
              </a:rPr>
              <a:t> Injection</a:t>
            </a:r>
            <a:endParaRPr lang="en-US" sz="1467" b="1" dirty="0">
              <a:solidFill>
                <a:srgbClr val="040404"/>
              </a:solidFill>
              <a:latin typeface="Plus Jakarta Sans ExtraBold" pitchFamily="2" charset="0"/>
              <a:ea typeface="Gotham Bold"/>
              <a:cs typeface="Plus Jakarta Sans ExtraBold"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Dissolves Ozone Gas Into Solution for Reaction</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Custom Design (based on dose, flow, </a:t>
            </a:r>
            <a:r>
              <a:rPr lang="en-US" sz="1467" dirty="0" err="1">
                <a:solidFill>
                  <a:srgbClr val="040404"/>
                </a:solidFill>
                <a:latin typeface="Plus Jakarta Sans Medium" pitchFamily="2" charset="0"/>
                <a:ea typeface="Gotham"/>
                <a:cs typeface="Plus Jakarta Sans Medium" pitchFamily="2" charset="0"/>
                <a:sym typeface="Gotham"/>
              </a:rPr>
              <a:t>etc</a:t>
            </a:r>
            <a:r>
              <a:rPr lang="en-US" sz="1467" dirty="0">
                <a:solidFill>
                  <a:srgbClr val="040404"/>
                </a:solidFill>
                <a:latin typeface="Plus Jakarta Sans Medium" pitchFamily="2" charset="0"/>
                <a:ea typeface="Gotham"/>
                <a:cs typeface="Plus Jakarta Sans Medium" pitchFamily="2" charset="0"/>
                <a:sym typeface="Gotham"/>
              </a:rPr>
              <a:t>)</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Typical Transfer Efficiency &gt;93%</a:t>
            </a:r>
            <a:endParaRPr lang="en-US" sz="1467" dirty="0">
              <a:solidFill>
                <a:srgbClr val="040404"/>
              </a:solidFill>
              <a:latin typeface="Plus Jakarta Sans Medium" pitchFamily="2" charset="0"/>
              <a:ea typeface="Gotham"/>
              <a:cs typeface="Plus Jakarta Sans Medium" pitchFamily="2" charset="0"/>
            </a:endParaRPr>
          </a:p>
          <a:p>
            <a:pPr marL="345457" lvl="1" indent="-172729">
              <a:lnSpc>
                <a:spcPts val="2081"/>
              </a:lnSpc>
              <a:buFont typeface="Arial"/>
              <a:buChar char="•"/>
            </a:pPr>
            <a:r>
              <a:rPr lang="en-US" sz="1467" b="1" dirty="0">
                <a:solidFill>
                  <a:srgbClr val="040404"/>
                </a:solidFill>
                <a:latin typeface="Plus Jakarta Sans ExtraBold" pitchFamily="2" charset="0"/>
                <a:ea typeface="Gotham Bold"/>
                <a:cs typeface="Plus Jakarta Sans ExtraBold" pitchFamily="2" charset="0"/>
                <a:sym typeface="Gotham Bold"/>
              </a:rPr>
              <a:t>O</a:t>
            </a:r>
            <a:r>
              <a:rPr lang="en-US" sz="1467" b="1" baseline="-25000" dirty="0">
                <a:solidFill>
                  <a:srgbClr val="040404"/>
                </a:solidFill>
                <a:latin typeface="Plus Jakarta Sans ExtraBold" pitchFamily="2" charset="0"/>
                <a:ea typeface="Gotham Bold"/>
                <a:cs typeface="Plus Jakarta Sans ExtraBold" pitchFamily="2" charset="0"/>
                <a:sym typeface="Gotham Bold"/>
              </a:rPr>
              <a:t>3</a:t>
            </a:r>
            <a:r>
              <a:rPr lang="en-US" sz="1467" b="1" dirty="0">
                <a:solidFill>
                  <a:srgbClr val="040404"/>
                </a:solidFill>
                <a:latin typeface="Plus Jakarta Sans ExtraBold" pitchFamily="2" charset="0"/>
                <a:ea typeface="Gotham Bold"/>
                <a:cs typeface="Plus Jakarta Sans ExtraBold" pitchFamily="2" charset="0"/>
                <a:sym typeface="Gotham Bold"/>
              </a:rPr>
              <a:t> Destruct</a:t>
            </a:r>
            <a:endParaRPr lang="en-US" sz="1467" b="1" dirty="0">
              <a:solidFill>
                <a:srgbClr val="040404"/>
              </a:solidFill>
              <a:latin typeface="Plus Jakarta Sans ExtraBold" pitchFamily="2" charset="0"/>
              <a:ea typeface="Gotham Bold"/>
              <a:cs typeface="Plus Jakarta Sans ExtraBold"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Captures un-dissolved Ozone gas to prevent exposure</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Autocatalytic Reaction w/ Monitoring</a:t>
            </a:r>
            <a:endParaRPr lang="en-US" sz="1467" dirty="0">
              <a:solidFill>
                <a:srgbClr val="040404"/>
              </a:solidFill>
              <a:latin typeface="Plus Jakarta Sans Medium" pitchFamily="2" charset="0"/>
              <a:ea typeface="Gotham"/>
              <a:cs typeface="Plus Jakarta Sans Medium" pitchFamily="2" charset="0"/>
            </a:endParaRPr>
          </a:p>
          <a:p>
            <a:pPr marL="690915" lvl="2" indent="-230305">
              <a:lnSpc>
                <a:spcPts val="2081"/>
              </a:lnSpc>
              <a:buFont typeface="Arial"/>
              <a:buChar char="⚬"/>
            </a:pPr>
            <a:r>
              <a:rPr lang="en-US" sz="1467" dirty="0">
                <a:solidFill>
                  <a:srgbClr val="040404"/>
                </a:solidFill>
                <a:latin typeface="Plus Jakarta Sans Medium" pitchFamily="2" charset="0"/>
                <a:ea typeface="Gotham"/>
                <a:cs typeface="Plus Jakarta Sans Medium" pitchFamily="2" charset="0"/>
                <a:sym typeface="Gotham"/>
              </a:rPr>
              <a:t>Assures no release / exposure to Ozone</a:t>
            </a:r>
            <a:endParaRPr lang="en-US" sz="1467" dirty="0">
              <a:solidFill>
                <a:srgbClr val="040404"/>
              </a:solidFill>
              <a:latin typeface="Plus Jakarta Sans Medium" pitchFamily="2" charset="0"/>
              <a:ea typeface="Gotham"/>
              <a:cs typeface="Plus Jakarta Sans Medium" pitchFamily="2" charset="0"/>
            </a:endParaRPr>
          </a:p>
        </p:txBody>
      </p:sp>
      <p:grpSp>
        <p:nvGrpSpPr>
          <p:cNvPr id="15" name="Group 3">
            <a:extLst>
              <a:ext uri="{FF2B5EF4-FFF2-40B4-BE49-F238E27FC236}">
                <a16:creationId xmlns:a16="http://schemas.microsoft.com/office/drawing/2014/main" id="{6D9A9B52-D909-ECFA-68D8-D8D4BCB783FD}"/>
              </a:ext>
            </a:extLst>
          </p:cNvPr>
          <p:cNvGrpSpPr/>
          <p:nvPr/>
        </p:nvGrpSpPr>
        <p:grpSpPr>
          <a:xfrm>
            <a:off x="-13710514" y="1"/>
            <a:ext cx="12192001" cy="6858001"/>
            <a:chOff x="0" y="1"/>
            <a:chExt cx="24384001" cy="13716000"/>
          </a:xfrm>
          <a:solidFill>
            <a:srgbClr val="AD2A38"/>
          </a:solidFill>
        </p:grpSpPr>
        <p:grpSp>
          <p:nvGrpSpPr>
            <p:cNvPr id="16" name="Group 4">
              <a:extLst>
                <a:ext uri="{FF2B5EF4-FFF2-40B4-BE49-F238E27FC236}">
                  <a16:creationId xmlns:a16="http://schemas.microsoft.com/office/drawing/2014/main" id="{585B414F-9E7B-AA8B-485D-3EEDFB9E63E4}"/>
                </a:ext>
              </a:extLst>
            </p:cNvPr>
            <p:cNvGrpSpPr/>
            <p:nvPr/>
          </p:nvGrpSpPr>
          <p:grpSpPr>
            <a:xfrm>
              <a:off x="0" y="3803794"/>
              <a:ext cx="18448414" cy="6060193"/>
              <a:chOff x="0" y="-9525"/>
              <a:chExt cx="3644131" cy="1197075"/>
            </a:xfrm>
            <a:grpFill/>
          </p:grpSpPr>
          <p:sp>
            <p:nvSpPr>
              <p:cNvPr id="18" name="Freeform 5">
                <a:extLst>
                  <a:ext uri="{FF2B5EF4-FFF2-40B4-BE49-F238E27FC236}">
                    <a16:creationId xmlns:a16="http://schemas.microsoft.com/office/drawing/2014/main" id="{DD37757A-76A4-58A4-D023-812DE4D3DD1C}"/>
                  </a:ext>
                </a:extLst>
              </p:cNvPr>
              <p:cNvSpPr/>
              <p:nvPr/>
            </p:nvSpPr>
            <p:spPr>
              <a:xfrm>
                <a:off x="0" y="0"/>
                <a:ext cx="3644131" cy="1187550"/>
              </a:xfrm>
              <a:custGeom>
                <a:avLst/>
                <a:gdLst/>
                <a:ahLst/>
                <a:cxnLst/>
                <a:rect l="l" t="t" r="r" b="b"/>
                <a:pathLst>
                  <a:path w="3644131" h="1187550">
                    <a:moveTo>
                      <a:pt x="0" y="0"/>
                    </a:moveTo>
                    <a:lnTo>
                      <a:pt x="3644131" y="0"/>
                    </a:lnTo>
                    <a:lnTo>
                      <a:pt x="3644131" y="1187550"/>
                    </a:lnTo>
                    <a:lnTo>
                      <a:pt x="0" y="1187550"/>
                    </a:lnTo>
                    <a:close/>
                  </a:path>
                </a:pathLst>
              </a:custGeom>
              <a:grpFill/>
            </p:spPr>
            <p:txBody>
              <a:bodyPr/>
              <a:lstStyle/>
              <a:p>
                <a:endParaRPr lang="en-US" sz="1200">
                  <a:latin typeface="Plus Jakarta Sans Medium" pitchFamily="2" charset="0"/>
                </a:endParaRPr>
              </a:p>
            </p:txBody>
          </p:sp>
          <p:sp>
            <p:nvSpPr>
              <p:cNvPr id="19" name="TextBox 6">
                <a:extLst>
                  <a:ext uri="{FF2B5EF4-FFF2-40B4-BE49-F238E27FC236}">
                    <a16:creationId xmlns:a16="http://schemas.microsoft.com/office/drawing/2014/main" id="{123DF9FE-5B56-53E7-CA45-4C7BDD32C4A8}"/>
                  </a:ext>
                </a:extLst>
              </p:cNvPr>
              <p:cNvSpPr txBox="1"/>
              <p:nvPr/>
            </p:nvSpPr>
            <p:spPr>
              <a:xfrm>
                <a:off x="0" y="-9525"/>
                <a:ext cx="3644131" cy="1197075"/>
              </a:xfrm>
              <a:prstGeom prst="rect">
                <a:avLst/>
              </a:prstGeom>
              <a:grpFill/>
            </p:spPr>
            <p:txBody>
              <a:bodyPr lIns="33867" tIns="33867" rIns="33867" bIns="33867" rtlCol="0" anchor="ctr"/>
              <a:lstStyle/>
              <a:p>
                <a:pPr algn="ctr">
                  <a:lnSpc>
                    <a:spcPts val="1600"/>
                  </a:lnSpc>
                </a:pPr>
                <a:endParaRPr sz="1200">
                  <a:latin typeface="Plus Jakarta Sans Medium" pitchFamily="2" charset="0"/>
                </a:endParaRPr>
              </a:p>
            </p:txBody>
          </p:sp>
        </p:grpSp>
        <p:sp>
          <p:nvSpPr>
            <p:cNvPr id="17" name="Freeform 8">
              <a:extLst>
                <a:ext uri="{FF2B5EF4-FFF2-40B4-BE49-F238E27FC236}">
                  <a16:creationId xmlns:a16="http://schemas.microsoft.com/office/drawing/2014/main" id="{EAFD81CF-C1A9-A6F5-7611-E15B9EDD1566}"/>
                </a:ext>
              </a:extLst>
            </p:cNvPr>
            <p:cNvSpPr/>
            <p:nvPr/>
          </p:nvSpPr>
          <p:spPr>
            <a:xfrm rot="5400000">
              <a:off x="13714745" y="3046745"/>
              <a:ext cx="13716000" cy="7622512"/>
            </a:xfrm>
            <a:custGeom>
              <a:avLst/>
              <a:gdLst/>
              <a:ahLst/>
              <a:cxnLst/>
              <a:rect l="l" t="t" r="r" b="b"/>
              <a:pathLst>
                <a:path w="834475" h="463750">
                  <a:moveTo>
                    <a:pt x="417238" y="0"/>
                  </a:moveTo>
                  <a:lnTo>
                    <a:pt x="834475" y="463750"/>
                  </a:lnTo>
                  <a:lnTo>
                    <a:pt x="0" y="463750"/>
                  </a:lnTo>
                  <a:lnTo>
                    <a:pt x="417238" y="0"/>
                  </a:lnTo>
                  <a:close/>
                </a:path>
              </a:pathLst>
            </a:custGeom>
            <a:grpFill/>
          </p:spPr>
          <p:txBody>
            <a:bodyPr/>
            <a:lstStyle/>
            <a:p>
              <a:endParaRPr lang="en-US" sz="1200">
                <a:latin typeface="Plus Jakarta Sans Medium" pitchFamily="2" charset="0"/>
              </a:endParaRPr>
            </a:p>
          </p:txBody>
        </p:sp>
      </p:grpSp>
      <p:grpSp>
        <p:nvGrpSpPr>
          <p:cNvPr id="20" name="Group 19">
            <a:extLst>
              <a:ext uri="{FF2B5EF4-FFF2-40B4-BE49-F238E27FC236}">
                <a16:creationId xmlns:a16="http://schemas.microsoft.com/office/drawing/2014/main" id="{A1A72C0A-FDC0-BBD7-C48D-3F6C8D668391}"/>
              </a:ext>
            </a:extLst>
          </p:cNvPr>
          <p:cNvGrpSpPr/>
          <p:nvPr/>
        </p:nvGrpSpPr>
        <p:grpSpPr>
          <a:xfrm>
            <a:off x="-61494839" y="2365451"/>
            <a:ext cx="1953433" cy="1999492"/>
            <a:chOff x="690774" y="2365451"/>
            <a:chExt cx="1953433" cy="1999492"/>
          </a:xfrm>
        </p:grpSpPr>
        <p:grpSp>
          <p:nvGrpSpPr>
            <p:cNvPr id="21" name="Group 14">
              <a:extLst>
                <a:ext uri="{FF2B5EF4-FFF2-40B4-BE49-F238E27FC236}">
                  <a16:creationId xmlns:a16="http://schemas.microsoft.com/office/drawing/2014/main" id="{4531E101-42F6-7576-95E3-80BB4687A9B4}"/>
                </a:ext>
              </a:extLst>
            </p:cNvPr>
            <p:cNvGrpSpPr/>
            <p:nvPr/>
          </p:nvGrpSpPr>
          <p:grpSpPr>
            <a:xfrm>
              <a:off x="932824" y="2365451"/>
              <a:ext cx="1711383" cy="1713185"/>
              <a:chOff x="-6333" y="-6326"/>
              <a:chExt cx="824583" cy="825453"/>
            </a:xfrm>
          </p:grpSpPr>
          <p:sp>
            <p:nvSpPr>
              <p:cNvPr id="23" name="Freeform 15">
                <a:extLst>
                  <a:ext uri="{FF2B5EF4-FFF2-40B4-BE49-F238E27FC236}">
                    <a16:creationId xmlns:a16="http://schemas.microsoft.com/office/drawing/2014/main" id="{793E6F57-4C32-E648-37A1-5785C2AAD8BC}"/>
                  </a:ext>
                </a:extLst>
              </p:cNvPr>
              <p:cNvSpPr/>
              <p:nvPr/>
            </p:nvSpPr>
            <p:spPr>
              <a:xfrm rot="54000">
                <a:off x="-6333" y="-6326"/>
                <a:ext cx="824583" cy="825453"/>
              </a:xfrm>
              <a:custGeom>
                <a:avLst/>
                <a:gdLst/>
                <a:ahLst/>
                <a:cxnLst/>
                <a:rect l="l" t="t" r="r" b="b"/>
                <a:pathLst>
                  <a:path w="824583" h="825453">
                    <a:moveTo>
                      <a:pt x="0" y="12753"/>
                    </a:moveTo>
                    <a:lnTo>
                      <a:pt x="811816" y="0"/>
                    </a:lnTo>
                    <a:lnTo>
                      <a:pt x="824583" y="812699"/>
                    </a:lnTo>
                    <a:lnTo>
                      <a:pt x="12767" y="825452"/>
                    </a:lnTo>
                    <a:close/>
                  </a:path>
                </a:pathLst>
              </a:custGeom>
              <a:blipFill>
                <a:blip r:embed="rId4"/>
                <a:stretch>
                  <a:fillRect t="-37897" r="-1746" b="-34705"/>
                </a:stretch>
              </a:blipFill>
            </p:spPr>
            <p:txBody>
              <a:bodyPr/>
              <a:lstStyle/>
              <a:p>
                <a:endParaRPr lang="en-US" sz="1200">
                  <a:latin typeface="Plus Jakarta Sans Medium" pitchFamily="2" charset="0"/>
                </a:endParaRPr>
              </a:p>
            </p:txBody>
          </p:sp>
        </p:grpSp>
        <p:sp>
          <p:nvSpPr>
            <p:cNvPr id="22" name="TextBox 13">
              <a:extLst>
                <a:ext uri="{FF2B5EF4-FFF2-40B4-BE49-F238E27FC236}">
                  <a16:creationId xmlns:a16="http://schemas.microsoft.com/office/drawing/2014/main" id="{1E670521-DA9B-4D87-B27D-35ECCA70151A}"/>
                </a:ext>
              </a:extLst>
            </p:cNvPr>
            <p:cNvSpPr txBox="1"/>
            <p:nvPr/>
          </p:nvSpPr>
          <p:spPr>
            <a:xfrm>
              <a:off x="690774" y="3907743"/>
              <a:ext cx="1828800" cy="457200"/>
            </a:xfrm>
            <a:prstGeom prst="rect">
              <a:avLst/>
            </a:prstGeom>
            <a:solidFill>
              <a:srgbClr val="797979"/>
            </a:solidFill>
          </p:spPr>
          <p:txBody>
            <a:bodyPr lIns="0" tIns="0" rIns="0" bIns="0" rtlCol="0" anchor="ctr" anchorCtr="1">
              <a:noAutofit/>
            </a:bodyPr>
            <a:lstStyle/>
            <a:p>
              <a:pPr algn="ctr">
                <a:lnSpc>
                  <a:spcPts val="1867"/>
                </a:lnSpc>
              </a:pPr>
              <a:r>
                <a:rPr lang="en-US" sz="1200" b="1" dirty="0">
                  <a:solidFill>
                    <a:srgbClr val="FFFFFF"/>
                  </a:solidFill>
                  <a:latin typeface="Plus Jakarta Sans ExtraBold" pitchFamily="2" charset="0"/>
                  <a:ea typeface="Gotham Bold"/>
                  <a:cs typeface="Plus Jakarta Sans ExtraBold" pitchFamily="2" charset="0"/>
                  <a:sym typeface="Gotham Bold"/>
                </a:rPr>
                <a:t>FEED GAS</a:t>
              </a:r>
            </a:p>
          </p:txBody>
        </p:sp>
      </p:grpSp>
      <p:grpSp>
        <p:nvGrpSpPr>
          <p:cNvPr id="24" name="Group 23">
            <a:extLst>
              <a:ext uri="{FF2B5EF4-FFF2-40B4-BE49-F238E27FC236}">
                <a16:creationId xmlns:a16="http://schemas.microsoft.com/office/drawing/2014/main" id="{24DD0468-514F-2D66-5450-C345C6894F2E}"/>
              </a:ext>
            </a:extLst>
          </p:cNvPr>
          <p:cNvGrpSpPr/>
          <p:nvPr/>
        </p:nvGrpSpPr>
        <p:grpSpPr>
          <a:xfrm>
            <a:off x="-32756082" y="2378579"/>
            <a:ext cx="1828800" cy="1986364"/>
            <a:chOff x="7378404" y="2378579"/>
            <a:chExt cx="1828800" cy="1986364"/>
          </a:xfrm>
        </p:grpSpPr>
        <p:grpSp>
          <p:nvGrpSpPr>
            <p:cNvPr id="25" name="Group 20">
              <a:extLst>
                <a:ext uri="{FF2B5EF4-FFF2-40B4-BE49-F238E27FC236}">
                  <a16:creationId xmlns:a16="http://schemas.microsoft.com/office/drawing/2014/main" id="{1FF0AFB0-5517-39E9-CFEC-E9F6D0283A8B}"/>
                </a:ext>
              </a:extLst>
            </p:cNvPr>
            <p:cNvGrpSpPr/>
            <p:nvPr/>
          </p:nvGrpSpPr>
          <p:grpSpPr>
            <a:xfrm>
              <a:off x="7457073" y="2378579"/>
              <a:ext cx="1686927" cy="1686930"/>
              <a:chOff x="7827" y="0"/>
              <a:chExt cx="812800" cy="812800"/>
            </a:xfrm>
          </p:grpSpPr>
          <p:sp>
            <p:nvSpPr>
              <p:cNvPr id="27" name="Freeform 21">
                <a:extLst>
                  <a:ext uri="{FF2B5EF4-FFF2-40B4-BE49-F238E27FC236}">
                    <a16:creationId xmlns:a16="http://schemas.microsoft.com/office/drawing/2014/main" id="{8FD37E3B-04AE-E443-E908-F6D18AD65ED6}"/>
                  </a:ext>
                </a:extLst>
              </p:cNvPr>
              <p:cNvSpPr/>
              <p:nvPr/>
            </p:nvSpPr>
            <p:spPr>
              <a:xfrm>
                <a:off x="7827"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5"/>
                <a:stretch>
                  <a:fillRect l="-26400" t="-32602" r="-117483" b="-65553"/>
                </a:stretch>
              </a:blipFill>
            </p:spPr>
            <p:txBody>
              <a:bodyPr/>
              <a:lstStyle/>
              <a:p>
                <a:endParaRPr lang="en-US" sz="1200">
                  <a:latin typeface="Plus Jakarta Sans Medium" pitchFamily="2" charset="0"/>
                </a:endParaRPr>
              </a:p>
            </p:txBody>
          </p:sp>
        </p:grpSp>
        <p:sp>
          <p:nvSpPr>
            <p:cNvPr id="26" name="TextBox 19">
              <a:extLst>
                <a:ext uri="{FF2B5EF4-FFF2-40B4-BE49-F238E27FC236}">
                  <a16:creationId xmlns:a16="http://schemas.microsoft.com/office/drawing/2014/main" id="{0C59E984-BA04-131E-D4F9-AD8039663837}"/>
                </a:ext>
              </a:extLst>
            </p:cNvPr>
            <p:cNvSpPr txBox="1"/>
            <p:nvPr/>
          </p:nvSpPr>
          <p:spPr>
            <a:xfrm>
              <a:off x="7378404" y="3907743"/>
              <a:ext cx="1828800" cy="457200"/>
            </a:xfrm>
            <a:prstGeom prst="rect">
              <a:avLst/>
            </a:prstGeom>
            <a:solidFill>
              <a:srgbClr val="797979"/>
            </a:solidFill>
          </p:spPr>
          <p:txBody>
            <a:bodyPr wrap="square" lIns="0" tIns="0" rIns="0" bIns="0" rtlCol="0" anchor="ctr" anchorCtr="1">
              <a:noAutofit/>
            </a:bodyPr>
            <a:lstStyle/>
            <a:p>
              <a:pPr algn="ctr"/>
              <a:r>
                <a:rPr lang="en-US" sz="1100" b="1" dirty="0">
                  <a:solidFill>
                    <a:srgbClr val="FFFFFF"/>
                  </a:solidFill>
                  <a:latin typeface="Plus Jakarta Sans ExtraBold" pitchFamily="2" charset="0"/>
                  <a:ea typeface="Gotham Bold"/>
                  <a:cs typeface="Plus Jakarta Sans ExtraBold" pitchFamily="2" charset="0"/>
                  <a:sym typeface="Gotham Bold"/>
                </a:rPr>
                <a:t>CONTACT TANK &amp; DIFFUSION</a:t>
              </a:r>
            </a:p>
          </p:txBody>
        </p:sp>
      </p:grpSp>
      <p:grpSp>
        <p:nvGrpSpPr>
          <p:cNvPr id="28" name="Group 27">
            <a:extLst>
              <a:ext uri="{FF2B5EF4-FFF2-40B4-BE49-F238E27FC236}">
                <a16:creationId xmlns:a16="http://schemas.microsoft.com/office/drawing/2014/main" id="{80D6C5EB-0EE2-E052-0C1B-E155631F17FB}"/>
              </a:ext>
            </a:extLst>
          </p:cNvPr>
          <p:cNvGrpSpPr/>
          <p:nvPr/>
        </p:nvGrpSpPr>
        <p:grpSpPr>
          <a:xfrm>
            <a:off x="-42262777" y="2378580"/>
            <a:ext cx="1828800" cy="1986363"/>
            <a:chOff x="5149194" y="2378580"/>
            <a:chExt cx="1828800" cy="1986363"/>
          </a:xfrm>
        </p:grpSpPr>
        <p:grpSp>
          <p:nvGrpSpPr>
            <p:cNvPr id="29" name="Group 26">
              <a:extLst>
                <a:ext uri="{FF2B5EF4-FFF2-40B4-BE49-F238E27FC236}">
                  <a16:creationId xmlns:a16="http://schemas.microsoft.com/office/drawing/2014/main" id="{2A1B8593-D5F5-97CE-854F-A2A2286A510B}"/>
                </a:ext>
              </a:extLst>
            </p:cNvPr>
            <p:cNvGrpSpPr/>
            <p:nvPr/>
          </p:nvGrpSpPr>
          <p:grpSpPr>
            <a:xfrm>
              <a:off x="5253453" y="2378580"/>
              <a:ext cx="1686927" cy="1686929"/>
              <a:chOff x="0" y="0"/>
              <a:chExt cx="812800" cy="812800"/>
            </a:xfrm>
          </p:grpSpPr>
          <p:sp>
            <p:nvSpPr>
              <p:cNvPr id="31" name="Freeform 27">
                <a:extLst>
                  <a:ext uri="{FF2B5EF4-FFF2-40B4-BE49-F238E27FC236}">
                    <a16:creationId xmlns:a16="http://schemas.microsoft.com/office/drawing/2014/main" id="{79C87551-ADE5-711A-E0E9-4A337754BD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a:stretch>
                  <a:fillRect l="-10790" r="-10790"/>
                </a:stretch>
              </a:blipFill>
            </p:spPr>
            <p:txBody>
              <a:bodyPr/>
              <a:lstStyle/>
              <a:p>
                <a:endParaRPr lang="en-US" sz="1200">
                  <a:latin typeface="Plus Jakarta Sans Medium" pitchFamily="2" charset="0"/>
                </a:endParaRPr>
              </a:p>
            </p:txBody>
          </p:sp>
        </p:grpSp>
        <p:sp>
          <p:nvSpPr>
            <p:cNvPr id="30" name="TextBox 25">
              <a:extLst>
                <a:ext uri="{FF2B5EF4-FFF2-40B4-BE49-F238E27FC236}">
                  <a16:creationId xmlns:a16="http://schemas.microsoft.com/office/drawing/2014/main" id="{99E29E9D-685E-043D-FCE9-CAF0021E7EB6}"/>
                </a:ext>
              </a:extLst>
            </p:cNvPr>
            <p:cNvSpPr txBox="1"/>
            <p:nvPr/>
          </p:nvSpPr>
          <p:spPr>
            <a:xfrm>
              <a:off x="5149194" y="3907743"/>
              <a:ext cx="1828800" cy="457200"/>
            </a:xfrm>
            <a:prstGeom prst="rect">
              <a:avLst/>
            </a:prstGeom>
            <a:solidFill>
              <a:srgbClr val="797979"/>
            </a:solidFill>
          </p:spPr>
          <p:txBody>
            <a:bodyPr lIns="0" tIns="0" rIns="0" bIns="0" rtlCol="0" anchor="ctr" anchorCtr="1">
              <a:noAutofit/>
            </a:bodyPr>
            <a:lstStyle/>
            <a:p>
              <a:pPr algn="ctr">
                <a:lnSpc>
                  <a:spcPts val="1867"/>
                </a:lnSpc>
              </a:pPr>
              <a:r>
                <a:rPr lang="en-US" sz="1200" b="1" dirty="0">
                  <a:solidFill>
                    <a:srgbClr val="FFFFFF"/>
                  </a:solidFill>
                  <a:latin typeface="Plus Jakarta Sans ExtraBold" pitchFamily="2" charset="0"/>
                  <a:ea typeface="Gotham Bold"/>
                  <a:cs typeface="Plus Jakarta Sans ExtraBold" pitchFamily="2" charset="0"/>
                  <a:sym typeface="Gotham Bold"/>
                </a:rPr>
                <a:t>INJECTION SKID</a:t>
              </a:r>
            </a:p>
          </p:txBody>
        </p:sp>
      </p:grpSp>
      <p:grpSp>
        <p:nvGrpSpPr>
          <p:cNvPr id="32" name="Group 31">
            <a:extLst>
              <a:ext uri="{FF2B5EF4-FFF2-40B4-BE49-F238E27FC236}">
                <a16:creationId xmlns:a16="http://schemas.microsoft.com/office/drawing/2014/main" id="{4E58117F-8E87-50E1-789A-6AAF2972BD13}"/>
              </a:ext>
            </a:extLst>
          </p:cNvPr>
          <p:cNvGrpSpPr/>
          <p:nvPr/>
        </p:nvGrpSpPr>
        <p:grpSpPr>
          <a:xfrm>
            <a:off x="-51863511" y="2322296"/>
            <a:ext cx="1922839" cy="2042647"/>
            <a:chOff x="2825945" y="2322296"/>
            <a:chExt cx="1922839" cy="2042647"/>
          </a:xfrm>
        </p:grpSpPr>
        <p:grpSp>
          <p:nvGrpSpPr>
            <p:cNvPr id="33" name="Group 39">
              <a:extLst>
                <a:ext uri="{FF2B5EF4-FFF2-40B4-BE49-F238E27FC236}">
                  <a16:creationId xmlns:a16="http://schemas.microsoft.com/office/drawing/2014/main" id="{038C1242-B644-5FE1-5B73-C6504851C54E}"/>
                </a:ext>
              </a:extLst>
            </p:cNvPr>
            <p:cNvGrpSpPr/>
            <p:nvPr/>
          </p:nvGrpSpPr>
          <p:grpSpPr>
            <a:xfrm>
              <a:off x="2825945" y="2322296"/>
              <a:ext cx="1743211" cy="1743211"/>
              <a:chOff x="0" y="0"/>
              <a:chExt cx="3486423" cy="3486423"/>
            </a:xfrm>
          </p:grpSpPr>
          <p:sp>
            <p:nvSpPr>
              <p:cNvPr id="35" name="Freeform 40">
                <a:extLst>
                  <a:ext uri="{FF2B5EF4-FFF2-40B4-BE49-F238E27FC236}">
                    <a16:creationId xmlns:a16="http://schemas.microsoft.com/office/drawing/2014/main" id="{F93FDB1D-7ACF-ECFA-0CA5-ED609DD23D72}"/>
                  </a:ext>
                </a:extLst>
              </p:cNvPr>
              <p:cNvSpPr/>
              <p:nvPr/>
            </p:nvSpPr>
            <p:spPr>
              <a:xfrm>
                <a:off x="0" y="0"/>
                <a:ext cx="3486423" cy="3486423"/>
              </a:xfrm>
              <a:custGeom>
                <a:avLst/>
                <a:gdLst/>
                <a:ahLst/>
                <a:cxnLst/>
                <a:rect l="l" t="t" r="r" b="b"/>
                <a:pathLst>
                  <a:path w="3486423" h="3486423">
                    <a:moveTo>
                      <a:pt x="0" y="0"/>
                    </a:moveTo>
                    <a:lnTo>
                      <a:pt x="3486423" y="0"/>
                    </a:lnTo>
                    <a:lnTo>
                      <a:pt x="3486423" y="3486423"/>
                    </a:lnTo>
                    <a:lnTo>
                      <a:pt x="0" y="3486423"/>
                    </a:lnTo>
                    <a:lnTo>
                      <a:pt x="0" y="0"/>
                    </a:lnTo>
                    <a:close/>
                  </a:path>
                </a:pathLst>
              </a:custGeom>
              <a:blipFill>
                <a:blip r:embed="rId7"/>
                <a:stretch>
                  <a:fillRect/>
                </a:stretch>
              </a:blipFill>
            </p:spPr>
            <p:txBody>
              <a:bodyPr/>
              <a:lstStyle/>
              <a:p>
                <a:endParaRPr lang="en-US" sz="1200">
                  <a:latin typeface="Plus Jakarta Sans Medium" pitchFamily="2" charset="0"/>
                </a:endParaRPr>
              </a:p>
            </p:txBody>
          </p:sp>
          <p:sp>
            <p:nvSpPr>
              <p:cNvPr id="36" name="Freeform 41">
                <a:extLst>
                  <a:ext uri="{FF2B5EF4-FFF2-40B4-BE49-F238E27FC236}">
                    <a16:creationId xmlns:a16="http://schemas.microsoft.com/office/drawing/2014/main" id="{0ED4F076-9B70-32B2-B0B1-A16C1EA56F5F}"/>
                  </a:ext>
                </a:extLst>
              </p:cNvPr>
              <p:cNvSpPr/>
              <p:nvPr/>
            </p:nvSpPr>
            <p:spPr>
              <a:xfrm>
                <a:off x="0" y="0"/>
                <a:ext cx="3486423" cy="3486423"/>
              </a:xfrm>
              <a:custGeom>
                <a:avLst/>
                <a:gdLst/>
                <a:ahLst/>
                <a:cxnLst/>
                <a:rect l="l" t="t" r="r" b="b"/>
                <a:pathLst>
                  <a:path w="3486423" h="3486423">
                    <a:moveTo>
                      <a:pt x="0" y="0"/>
                    </a:moveTo>
                    <a:lnTo>
                      <a:pt x="3486423" y="0"/>
                    </a:lnTo>
                    <a:lnTo>
                      <a:pt x="3486423" y="3486423"/>
                    </a:lnTo>
                    <a:lnTo>
                      <a:pt x="0" y="3486423"/>
                    </a:lnTo>
                    <a:lnTo>
                      <a:pt x="0" y="0"/>
                    </a:lnTo>
                    <a:close/>
                  </a:path>
                </a:pathLst>
              </a:custGeom>
              <a:blipFill>
                <a:blip r:embed="rId8"/>
                <a:stretch>
                  <a:fillRect/>
                </a:stretch>
              </a:blipFill>
            </p:spPr>
            <p:txBody>
              <a:bodyPr/>
              <a:lstStyle/>
              <a:p>
                <a:endParaRPr lang="en-US" sz="1200">
                  <a:latin typeface="Plus Jakarta Sans Medium" pitchFamily="2" charset="0"/>
                </a:endParaRPr>
              </a:p>
            </p:txBody>
          </p:sp>
        </p:grpSp>
        <p:sp>
          <p:nvSpPr>
            <p:cNvPr id="34" name="TextBox 30">
              <a:extLst>
                <a:ext uri="{FF2B5EF4-FFF2-40B4-BE49-F238E27FC236}">
                  <a16:creationId xmlns:a16="http://schemas.microsoft.com/office/drawing/2014/main" id="{B29A2C56-970E-6BD5-DC45-26DA68423C7A}"/>
                </a:ext>
              </a:extLst>
            </p:cNvPr>
            <p:cNvSpPr txBox="1"/>
            <p:nvPr/>
          </p:nvSpPr>
          <p:spPr>
            <a:xfrm>
              <a:off x="2919984" y="3907743"/>
              <a:ext cx="1828800" cy="457200"/>
            </a:xfrm>
            <a:prstGeom prst="rect">
              <a:avLst/>
            </a:prstGeom>
            <a:solidFill>
              <a:srgbClr val="797979"/>
            </a:solidFill>
          </p:spPr>
          <p:txBody>
            <a:bodyPr lIns="0" tIns="0" rIns="0" bIns="0" rtlCol="0" anchor="ctr" anchorCtr="1">
              <a:noAutofit/>
            </a:bodyPr>
            <a:lstStyle/>
            <a:p>
              <a:pPr algn="ctr">
                <a:lnSpc>
                  <a:spcPts val="1867"/>
                </a:lnSpc>
              </a:pPr>
              <a:r>
                <a:rPr lang="en-US" sz="1200" b="1" dirty="0">
                  <a:solidFill>
                    <a:srgbClr val="FFFFFF"/>
                  </a:solidFill>
                  <a:latin typeface="Plus Jakarta Sans ExtraBold" pitchFamily="2" charset="0"/>
                  <a:ea typeface="Gotham Bold"/>
                  <a:cs typeface="Plus Jakarta Sans ExtraBold" pitchFamily="2" charset="0"/>
                  <a:sym typeface="Gotham Bold"/>
                </a:rPr>
                <a:t>GENERATOR</a:t>
              </a:r>
            </a:p>
          </p:txBody>
        </p:sp>
      </p:grpSp>
      <p:grpSp>
        <p:nvGrpSpPr>
          <p:cNvPr id="37" name="Group 36">
            <a:extLst>
              <a:ext uri="{FF2B5EF4-FFF2-40B4-BE49-F238E27FC236}">
                <a16:creationId xmlns:a16="http://schemas.microsoft.com/office/drawing/2014/main" id="{96F89F66-AA2F-ACA8-CF78-AC1905A818F2}"/>
              </a:ext>
            </a:extLst>
          </p:cNvPr>
          <p:cNvGrpSpPr/>
          <p:nvPr/>
        </p:nvGrpSpPr>
        <p:grpSpPr>
          <a:xfrm>
            <a:off x="-23249387" y="2322295"/>
            <a:ext cx="1860979" cy="2042648"/>
            <a:chOff x="9607613" y="2322295"/>
            <a:chExt cx="1860979" cy="2042648"/>
          </a:xfrm>
        </p:grpSpPr>
        <p:sp>
          <p:nvSpPr>
            <p:cNvPr id="38" name="Freeform 42">
              <a:extLst>
                <a:ext uri="{FF2B5EF4-FFF2-40B4-BE49-F238E27FC236}">
                  <a16:creationId xmlns:a16="http://schemas.microsoft.com/office/drawing/2014/main" id="{E6E87C33-1649-8156-55EB-D0CFCE2B7CD2}"/>
                </a:ext>
              </a:extLst>
            </p:cNvPr>
            <p:cNvSpPr/>
            <p:nvPr/>
          </p:nvSpPr>
          <p:spPr>
            <a:xfrm>
              <a:off x="9871417" y="2322295"/>
              <a:ext cx="1597175" cy="1938908"/>
            </a:xfrm>
            <a:custGeom>
              <a:avLst/>
              <a:gdLst/>
              <a:ahLst/>
              <a:cxnLst/>
              <a:rect l="l" t="t" r="r" b="b"/>
              <a:pathLst>
                <a:path w="2395763" h="2908362">
                  <a:moveTo>
                    <a:pt x="0" y="0"/>
                  </a:moveTo>
                  <a:lnTo>
                    <a:pt x="2395763" y="0"/>
                  </a:lnTo>
                  <a:lnTo>
                    <a:pt x="2395763" y="2908362"/>
                  </a:lnTo>
                  <a:lnTo>
                    <a:pt x="0" y="2908362"/>
                  </a:lnTo>
                  <a:lnTo>
                    <a:pt x="0" y="0"/>
                  </a:lnTo>
                  <a:close/>
                </a:path>
              </a:pathLst>
            </a:custGeom>
            <a:blipFill>
              <a:blip r:embed="rId9"/>
              <a:stretch>
                <a:fillRect/>
              </a:stretch>
            </a:blipFill>
          </p:spPr>
          <p:txBody>
            <a:bodyPr/>
            <a:lstStyle/>
            <a:p>
              <a:endParaRPr lang="en-US" sz="1200">
                <a:latin typeface="Plus Jakarta Sans Medium" pitchFamily="2" charset="0"/>
              </a:endParaRPr>
            </a:p>
          </p:txBody>
        </p:sp>
        <p:sp>
          <p:nvSpPr>
            <p:cNvPr id="39" name="TextBox 45">
              <a:extLst>
                <a:ext uri="{FF2B5EF4-FFF2-40B4-BE49-F238E27FC236}">
                  <a16:creationId xmlns:a16="http://schemas.microsoft.com/office/drawing/2014/main" id="{D2CCB19E-EF49-02BB-3055-ACD3C6675982}"/>
                </a:ext>
              </a:extLst>
            </p:cNvPr>
            <p:cNvSpPr txBox="1"/>
            <p:nvPr/>
          </p:nvSpPr>
          <p:spPr>
            <a:xfrm>
              <a:off x="9607613" y="3907743"/>
              <a:ext cx="1828800" cy="457200"/>
            </a:xfrm>
            <a:prstGeom prst="rect">
              <a:avLst/>
            </a:prstGeom>
            <a:solidFill>
              <a:srgbClr val="797979"/>
            </a:solidFill>
          </p:spPr>
          <p:txBody>
            <a:bodyPr lIns="0" tIns="0" rIns="0" bIns="0" rtlCol="0" anchor="ctr" anchorCtr="1">
              <a:noAutofit/>
            </a:bodyPr>
            <a:lstStyle/>
            <a:p>
              <a:pPr algn="ctr">
                <a:lnSpc>
                  <a:spcPts val="1867"/>
                </a:lnSpc>
              </a:pPr>
              <a:r>
                <a:rPr lang="en-US" sz="1333" b="1" dirty="0">
                  <a:solidFill>
                    <a:srgbClr val="FFFFFF"/>
                  </a:solidFill>
                  <a:latin typeface="Plus Jakarta Sans ExtraBold" pitchFamily="2" charset="0"/>
                  <a:ea typeface="Gotham Bold"/>
                  <a:cs typeface="Plus Jakarta Sans ExtraBold" pitchFamily="2" charset="0"/>
                  <a:sym typeface="Gotham Bold"/>
                </a:rPr>
                <a:t>DESTRUCT</a:t>
              </a:r>
            </a:p>
          </p:txBody>
        </p:sp>
      </p:grpSp>
      <p:grpSp>
        <p:nvGrpSpPr>
          <p:cNvPr id="40" name="Group 39">
            <a:extLst>
              <a:ext uri="{FF2B5EF4-FFF2-40B4-BE49-F238E27FC236}">
                <a16:creationId xmlns:a16="http://schemas.microsoft.com/office/drawing/2014/main" id="{6C65B025-85CB-7479-AAD5-94A5CDE7AD0B}"/>
              </a:ext>
            </a:extLst>
          </p:cNvPr>
          <p:cNvGrpSpPr/>
          <p:nvPr/>
        </p:nvGrpSpPr>
        <p:grpSpPr>
          <a:xfrm>
            <a:off x="685800" y="7287866"/>
            <a:ext cx="5410200" cy="520849"/>
            <a:chOff x="685800" y="5640163"/>
            <a:chExt cx="5410200" cy="520849"/>
          </a:xfrm>
        </p:grpSpPr>
        <p:grpSp>
          <p:nvGrpSpPr>
            <p:cNvPr id="41" name="Group 31">
              <a:extLst>
                <a:ext uri="{FF2B5EF4-FFF2-40B4-BE49-F238E27FC236}">
                  <a16:creationId xmlns:a16="http://schemas.microsoft.com/office/drawing/2014/main" id="{BB29DBF1-89F0-B575-F3E9-6610A2A2912B}"/>
                </a:ext>
              </a:extLst>
            </p:cNvPr>
            <p:cNvGrpSpPr/>
            <p:nvPr/>
          </p:nvGrpSpPr>
          <p:grpSpPr>
            <a:xfrm>
              <a:off x="685800" y="5640163"/>
              <a:ext cx="5410200" cy="520849"/>
              <a:chOff x="0" y="-9525"/>
              <a:chExt cx="2137363" cy="205768"/>
            </a:xfrm>
          </p:grpSpPr>
          <p:sp>
            <p:nvSpPr>
              <p:cNvPr id="46" name="Freeform 32">
                <a:extLst>
                  <a:ext uri="{FF2B5EF4-FFF2-40B4-BE49-F238E27FC236}">
                    <a16:creationId xmlns:a16="http://schemas.microsoft.com/office/drawing/2014/main" id="{7E5DAE4F-00D8-9508-913E-BA0628F508AA}"/>
                  </a:ext>
                </a:extLst>
              </p:cNvPr>
              <p:cNvSpPr/>
              <p:nvPr/>
            </p:nvSpPr>
            <p:spPr>
              <a:xfrm>
                <a:off x="0" y="0"/>
                <a:ext cx="2137363" cy="196243"/>
              </a:xfrm>
              <a:custGeom>
                <a:avLst/>
                <a:gdLst/>
                <a:ahLst/>
                <a:cxnLst/>
                <a:rect l="l" t="t" r="r" b="b"/>
                <a:pathLst>
                  <a:path w="2137363" h="196243">
                    <a:moveTo>
                      <a:pt x="95399" y="0"/>
                    </a:moveTo>
                    <a:lnTo>
                      <a:pt x="2041964" y="0"/>
                    </a:lnTo>
                    <a:cubicBezTo>
                      <a:pt x="2067265" y="0"/>
                      <a:pt x="2091530" y="10051"/>
                      <a:pt x="2109421" y="27942"/>
                    </a:cubicBezTo>
                    <a:cubicBezTo>
                      <a:pt x="2127312" y="45833"/>
                      <a:pt x="2137363" y="70098"/>
                      <a:pt x="2137363" y="95399"/>
                    </a:cubicBezTo>
                    <a:lnTo>
                      <a:pt x="2137363" y="100844"/>
                    </a:lnTo>
                    <a:cubicBezTo>
                      <a:pt x="2137363" y="153531"/>
                      <a:pt x="2094651" y="196243"/>
                      <a:pt x="2041964" y="196243"/>
                    </a:cubicBezTo>
                    <a:lnTo>
                      <a:pt x="95399" y="196243"/>
                    </a:lnTo>
                    <a:cubicBezTo>
                      <a:pt x="42712" y="196243"/>
                      <a:pt x="0" y="153531"/>
                      <a:pt x="0" y="100844"/>
                    </a:cubicBezTo>
                    <a:lnTo>
                      <a:pt x="0" y="95399"/>
                    </a:lnTo>
                    <a:cubicBezTo>
                      <a:pt x="0" y="42712"/>
                      <a:pt x="42712" y="0"/>
                      <a:pt x="95399" y="0"/>
                    </a:cubicBezTo>
                    <a:close/>
                  </a:path>
                </a:pathLst>
              </a:custGeom>
              <a:solidFill>
                <a:srgbClr val="C5C7C5">
                  <a:alpha val="60000"/>
                </a:srgbClr>
              </a:solidFill>
            </p:spPr>
            <p:txBody>
              <a:bodyPr anchor="ctr" anchorCtr="0"/>
              <a:lstStyle/>
              <a:p>
                <a:endParaRPr lang="en-US" sz="1200">
                  <a:latin typeface="Plus Jakarta Sans Medium" pitchFamily="2" charset="0"/>
                </a:endParaRPr>
              </a:p>
            </p:txBody>
          </p:sp>
          <p:sp>
            <p:nvSpPr>
              <p:cNvPr id="47" name="TextBox 33">
                <a:extLst>
                  <a:ext uri="{FF2B5EF4-FFF2-40B4-BE49-F238E27FC236}">
                    <a16:creationId xmlns:a16="http://schemas.microsoft.com/office/drawing/2014/main" id="{C2078769-8091-BCF4-085B-4AF9D605A6E6}"/>
                  </a:ext>
                </a:extLst>
              </p:cNvPr>
              <p:cNvSpPr txBox="1"/>
              <p:nvPr/>
            </p:nvSpPr>
            <p:spPr>
              <a:xfrm>
                <a:off x="0" y="-9525"/>
                <a:ext cx="2137363" cy="205768"/>
              </a:xfrm>
              <a:prstGeom prst="rect">
                <a:avLst/>
              </a:prstGeom>
            </p:spPr>
            <p:txBody>
              <a:bodyPr lIns="33867" tIns="33867" rIns="33867" bIns="33867" rtlCol="0" anchor="ctr" anchorCtr="0"/>
              <a:lstStyle/>
              <a:p>
                <a:pPr algn="ctr">
                  <a:lnSpc>
                    <a:spcPts val="1600"/>
                  </a:lnSpc>
                </a:pPr>
                <a:endParaRPr sz="1200">
                  <a:latin typeface="Plus Jakarta Sans Medium" pitchFamily="2" charset="0"/>
                </a:endParaRPr>
              </a:p>
            </p:txBody>
          </p:sp>
        </p:grpSp>
        <p:sp>
          <p:nvSpPr>
            <p:cNvPr id="42" name="TextBox 47">
              <a:extLst>
                <a:ext uri="{FF2B5EF4-FFF2-40B4-BE49-F238E27FC236}">
                  <a16:creationId xmlns:a16="http://schemas.microsoft.com/office/drawing/2014/main" id="{9190693F-F18F-85DD-2F83-66011F27D121}"/>
                </a:ext>
              </a:extLst>
            </p:cNvPr>
            <p:cNvSpPr txBox="1"/>
            <p:nvPr/>
          </p:nvSpPr>
          <p:spPr>
            <a:xfrm>
              <a:off x="941345" y="5798027"/>
              <a:ext cx="1260389" cy="205121"/>
            </a:xfrm>
            <a:prstGeom prst="rect">
              <a:avLst/>
            </a:prstGeom>
          </p:spPr>
          <p:txBody>
            <a:bodyPr wrap="square" lIns="0" tIns="0" rIns="0" bIns="0" rtlCol="0" anchor="ctr" anchorCtr="0">
              <a:spAutoFit/>
            </a:bodyPr>
            <a:lstStyle/>
            <a:p>
              <a:r>
                <a:rPr lang="en-US" sz="1333" b="1" dirty="0">
                  <a:solidFill>
                    <a:srgbClr val="040404">
                      <a:alpha val="80000"/>
                    </a:srgbClr>
                  </a:solidFill>
                  <a:latin typeface="Plus Jakarta Sans ExtraBold" pitchFamily="2" charset="0"/>
                  <a:ea typeface="Gotham Bold"/>
                  <a:cs typeface="Plus Jakarta Sans ExtraBold" pitchFamily="2" charset="0"/>
                  <a:sym typeface="Gotham Bold"/>
                </a:rPr>
                <a:t>MODULES</a:t>
              </a:r>
            </a:p>
          </p:txBody>
        </p:sp>
        <p:sp>
          <p:nvSpPr>
            <p:cNvPr id="43" name="TextBox 48">
              <a:extLst>
                <a:ext uri="{FF2B5EF4-FFF2-40B4-BE49-F238E27FC236}">
                  <a16:creationId xmlns:a16="http://schemas.microsoft.com/office/drawing/2014/main" id="{86C37662-55EF-2DFB-9FE8-31F5DB4BAFA2}"/>
                </a:ext>
              </a:extLst>
            </p:cNvPr>
            <p:cNvSpPr txBox="1"/>
            <p:nvPr/>
          </p:nvSpPr>
          <p:spPr>
            <a:xfrm>
              <a:off x="2928792" y="5798027"/>
              <a:ext cx="1097117" cy="205121"/>
            </a:xfrm>
            <a:prstGeom prst="rect">
              <a:avLst/>
            </a:prstGeom>
          </p:spPr>
          <p:txBody>
            <a:bodyPr lIns="0" tIns="0" rIns="0" bIns="0" rtlCol="0" anchor="ctr" anchorCtr="0">
              <a:spAutoFit/>
            </a:bodyPr>
            <a:lstStyle/>
            <a:p>
              <a:r>
                <a:rPr lang="en-US" sz="1333" spc="-32" dirty="0">
                  <a:solidFill>
                    <a:srgbClr val="040404">
                      <a:alpha val="80000"/>
                    </a:srgbClr>
                  </a:solidFill>
                  <a:latin typeface="Plus Jakarta Sans Medium" pitchFamily="2" charset="0"/>
                  <a:ea typeface="Gotham"/>
                  <a:cs typeface="Plus Jakarta Sans Medium" pitchFamily="2" charset="0"/>
                  <a:sym typeface="Gotham"/>
                </a:rPr>
                <a:t>Control Panel</a:t>
              </a:r>
            </a:p>
          </p:txBody>
        </p:sp>
        <p:sp>
          <p:nvSpPr>
            <p:cNvPr id="44" name="TextBox 49">
              <a:extLst>
                <a:ext uri="{FF2B5EF4-FFF2-40B4-BE49-F238E27FC236}">
                  <a16:creationId xmlns:a16="http://schemas.microsoft.com/office/drawing/2014/main" id="{01BAF4D1-3158-7737-1F86-ACF06CA5BA86}"/>
                </a:ext>
              </a:extLst>
            </p:cNvPr>
            <p:cNvSpPr txBox="1"/>
            <p:nvPr/>
          </p:nvSpPr>
          <p:spPr>
            <a:xfrm>
              <a:off x="4233823" y="5798027"/>
              <a:ext cx="633901" cy="205121"/>
            </a:xfrm>
            <a:prstGeom prst="rect">
              <a:avLst/>
            </a:prstGeom>
          </p:spPr>
          <p:txBody>
            <a:bodyPr lIns="0" tIns="0" rIns="0" bIns="0" rtlCol="0" anchor="ctr" anchorCtr="0">
              <a:spAutoFit/>
            </a:bodyPr>
            <a:lstStyle/>
            <a:p>
              <a:r>
                <a:rPr lang="en-US" sz="1333" spc="-32">
                  <a:solidFill>
                    <a:srgbClr val="040404">
                      <a:alpha val="80000"/>
                    </a:srgbClr>
                  </a:solidFill>
                  <a:latin typeface="Plus Jakarta Sans Medium" pitchFamily="2" charset="0"/>
                  <a:ea typeface="Gotham"/>
                  <a:cs typeface="Plus Jakarta Sans Medium" pitchFamily="2" charset="0"/>
                  <a:sym typeface="Gotham"/>
                </a:rPr>
                <a:t>Cooling</a:t>
              </a:r>
            </a:p>
          </p:txBody>
        </p:sp>
        <p:sp>
          <p:nvSpPr>
            <p:cNvPr id="45" name="TextBox 50">
              <a:extLst>
                <a:ext uri="{FF2B5EF4-FFF2-40B4-BE49-F238E27FC236}">
                  <a16:creationId xmlns:a16="http://schemas.microsoft.com/office/drawing/2014/main" id="{EB85D688-5DF5-0138-E5F7-B8E2B412D216}"/>
                </a:ext>
              </a:extLst>
            </p:cNvPr>
            <p:cNvSpPr txBox="1"/>
            <p:nvPr/>
          </p:nvSpPr>
          <p:spPr>
            <a:xfrm>
              <a:off x="5075637" y="5798027"/>
              <a:ext cx="636818" cy="205121"/>
            </a:xfrm>
            <a:prstGeom prst="rect">
              <a:avLst/>
            </a:prstGeom>
          </p:spPr>
          <p:txBody>
            <a:bodyPr lIns="0" tIns="0" rIns="0" bIns="0" rtlCol="0" anchor="ctr" anchorCtr="0">
              <a:spAutoFit/>
            </a:bodyPr>
            <a:lstStyle/>
            <a:p>
              <a:r>
                <a:rPr lang="en-US" sz="1333" spc="-32">
                  <a:solidFill>
                    <a:srgbClr val="040404">
                      <a:alpha val="80000"/>
                    </a:srgbClr>
                  </a:solidFill>
                  <a:latin typeface="Plus Jakarta Sans Medium" pitchFamily="2" charset="0"/>
                  <a:ea typeface="Gotham"/>
                  <a:cs typeface="Plus Jakarta Sans Medium" pitchFamily="2" charset="0"/>
                  <a:sym typeface="Gotham"/>
                </a:rPr>
                <a:t>Sensors</a:t>
              </a:r>
            </a:p>
          </p:txBody>
        </p:sp>
      </p:grpSp>
      <p:grpSp>
        <p:nvGrpSpPr>
          <p:cNvPr id="49" name="Group 48">
            <a:extLst>
              <a:ext uri="{FF2B5EF4-FFF2-40B4-BE49-F238E27FC236}">
                <a16:creationId xmlns:a16="http://schemas.microsoft.com/office/drawing/2014/main" id="{D883C532-4758-91E4-54A9-A7311E1B7EAB}"/>
              </a:ext>
            </a:extLst>
          </p:cNvPr>
          <p:cNvGrpSpPr/>
          <p:nvPr/>
        </p:nvGrpSpPr>
        <p:grpSpPr>
          <a:xfrm>
            <a:off x="212528" y="2416670"/>
            <a:ext cx="6674480" cy="3139177"/>
            <a:chOff x="212528" y="2416670"/>
            <a:chExt cx="6674480" cy="3139177"/>
          </a:xfrm>
        </p:grpSpPr>
        <p:sp>
          <p:nvSpPr>
            <p:cNvPr id="11" name="Freeform 11"/>
            <p:cNvSpPr/>
            <p:nvPr/>
          </p:nvSpPr>
          <p:spPr>
            <a:xfrm>
              <a:off x="212528" y="2416670"/>
              <a:ext cx="6674480" cy="3139177"/>
            </a:xfrm>
            <a:custGeom>
              <a:avLst/>
              <a:gdLst/>
              <a:ahLst/>
              <a:cxnLst/>
              <a:rect l="l" t="t" r="r" b="b"/>
              <a:pathLst>
                <a:path w="10011720" h="4480245">
                  <a:moveTo>
                    <a:pt x="0" y="0"/>
                  </a:moveTo>
                  <a:lnTo>
                    <a:pt x="10011720" y="0"/>
                  </a:lnTo>
                  <a:lnTo>
                    <a:pt x="10011720" y="4480245"/>
                  </a:lnTo>
                  <a:lnTo>
                    <a:pt x="0" y="4480245"/>
                  </a:lnTo>
                  <a:lnTo>
                    <a:pt x="0" y="0"/>
                  </a:lnTo>
                  <a:close/>
                </a:path>
              </a:pathLst>
            </a:custGeom>
            <a:blipFill>
              <a:blip r:embed="rId10"/>
              <a:stretch>
                <a:fillRect/>
              </a:stretch>
            </a:blipFill>
          </p:spPr>
          <p:txBody>
            <a:bodyPr/>
            <a:lstStyle/>
            <a:p>
              <a:endParaRPr lang="en-US" sz="1200">
                <a:latin typeface="Plus Jakarta Sans Medium" pitchFamily="2" charset="0"/>
              </a:endParaRPr>
            </a:p>
          </p:txBody>
        </p:sp>
        <p:sp>
          <p:nvSpPr>
            <p:cNvPr id="48" name="Freeform 11">
              <a:extLst>
                <a:ext uri="{FF2B5EF4-FFF2-40B4-BE49-F238E27FC236}">
                  <a16:creationId xmlns:a16="http://schemas.microsoft.com/office/drawing/2014/main" id="{F8CF63B7-5B6A-FE78-BC41-48D7DC1B915D}"/>
                </a:ext>
              </a:extLst>
            </p:cNvPr>
            <p:cNvSpPr/>
            <p:nvPr/>
          </p:nvSpPr>
          <p:spPr>
            <a:xfrm>
              <a:off x="212528" y="2416670"/>
              <a:ext cx="6674480" cy="3139177"/>
            </a:xfrm>
            <a:custGeom>
              <a:avLst/>
              <a:gdLst/>
              <a:ahLst/>
              <a:cxnLst/>
              <a:rect l="l" t="t" r="r" b="b"/>
              <a:pathLst>
                <a:path w="10011720" h="4480245">
                  <a:moveTo>
                    <a:pt x="0" y="0"/>
                  </a:moveTo>
                  <a:lnTo>
                    <a:pt x="10011720" y="0"/>
                  </a:lnTo>
                  <a:lnTo>
                    <a:pt x="10011720" y="4480245"/>
                  </a:lnTo>
                  <a:lnTo>
                    <a:pt x="0" y="4480245"/>
                  </a:lnTo>
                  <a:lnTo>
                    <a:pt x="0" y="0"/>
                  </a:lnTo>
                  <a:close/>
                </a:path>
              </a:pathLst>
            </a:custGeom>
            <a:blipFill>
              <a:blip r:embed="rId10"/>
              <a:stretch>
                <a:fillRect/>
              </a:stretch>
            </a:blipFill>
          </p:spPr>
          <p:txBody>
            <a:bodyPr/>
            <a:lstStyle/>
            <a:p>
              <a:endParaRPr lang="en-US" sz="1200">
                <a:latin typeface="Plus Jakarta Sans Medium" pitchFamily="2" charset="0"/>
              </a:endParaRPr>
            </a:p>
          </p:txBody>
        </p:sp>
      </p:grpSp>
      <p:sp>
        <p:nvSpPr>
          <p:cNvPr id="50" name="RED-BG">
            <a:extLst>
              <a:ext uri="{FF2B5EF4-FFF2-40B4-BE49-F238E27FC236}">
                <a16:creationId xmlns:a16="http://schemas.microsoft.com/office/drawing/2014/main" id="{11E8898E-3CD5-5745-CBBA-874CA2885368}"/>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51" name="Graphic 50">
            <a:extLst>
              <a:ext uri="{FF2B5EF4-FFF2-40B4-BE49-F238E27FC236}">
                <a16:creationId xmlns:a16="http://schemas.microsoft.com/office/drawing/2014/main" id="{0E82E7A4-4D37-922B-C381-3472A80C08A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643360" y="6301824"/>
            <a:ext cx="411480" cy="42655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
          <p:cNvSpPr/>
          <p:nvPr/>
        </p:nvSpPr>
        <p:spPr>
          <a:xfrm rot="-9531103">
            <a:off x="4509389" y="-2278993"/>
            <a:ext cx="9574631" cy="10323052"/>
          </a:xfrm>
          <a:custGeom>
            <a:avLst/>
            <a:gdLst/>
            <a:ahLst/>
            <a:cxnLst/>
            <a:rect l="l" t="t" r="r" b="b"/>
            <a:pathLst>
              <a:path w="13395766" h="14442874">
                <a:moveTo>
                  <a:pt x="0" y="0"/>
                </a:moveTo>
                <a:lnTo>
                  <a:pt x="13395766" y="0"/>
                </a:lnTo>
                <a:lnTo>
                  <a:pt x="13395766" y="14442875"/>
                </a:lnTo>
                <a:lnTo>
                  <a:pt x="0" y="14442875"/>
                </a:lnTo>
                <a:lnTo>
                  <a:pt x="0" y="0"/>
                </a:lnTo>
                <a:close/>
              </a:path>
            </a:pathLst>
          </a:custGeom>
          <a:blipFill>
            <a:blip r:embed="rId3">
              <a:alphaModFix amt="48000"/>
              <a:extLst>
                <a:ext uri="{96DAC541-7B7A-43D3-8B79-37D633B846F1}">
                  <asvg:svgBlip xmlns:asvg="http://schemas.microsoft.com/office/drawing/2016/SVG/main" r:embed="rId4"/>
                </a:ext>
              </a:extLst>
            </a:blip>
            <a:stretch>
              <a:fillRect/>
            </a:stretch>
          </a:blipFill>
        </p:spPr>
        <p:txBody>
          <a:bodyPr/>
          <a:lstStyle/>
          <a:p>
            <a:endParaRPr lang="en-US" sz="1200">
              <a:latin typeface="Plus Jakarta Sans Medium" pitchFamily="2" charset="0"/>
            </a:endParaRPr>
          </a:p>
        </p:txBody>
      </p:sp>
      <p:grpSp>
        <p:nvGrpSpPr>
          <p:cNvPr id="3" name="Group 3"/>
          <p:cNvGrpSpPr/>
          <p:nvPr/>
        </p:nvGrpSpPr>
        <p:grpSpPr>
          <a:xfrm>
            <a:off x="-1" y="1"/>
            <a:ext cx="12192001" cy="6858001"/>
            <a:chOff x="0" y="1"/>
            <a:chExt cx="24384001" cy="13716000"/>
          </a:xfrm>
          <a:solidFill>
            <a:srgbClr val="AD2A38"/>
          </a:solidFill>
        </p:grpSpPr>
        <p:grpSp>
          <p:nvGrpSpPr>
            <p:cNvPr id="4" name="Group 4"/>
            <p:cNvGrpSpPr/>
            <p:nvPr/>
          </p:nvGrpSpPr>
          <p:grpSpPr>
            <a:xfrm>
              <a:off x="0" y="3803794"/>
              <a:ext cx="18448414" cy="6060193"/>
              <a:chOff x="0" y="-9525"/>
              <a:chExt cx="3644131" cy="1197075"/>
            </a:xfrm>
            <a:grpFill/>
          </p:grpSpPr>
          <p:sp>
            <p:nvSpPr>
              <p:cNvPr id="5" name="Freeform 5"/>
              <p:cNvSpPr/>
              <p:nvPr/>
            </p:nvSpPr>
            <p:spPr>
              <a:xfrm>
                <a:off x="0" y="0"/>
                <a:ext cx="3644131" cy="1187550"/>
              </a:xfrm>
              <a:custGeom>
                <a:avLst/>
                <a:gdLst/>
                <a:ahLst/>
                <a:cxnLst/>
                <a:rect l="l" t="t" r="r" b="b"/>
                <a:pathLst>
                  <a:path w="3644131" h="1187550">
                    <a:moveTo>
                      <a:pt x="0" y="0"/>
                    </a:moveTo>
                    <a:lnTo>
                      <a:pt x="3644131" y="0"/>
                    </a:lnTo>
                    <a:lnTo>
                      <a:pt x="3644131" y="1187550"/>
                    </a:lnTo>
                    <a:lnTo>
                      <a:pt x="0" y="1187550"/>
                    </a:lnTo>
                    <a:close/>
                  </a:path>
                </a:pathLst>
              </a:custGeom>
              <a:grpFill/>
            </p:spPr>
            <p:txBody>
              <a:bodyPr/>
              <a:lstStyle/>
              <a:p>
                <a:endParaRPr lang="en-US" sz="1200">
                  <a:latin typeface="Plus Jakarta Sans Medium" pitchFamily="2" charset="0"/>
                </a:endParaRPr>
              </a:p>
            </p:txBody>
          </p:sp>
          <p:sp>
            <p:nvSpPr>
              <p:cNvPr id="6" name="TextBox 6"/>
              <p:cNvSpPr txBox="1"/>
              <p:nvPr/>
            </p:nvSpPr>
            <p:spPr>
              <a:xfrm>
                <a:off x="0" y="-9525"/>
                <a:ext cx="3644131" cy="1197075"/>
              </a:xfrm>
              <a:prstGeom prst="rect">
                <a:avLst/>
              </a:prstGeom>
              <a:grpFill/>
            </p:spPr>
            <p:txBody>
              <a:bodyPr lIns="33867" tIns="33867" rIns="33867" bIns="33867" rtlCol="0" anchor="ctr"/>
              <a:lstStyle/>
              <a:p>
                <a:pPr algn="ctr">
                  <a:lnSpc>
                    <a:spcPts val="1600"/>
                  </a:lnSpc>
                </a:pPr>
                <a:endParaRPr sz="1200">
                  <a:latin typeface="Plus Jakarta Sans Medium" pitchFamily="2" charset="0"/>
                </a:endParaRPr>
              </a:p>
            </p:txBody>
          </p:sp>
        </p:grpSp>
        <p:sp>
          <p:nvSpPr>
            <p:cNvPr id="8" name="Freeform 8"/>
            <p:cNvSpPr/>
            <p:nvPr/>
          </p:nvSpPr>
          <p:spPr>
            <a:xfrm rot="5400000">
              <a:off x="13714745" y="3046745"/>
              <a:ext cx="13716000" cy="7622512"/>
            </a:xfrm>
            <a:custGeom>
              <a:avLst/>
              <a:gdLst/>
              <a:ahLst/>
              <a:cxnLst/>
              <a:rect l="l" t="t" r="r" b="b"/>
              <a:pathLst>
                <a:path w="834475" h="463750">
                  <a:moveTo>
                    <a:pt x="417238" y="0"/>
                  </a:moveTo>
                  <a:lnTo>
                    <a:pt x="834475" y="463750"/>
                  </a:lnTo>
                  <a:lnTo>
                    <a:pt x="0" y="463750"/>
                  </a:lnTo>
                  <a:lnTo>
                    <a:pt x="417238" y="0"/>
                  </a:lnTo>
                  <a:close/>
                </a:path>
              </a:pathLst>
            </a:custGeom>
            <a:grpFill/>
          </p:spPr>
          <p:txBody>
            <a:bodyPr/>
            <a:lstStyle/>
            <a:p>
              <a:endParaRPr lang="en-US" sz="1200">
                <a:latin typeface="Plus Jakarta Sans Medium" pitchFamily="2" charset="0"/>
              </a:endParaRPr>
            </a:p>
          </p:txBody>
        </p:sp>
      </p:grpSp>
      <p:grpSp>
        <p:nvGrpSpPr>
          <p:cNvPr id="51" name="Group 50">
            <a:extLst>
              <a:ext uri="{FF2B5EF4-FFF2-40B4-BE49-F238E27FC236}">
                <a16:creationId xmlns:a16="http://schemas.microsoft.com/office/drawing/2014/main" id="{F3B57F0A-CF16-8FA9-7B51-8DEFF3E0F7EB}"/>
              </a:ext>
            </a:extLst>
          </p:cNvPr>
          <p:cNvGrpSpPr/>
          <p:nvPr/>
        </p:nvGrpSpPr>
        <p:grpSpPr>
          <a:xfrm>
            <a:off x="690774" y="2365451"/>
            <a:ext cx="1953433" cy="1999492"/>
            <a:chOff x="690774" y="2365451"/>
            <a:chExt cx="1953433" cy="1999492"/>
          </a:xfrm>
        </p:grpSpPr>
        <p:grpSp>
          <p:nvGrpSpPr>
            <p:cNvPr id="14" name="Group 14"/>
            <p:cNvGrpSpPr/>
            <p:nvPr/>
          </p:nvGrpSpPr>
          <p:grpSpPr>
            <a:xfrm>
              <a:off x="932824" y="2365451"/>
              <a:ext cx="1711383" cy="1713185"/>
              <a:chOff x="-6333" y="-6326"/>
              <a:chExt cx="824583" cy="825453"/>
            </a:xfrm>
          </p:grpSpPr>
          <p:sp>
            <p:nvSpPr>
              <p:cNvPr id="15" name="Freeform 15"/>
              <p:cNvSpPr/>
              <p:nvPr/>
            </p:nvSpPr>
            <p:spPr>
              <a:xfrm rot="54000">
                <a:off x="-6333" y="-6326"/>
                <a:ext cx="824583" cy="825453"/>
              </a:xfrm>
              <a:custGeom>
                <a:avLst/>
                <a:gdLst/>
                <a:ahLst/>
                <a:cxnLst/>
                <a:rect l="l" t="t" r="r" b="b"/>
                <a:pathLst>
                  <a:path w="824583" h="825453">
                    <a:moveTo>
                      <a:pt x="0" y="12753"/>
                    </a:moveTo>
                    <a:lnTo>
                      <a:pt x="811816" y="0"/>
                    </a:lnTo>
                    <a:lnTo>
                      <a:pt x="824583" y="812699"/>
                    </a:lnTo>
                    <a:lnTo>
                      <a:pt x="12767" y="825452"/>
                    </a:lnTo>
                    <a:close/>
                  </a:path>
                </a:pathLst>
              </a:custGeom>
              <a:blipFill>
                <a:blip r:embed="rId5"/>
                <a:stretch>
                  <a:fillRect t="-37897" r="-1746" b="-34705"/>
                </a:stretch>
              </a:blipFill>
            </p:spPr>
            <p:txBody>
              <a:bodyPr/>
              <a:lstStyle/>
              <a:p>
                <a:endParaRPr lang="en-US" sz="1200">
                  <a:latin typeface="Plus Jakarta Sans Medium" pitchFamily="2" charset="0"/>
                </a:endParaRPr>
              </a:p>
            </p:txBody>
          </p:sp>
        </p:grpSp>
        <p:sp>
          <p:nvSpPr>
            <p:cNvPr id="13" name="TextBox 13"/>
            <p:cNvSpPr txBox="1"/>
            <p:nvPr/>
          </p:nvSpPr>
          <p:spPr>
            <a:xfrm>
              <a:off x="690774" y="3907743"/>
              <a:ext cx="1828800" cy="457200"/>
            </a:xfrm>
            <a:prstGeom prst="rect">
              <a:avLst/>
            </a:prstGeom>
            <a:solidFill>
              <a:srgbClr val="797979"/>
            </a:solidFill>
          </p:spPr>
          <p:txBody>
            <a:bodyPr lIns="0" tIns="0" rIns="0" bIns="0" rtlCol="0" anchor="ctr" anchorCtr="1">
              <a:noAutofit/>
            </a:bodyPr>
            <a:lstStyle/>
            <a:p>
              <a:pPr algn="ctr">
                <a:lnSpc>
                  <a:spcPts val="1867"/>
                </a:lnSpc>
              </a:pPr>
              <a:r>
                <a:rPr lang="en-US" sz="1200" b="1" dirty="0">
                  <a:solidFill>
                    <a:srgbClr val="FFFFFF"/>
                  </a:solidFill>
                  <a:latin typeface="Plus Jakarta Sans ExtraBold" pitchFamily="2" charset="0"/>
                  <a:ea typeface="Gotham Bold"/>
                  <a:cs typeface="Plus Jakarta Sans ExtraBold" pitchFamily="2" charset="0"/>
                  <a:sym typeface="Gotham Bold"/>
                </a:rPr>
                <a:t>FEED GAS</a:t>
              </a:r>
            </a:p>
          </p:txBody>
        </p:sp>
      </p:grpSp>
      <p:sp>
        <p:nvSpPr>
          <p:cNvPr id="46" name="TextBox 46"/>
          <p:cNvSpPr txBox="1"/>
          <p:nvPr/>
        </p:nvSpPr>
        <p:spPr>
          <a:xfrm>
            <a:off x="685800" y="723901"/>
            <a:ext cx="10820400" cy="602729"/>
          </a:xfrm>
          <a:prstGeom prst="rect">
            <a:avLst/>
          </a:prstGeom>
        </p:spPr>
        <p:txBody>
          <a:bodyPr lIns="0" tIns="0" rIns="0" bIns="0" rtlCol="0" anchor="t">
            <a:spAutoFit/>
          </a:bodyPr>
          <a:lstStyle/>
          <a:p>
            <a:pPr>
              <a:lnSpc>
                <a:spcPts val="4693"/>
              </a:lnSpc>
            </a:pPr>
            <a:r>
              <a:rPr lang="en-US" sz="4800" b="1" spc="-239" dirty="0">
                <a:solidFill>
                  <a:srgbClr val="22323A"/>
                </a:solidFill>
                <a:latin typeface="Plus Jakarta Sans SemiBold" pitchFamily="2" charset="0"/>
                <a:ea typeface="Gotham Bold"/>
                <a:cs typeface="Plus Jakarta Sans SemiBold" pitchFamily="2" charset="0"/>
                <a:sym typeface="Gotham Bold"/>
              </a:rPr>
              <a:t>System Architecture</a:t>
            </a:r>
          </a:p>
        </p:txBody>
      </p:sp>
      <p:grpSp>
        <p:nvGrpSpPr>
          <p:cNvPr id="54" name="Group 53">
            <a:extLst>
              <a:ext uri="{FF2B5EF4-FFF2-40B4-BE49-F238E27FC236}">
                <a16:creationId xmlns:a16="http://schemas.microsoft.com/office/drawing/2014/main" id="{279D529D-39E9-0F2F-0640-3174B5E12CAA}"/>
              </a:ext>
            </a:extLst>
          </p:cNvPr>
          <p:cNvGrpSpPr/>
          <p:nvPr/>
        </p:nvGrpSpPr>
        <p:grpSpPr>
          <a:xfrm>
            <a:off x="7378404" y="2378579"/>
            <a:ext cx="1828800" cy="1986364"/>
            <a:chOff x="7378404" y="2378579"/>
            <a:chExt cx="1828800" cy="1986364"/>
          </a:xfrm>
        </p:grpSpPr>
        <p:grpSp>
          <p:nvGrpSpPr>
            <p:cNvPr id="20" name="Group 20"/>
            <p:cNvGrpSpPr/>
            <p:nvPr/>
          </p:nvGrpSpPr>
          <p:grpSpPr>
            <a:xfrm>
              <a:off x="7457073" y="2378579"/>
              <a:ext cx="1686927" cy="1686930"/>
              <a:chOff x="7827" y="0"/>
              <a:chExt cx="812800" cy="812800"/>
            </a:xfrm>
          </p:grpSpPr>
          <p:sp>
            <p:nvSpPr>
              <p:cNvPr id="21" name="Freeform 21"/>
              <p:cNvSpPr/>
              <p:nvPr/>
            </p:nvSpPr>
            <p:spPr>
              <a:xfrm>
                <a:off x="7827"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6"/>
                <a:stretch>
                  <a:fillRect l="-26400" t="-32602" r="-117483" b="-65553"/>
                </a:stretch>
              </a:blipFill>
            </p:spPr>
            <p:txBody>
              <a:bodyPr/>
              <a:lstStyle/>
              <a:p>
                <a:endParaRPr lang="en-US" sz="1200">
                  <a:latin typeface="Plus Jakarta Sans Medium" pitchFamily="2" charset="0"/>
                </a:endParaRPr>
              </a:p>
            </p:txBody>
          </p:sp>
        </p:grpSp>
        <p:sp>
          <p:nvSpPr>
            <p:cNvPr id="19" name="TextBox 19"/>
            <p:cNvSpPr txBox="1"/>
            <p:nvPr/>
          </p:nvSpPr>
          <p:spPr>
            <a:xfrm>
              <a:off x="7378404" y="3907743"/>
              <a:ext cx="1828800" cy="457200"/>
            </a:xfrm>
            <a:prstGeom prst="rect">
              <a:avLst/>
            </a:prstGeom>
            <a:solidFill>
              <a:srgbClr val="797979"/>
            </a:solidFill>
          </p:spPr>
          <p:txBody>
            <a:bodyPr wrap="square" lIns="0" tIns="0" rIns="0" bIns="0" rtlCol="0" anchor="ctr" anchorCtr="1">
              <a:noAutofit/>
            </a:bodyPr>
            <a:lstStyle/>
            <a:p>
              <a:pPr algn="ctr"/>
              <a:r>
                <a:rPr lang="en-US" sz="1100" b="1" dirty="0">
                  <a:solidFill>
                    <a:srgbClr val="FFFFFF"/>
                  </a:solidFill>
                  <a:latin typeface="Plus Jakarta Sans ExtraBold" pitchFamily="2" charset="0"/>
                  <a:ea typeface="Gotham Bold"/>
                  <a:cs typeface="Plus Jakarta Sans ExtraBold" pitchFamily="2" charset="0"/>
                  <a:sym typeface="Gotham Bold"/>
                </a:rPr>
                <a:t>CONTACT TANK &amp; DIFFUSION</a:t>
              </a:r>
            </a:p>
          </p:txBody>
        </p:sp>
      </p:grpSp>
      <p:grpSp>
        <p:nvGrpSpPr>
          <p:cNvPr id="53" name="Group 52">
            <a:extLst>
              <a:ext uri="{FF2B5EF4-FFF2-40B4-BE49-F238E27FC236}">
                <a16:creationId xmlns:a16="http://schemas.microsoft.com/office/drawing/2014/main" id="{6D81DF7D-F983-01E5-181D-418703B9F647}"/>
              </a:ext>
            </a:extLst>
          </p:cNvPr>
          <p:cNvGrpSpPr/>
          <p:nvPr/>
        </p:nvGrpSpPr>
        <p:grpSpPr>
          <a:xfrm>
            <a:off x="5149194" y="2378580"/>
            <a:ext cx="1828800" cy="1986363"/>
            <a:chOff x="5149194" y="2378580"/>
            <a:chExt cx="1828800" cy="1986363"/>
          </a:xfrm>
        </p:grpSpPr>
        <p:grpSp>
          <p:nvGrpSpPr>
            <p:cNvPr id="26" name="Group 26"/>
            <p:cNvGrpSpPr/>
            <p:nvPr/>
          </p:nvGrpSpPr>
          <p:grpSpPr>
            <a:xfrm>
              <a:off x="5253453" y="2378580"/>
              <a:ext cx="1686927" cy="1686929"/>
              <a:chOff x="0" y="0"/>
              <a:chExt cx="812800" cy="812800"/>
            </a:xfrm>
          </p:grpSpPr>
          <p:sp>
            <p:nvSpPr>
              <p:cNvPr id="27" name="Freeform 2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7"/>
                <a:stretch>
                  <a:fillRect l="-10790" r="-10790"/>
                </a:stretch>
              </a:blipFill>
            </p:spPr>
            <p:txBody>
              <a:bodyPr/>
              <a:lstStyle/>
              <a:p>
                <a:endParaRPr lang="en-US" sz="1200">
                  <a:latin typeface="Plus Jakarta Sans Medium" pitchFamily="2" charset="0"/>
                </a:endParaRPr>
              </a:p>
            </p:txBody>
          </p:sp>
        </p:grpSp>
        <p:sp>
          <p:nvSpPr>
            <p:cNvPr id="25" name="TextBox 25"/>
            <p:cNvSpPr txBox="1"/>
            <p:nvPr/>
          </p:nvSpPr>
          <p:spPr>
            <a:xfrm>
              <a:off x="5149194" y="3907743"/>
              <a:ext cx="1828800" cy="457200"/>
            </a:xfrm>
            <a:prstGeom prst="rect">
              <a:avLst/>
            </a:prstGeom>
            <a:solidFill>
              <a:srgbClr val="797979"/>
            </a:solidFill>
          </p:spPr>
          <p:txBody>
            <a:bodyPr lIns="0" tIns="0" rIns="0" bIns="0" rtlCol="0" anchor="ctr" anchorCtr="1">
              <a:noAutofit/>
            </a:bodyPr>
            <a:lstStyle/>
            <a:p>
              <a:pPr algn="ctr">
                <a:lnSpc>
                  <a:spcPts val="1867"/>
                </a:lnSpc>
              </a:pPr>
              <a:r>
                <a:rPr lang="en-US" sz="1200" b="1" dirty="0">
                  <a:solidFill>
                    <a:srgbClr val="FFFFFF"/>
                  </a:solidFill>
                  <a:latin typeface="Plus Jakarta Sans ExtraBold" pitchFamily="2" charset="0"/>
                  <a:ea typeface="Gotham Bold"/>
                  <a:cs typeface="Plus Jakarta Sans ExtraBold" pitchFamily="2" charset="0"/>
                  <a:sym typeface="Gotham Bold"/>
                </a:rPr>
                <a:t>INJECTION SKID</a:t>
              </a:r>
            </a:p>
          </p:txBody>
        </p:sp>
      </p:grpSp>
      <p:grpSp>
        <p:nvGrpSpPr>
          <p:cNvPr id="52" name="Group 51">
            <a:extLst>
              <a:ext uri="{FF2B5EF4-FFF2-40B4-BE49-F238E27FC236}">
                <a16:creationId xmlns:a16="http://schemas.microsoft.com/office/drawing/2014/main" id="{567923AE-2B8D-24A4-1F96-C15741FA2431}"/>
              </a:ext>
            </a:extLst>
          </p:cNvPr>
          <p:cNvGrpSpPr/>
          <p:nvPr/>
        </p:nvGrpSpPr>
        <p:grpSpPr>
          <a:xfrm>
            <a:off x="2825945" y="2322296"/>
            <a:ext cx="1922839" cy="2042647"/>
            <a:chOff x="2825945" y="2322296"/>
            <a:chExt cx="1922839" cy="2042647"/>
          </a:xfrm>
        </p:grpSpPr>
        <p:grpSp>
          <p:nvGrpSpPr>
            <p:cNvPr id="39" name="Group 39"/>
            <p:cNvGrpSpPr/>
            <p:nvPr/>
          </p:nvGrpSpPr>
          <p:grpSpPr>
            <a:xfrm>
              <a:off x="2825945" y="2322296"/>
              <a:ext cx="1743211" cy="1743211"/>
              <a:chOff x="0" y="0"/>
              <a:chExt cx="3486423" cy="3486423"/>
            </a:xfrm>
          </p:grpSpPr>
          <p:sp>
            <p:nvSpPr>
              <p:cNvPr id="40" name="Freeform 40"/>
              <p:cNvSpPr/>
              <p:nvPr/>
            </p:nvSpPr>
            <p:spPr>
              <a:xfrm>
                <a:off x="0" y="0"/>
                <a:ext cx="3486423" cy="3486423"/>
              </a:xfrm>
              <a:custGeom>
                <a:avLst/>
                <a:gdLst/>
                <a:ahLst/>
                <a:cxnLst/>
                <a:rect l="l" t="t" r="r" b="b"/>
                <a:pathLst>
                  <a:path w="3486423" h="3486423">
                    <a:moveTo>
                      <a:pt x="0" y="0"/>
                    </a:moveTo>
                    <a:lnTo>
                      <a:pt x="3486423" y="0"/>
                    </a:lnTo>
                    <a:lnTo>
                      <a:pt x="3486423" y="3486423"/>
                    </a:lnTo>
                    <a:lnTo>
                      <a:pt x="0" y="3486423"/>
                    </a:lnTo>
                    <a:lnTo>
                      <a:pt x="0" y="0"/>
                    </a:lnTo>
                    <a:close/>
                  </a:path>
                </a:pathLst>
              </a:custGeom>
              <a:blipFill>
                <a:blip r:embed="rId8"/>
                <a:stretch>
                  <a:fillRect/>
                </a:stretch>
              </a:blipFill>
            </p:spPr>
            <p:txBody>
              <a:bodyPr/>
              <a:lstStyle/>
              <a:p>
                <a:endParaRPr lang="en-US" sz="1200">
                  <a:latin typeface="Plus Jakarta Sans Medium" pitchFamily="2" charset="0"/>
                </a:endParaRPr>
              </a:p>
            </p:txBody>
          </p:sp>
          <p:sp>
            <p:nvSpPr>
              <p:cNvPr id="41" name="Freeform 41"/>
              <p:cNvSpPr/>
              <p:nvPr/>
            </p:nvSpPr>
            <p:spPr>
              <a:xfrm>
                <a:off x="0" y="0"/>
                <a:ext cx="3486423" cy="3486423"/>
              </a:xfrm>
              <a:custGeom>
                <a:avLst/>
                <a:gdLst/>
                <a:ahLst/>
                <a:cxnLst/>
                <a:rect l="l" t="t" r="r" b="b"/>
                <a:pathLst>
                  <a:path w="3486423" h="3486423">
                    <a:moveTo>
                      <a:pt x="0" y="0"/>
                    </a:moveTo>
                    <a:lnTo>
                      <a:pt x="3486423" y="0"/>
                    </a:lnTo>
                    <a:lnTo>
                      <a:pt x="3486423" y="3486423"/>
                    </a:lnTo>
                    <a:lnTo>
                      <a:pt x="0" y="3486423"/>
                    </a:lnTo>
                    <a:lnTo>
                      <a:pt x="0" y="0"/>
                    </a:lnTo>
                    <a:close/>
                  </a:path>
                </a:pathLst>
              </a:custGeom>
              <a:blipFill>
                <a:blip r:embed="rId9"/>
                <a:stretch>
                  <a:fillRect/>
                </a:stretch>
              </a:blipFill>
            </p:spPr>
            <p:txBody>
              <a:bodyPr/>
              <a:lstStyle/>
              <a:p>
                <a:endParaRPr lang="en-US" sz="1200">
                  <a:latin typeface="Plus Jakarta Sans Medium" pitchFamily="2" charset="0"/>
                </a:endParaRPr>
              </a:p>
            </p:txBody>
          </p:sp>
        </p:grpSp>
        <p:sp>
          <p:nvSpPr>
            <p:cNvPr id="30" name="TextBox 30"/>
            <p:cNvSpPr txBox="1"/>
            <p:nvPr/>
          </p:nvSpPr>
          <p:spPr>
            <a:xfrm>
              <a:off x="2919984" y="3907743"/>
              <a:ext cx="1828800" cy="457200"/>
            </a:xfrm>
            <a:prstGeom prst="rect">
              <a:avLst/>
            </a:prstGeom>
            <a:solidFill>
              <a:srgbClr val="797979"/>
            </a:solidFill>
          </p:spPr>
          <p:txBody>
            <a:bodyPr lIns="0" tIns="0" rIns="0" bIns="0" rtlCol="0" anchor="ctr" anchorCtr="1">
              <a:noAutofit/>
            </a:bodyPr>
            <a:lstStyle/>
            <a:p>
              <a:pPr algn="ctr">
                <a:lnSpc>
                  <a:spcPts val="1867"/>
                </a:lnSpc>
              </a:pPr>
              <a:r>
                <a:rPr lang="en-US" sz="1200" b="1" dirty="0">
                  <a:solidFill>
                    <a:srgbClr val="FFFFFF"/>
                  </a:solidFill>
                  <a:latin typeface="Plus Jakarta Sans ExtraBold" pitchFamily="2" charset="0"/>
                  <a:ea typeface="Gotham Bold"/>
                  <a:cs typeface="Plus Jakarta Sans ExtraBold" pitchFamily="2" charset="0"/>
                  <a:sym typeface="Gotham Bold"/>
                </a:rPr>
                <a:t>GENERATOR</a:t>
              </a:r>
            </a:p>
          </p:txBody>
        </p:sp>
      </p:grpSp>
      <p:grpSp>
        <p:nvGrpSpPr>
          <p:cNvPr id="56" name="Group 55">
            <a:extLst>
              <a:ext uri="{FF2B5EF4-FFF2-40B4-BE49-F238E27FC236}">
                <a16:creationId xmlns:a16="http://schemas.microsoft.com/office/drawing/2014/main" id="{DA1B16B9-5445-5356-17A2-6259F0E46494}"/>
              </a:ext>
            </a:extLst>
          </p:cNvPr>
          <p:cNvGrpSpPr/>
          <p:nvPr/>
        </p:nvGrpSpPr>
        <p:grpSpPr>
          <a:xfrm>
            <a:off x="685800" y="5640163"/>
            <a:ext cx="5410200" cy="520849"/>
            <a:chOff x="685800" y="5640163"/>
            <a:chExt cx="5410200" cy="520849"/>
          </a:xfrm>
        </p:grpSpPr>
        <p:grpSp>
          <p:nvGrpSpPr>
            <p:cNvPr id="31" name="Group 31"/>
            <p:cNvGrpSpPr/>
            <p:nvPr/>
          </p:nvGrpSpPr>
          <p:grpSpPr>
            <a:xfrm>
              <a:off x="685800" y="5640163"/>
              <a:ext cx="5410200" cy="520849"/>
              <a:chOff x="0" y="-9525"/>
              <a:chExt cx="2137363" cy="205768"/>
            </a:xfrm>
          </p:grpSpPr>
          <p:sp>
            <p:nvSpPr>
              <p:cNvPr id="32" name="Freeform 32"/>
              <p:cNvSpPr/>
              <p:nvPr/>
            </p:nvSpPr>
            <p:spPr>
              <a:xfrm>
                <a:off x="0" y="0"/>
                <a:ext cx="2137363" cy="196243"/>
              </a:xfrm>
              <a:custGeom>
                <a:avLst/>
                <a:gdLst/>
                <a:ahLst/>
                <a:cxnLst/>
                <a:rect l="l" t="t" r="r" b="b"/>
                <a:pathLst>
                  <a:path w="2137363" h="196243">
                    <a:moveTo>
                      <a:pt x="95399" y="0"/>
                    </a:moveTo>
                    <a:lnTo>
                      <a:pt x="2041964" y="0"/>
                    </a:lnTo>
                    <a:cubicBezTo>
                      <a:pt x="2067265" y="0"/>
                      <a:pt x="2091530" y="10051"/>
                      <a:pt x="2109421" y="27942"/>
                    </a:cubicBezTo>
                    <a:cubicBezTo>
                      <a:pt x="2127312" y="45833"/>
                      <a:pt x="2137363" y="70098"/>
                      <a:pt x="2137363" y="95399"/>
                    </a:cubicBezTo>
                    <a:lnTo>
                      <a:pt x="2137363" y="100844"/>
                    </a:lnTo>
                    <a:cubicBezTo>
                      <a:pt x="2137363" y="153531"/>
                      <a:pt x="2094651" y="196243"/>
                      <a:pt x="2041964" y="196243"/>
                    </a:cubicBezTo>
                    <a:lnTo>
                      <a:pt x="95399" y="196243"/>
                    </a:lnTo>
                    <a:cubicBezTo>
                      <a:pt x="42712" y="196243"/>
                      <a:pt x="0" y="153531"/>
                      <a:pt x="0" y="100844"/>
                    </a:cubicBezTo>
                    <a:lnTo>
                      <a:pt x="0" y="95399"/>
                    </a:lnTo>
                    <a:cubicBezTo>
                      <a:pt x="0" y="42712"/>
                      <a:pt x="42712" y="0"/>
                      <a:pt x="95399" y="0"/>
                    </a:cubicBezTo>
                    <a:close/>
                  </a:path>
                </a:pathLst>
              </a:custGeom>
              <a:solidFill>
                <a:srgbClr val="C5C7C5">
                  <a:alpha val="60000"/>
                </a:srgbClr>
              </a:solidFill>
            </p:spPr>
            <p:txBody>
              <a:bodyPr anchor="ctr" anchorCtr="0"/>
              <a:lstStyle/>
              <a:p>
                <a:endParaRPr lang="en-US" sz="1200">
                  <a:latin typeface="Plus Jakarta Sans Medium" pitchFamily="2" charset="0"/>
                </a:endParaRPr>
              </a:p>
            </p:txBody>
          </p:sp>
          <p:sp>
            <p:nvSpPr>
              <p:cNvPr id="33" name="TextBox 33"/>
              <p:cNvSpPr txBox="1"/>
              <p:nvPr/>
            </p:nvSpPr>
            <p:spPr>
              <a:xfrm>
                <a:off x="0" y="-9525"/>
                <a:ext cx="2137363" cy="205768"/>
              </a:xfrm>
              <a:prstGeom prst="rect">
                <a:avLst/>
              </a:prstGeom>
            </p:spPr>
            <p:txBody>
              <a:bodyPr lIns="33867" tIns="33867" rIns="33867" bIns="33867" rtlCol="0" anchor="ctr" anchorCtr="0"/>
              <a:lstStyle/>
              <a:p>
                <a:pPr algn="ctr">
                  <a:lnSpc>
                    <a:spcPts val="1600"/>
                  </a:lnSpc>
                </a:pPr>
                <a:endParaRPr sz="1200">
                  <a:latin typeface="Plus Jakarta Sans Medium" pitchFamily="2" charset="0"/>
                </a:endParaRPr>
              </a:p>
            </p:txBody>
          </p:sp>
        </p:grpSp>
        <p:sp>
          <p:nvSpPr>
            <p:cNvPr id="47" name="TextBox 47"/>
            <p:cNvSpPr txBox="1"/>
            <p:nvPr/>
          </p:nvSpPr>
          <p:spPr>
            <a:xfrm>
              <a:off x="941345" y="5798027"/>
              <a:ext cx="1260389" cy="205121"/>
            </a:xfrm>
            <a:prstGeom prst="rect">
              <a:avLst/>
            </a:prstGeom>
          </p:spPr>
          <p:txBody>
            <a:bodyPr wrap="square" lIns="0" tIns="0" rIns="0" bIns="0" rtlCol="0" anchor="ctr" anchorCtr="0">
              <a:spAutoFit/>
            </a:bodyPr>
            <a:lstStyle/>
            <a:p>
              <a:r>
                <a:rPr lang="en-US" sz="1333" b="1" dirty="0">
                  <a:solidFill>
                    <a:srgbClr val="040404">
                      <a:alpha val="80000"/>
                    </a:srgbClr>
                  </a:solidFill>
                  <a:latin typeface="Plus Jakarta Sans ExtraBold" pitchFamily="2" charset="0"/>
                  <a:ea typeface="Gotham Bold"/>
                  <a:cs typeface="Plus Jakarta Sans ExtraBold" pitchFamily="2" charset="0"/>
                  <a:sym typeface="Gotham Bold"/>
                </a:rPr>
                <a:t>MODULES</a:t>
              </a:r>
            </a:p>
          </p:txBody>
        </p:sp>
        <p:sp>
          <p:nvSpPr>
            <p:cNvPr id="48" name="TextBox 48"/>
            <p:cNvSpPr txBox="1"/>
            <p:nvPr/>
          </p:nvSpPr>
          <p:spPr>
            <a:xfrm>
              <a:off x="2928792" y="5798027"/>
              <a:ext cx="1097117" cy="205121"/>
            </a:xfrm>
            <a:prstGeom prst="rect">
              <a:avLst/>
            </a:prstGeom>
          </p:spPr>
          <p:txBody>
            <a:bodyPr lIns="0" tIns="0" rIns="0" bIns="0" rtlCol="0" anchor="ctr" anchorCtr="0">
              <a:spAutoFit/>
            </a:bodyPr>
            <a:lstStyle/>
            <a:p>
              <a:r>
                <a:rPr lang="en-US" sz="1333" spc="-32" dirty="0">
                  <a:solidFill>
                    <a:srgbClr val="040404">
                      <a:alpha val="80000"/>
                    </a:srgbClr>
                  </a:solidFill>
                  <a:latin typeface="Plus Jakarta Sans Medium" pitchFamily="2" charset="0"/>
                  <a:ea typeface="Gotham"/>
                  <a:cs typeface="Plus Jakarta Sans Medium" pitchFamily="2" charset="0"/>
                  <a:sym typeface="Gotham"/>
                </a:rPr>
                <a:t>Control Panel</a:t>
              </a:r>
            </a:p>
          </p:txBody>
        </p:sp>
        <p:sp>
          <p:nvSpPr>
            <p:cNvPr id="49" name="TextBox 49"/>
            <p:cNvSpPr txBox="1"/>
            <p:nvPr/>
          </p:nvSpPr>
          <p:spPr>
            <a:xfrm>
              <a:off x="4233823" y="5798027"/>
              <a:ext cx="633901" cy="205121"/>
            </a:xfrm>
            <a:prstGeom prst="rect">
              <a:avLst/>
            </a:prstGeom>
          </p:spPr>
          <p:txBody>
            <a:bodyPr lIns="0" tIns="0" rIns="0" bIns="0" rtlCol="0" anchor="ctr" anchorCtr="0">
              <a:spAutoFit/>
            </a:bodyPr>
            <a:lstStyle/>
            <a:p>
              <a:r>
                <a:rPr lang="en-US" sz="1333" spc="-32">
                  <a:solidFill>
                    <a:srgbClr val="040404">
                      <a:alpha val="80000"/>
                    </a:srgbClr>
                  </a:solidFill>
                  <a:latin typeface="Plus Jakarta Sans Medium" pitchFamily="2" charset="0"/>
                  <a:ea typeface="Gotham"/>
                  <a:cs typeface="Plus Jakarta Sans Medium" pitchFamily="2" charset="0"/>
                  <a:sym typeface="Gotham"/>
                </a:rPr>
                <a:t>Cooling</a:t>
              </a:r>
            </a:p>
          </p:txBody>
        </p:sp>
        <p:sp>
          <p:nvSpPr>
            <p:cNvPr id="50" name="TextBox 50"/>
            <p:cNvSpPr txBox="1"/>
            <p:nvPr/>
          </p:nvSpPr>
          <p:spPr>
            <a:xfrm>
              <a:off x="5075637" y="5798027"/>
              <a:ext cx="636818" cy="205121"/>
            </a:xfrm>
            <a:prstGeom prst="rect">
              <a:avLst/>
            </a:prstGeom>
          </p:spPr>
          <p:txBody>
            <a:bodyPr lIns="0" tIns="0" rIns="0" bIns="0" rtlCol="0" anchor="ctr" anchorCtr="0">
              <a:spAutoFit/>
            </a:bodyPr>
            <a:lstStyle/>
            <a:p>
              <a:r>
                <a:rPr lang="en-US" sz="1333" spc="-32">
                  <a:solidFill>
                    <a:srgbClr val="040404">
                      <a:alpha val="80000"/>
                    </a:srgbClr>
                  </a:solidFill>
                  <a:latin typeface="Plus Jakarta Sans Medium" pitchFamily="2" charset="0"/>
                  <a:ea typeface="Gotham"/>
                  <a:cs typeface="Plus Jakarta Sans Medium" pitchFamily="2" charset="0"/>
                  <a:sym typeface="Gotham"/>
                </a:rPr>
                <a:t>Sensors</a:t>
              </a:r>
            </a:p>
          </p:txBody>
        </p:sp>
      </p:grpSp>
      <p:grpSp>
        <p:nvGrpSpPr>
          <p:cNvPr id="55" name="Group 54">
            <a:extLst>
              <a:ext uri="{FF2B5EF4-FFF2-40B4-BE49-F238E27FC236}">
                <a16:creationId xmlns:a16="http://schemas.microsoft.com/office/drawing/2014/main" id="{74018E6B-8BD8-CD15-3FEE-F0A00EC8DB99}"/>
              </a:ext>
            </a:extLst>
          </p:cNvPr>
          <p:cNvGrpSpPr/>
          <p:nvPr/>
        </p:nvGrpSpPr>
        <p:grpSpPr>
          <a:xfrm>
            <a:off x="9607613" y="2322295"/>
            <a:ext cx="1860979" cy="2042648"/>
            <a:chOff x="9607613" y="2322295"/>
            <a:chExt cx="1860979" cy="2042648"/>
          </a:xfrm>
        </p:grpSpPr>
        <p:sp>
          <p:nvSpPr>
            <p:cNvPr id="42" name="Freeform 42"/>
            <p:cNvSpPr/>
            <p:nvPr/>
          </p:nvSpPr>
          <p:spPr>
            <a:xfrm>
              <a:off x="9871417" y="2322295"/>
              <a:ext cx="1597175" cy="1938908"/>
            </a:xfrm>
            <a:custGeom>
              <a:avLst/>
              <a:gdLst/>
              <a:ahLst/>
              <a:cxnLst/>
              <a:rect l="l" t="t" r="r" b="b"/>
              <a:pathLst>
                <a:path w="2395763" h="2908362">
                  <a:moveTo>
                    <a:pt x="0" y="0"/>
                  </a:moveTo>
                  <a:lnTo>
                    <a:pt x="2395763" y="0"/>
                  </a:lnTo>
                  <a:lnTo>
                    <a:pt x="2395763" y="2908362"/>
                  </a:lnTo>
                  <a:lnTo>
                    <a:pt x="0" y="2908362"/>
                  </a:lnTo>
                  <a:lnTo>
                    <a:pt x="0" y="0"/>
                  </a:lnTo>
                  <a:close/>
                </a:path>
              </a:pathLst>
            </a:custGeom>
            <a:blipFill>
              <a:blip r:embed="rId10"/>
              <a:stretch>
                <a:fillRect/>
              </a:stretch>
            </a:blipFill>
          </p:spPr>
          <p:txBody>
            <a:bodyPr/>
            <a:lstStyle/>
            <a:p>
              <a:endParaRPr lang="en-US" sz="1200">
                <a:latin typeface="Plus Jakarta Sans Medium" pitchFamily="2" charset="0"/>
              </a:endParaRPr>
            </a:p>
          </p:txBody>
        </p:sp>
        <p:sp>
          <p:nvSpPr>
            <p:cNvPr id="45" name="TextBox 45"/>
            <p:cNvSpPr txBox="1"/>
            <p:nvPr/>
          </p:nvSpPr>
          <p:spPr>
            <a:xfrm>
              <a:off x="9607613" y="3907743"/>
              <a:ext cx="1828800" cy="457200"/>
            </a:xfrm>
            <a:prstGeom prst="rect">
              <a:avLst/>
            </a:prstGeom>
            <a:solidFill>
              <a:srgbClr val="797979"/>
            </a:solidFill>
          </p:spPr>
          <p:txBody>
            <a:bodyPr lIns="0" tIns="0" rIns="0" bIns="0" rtlCol="0" anchor="ctr" anchorCtr="1">
              <a:noAutofit/>
            </a:bodyPr>
            <a:lstStyle/>
            <a:p>
              <a:pPr algn="ctr">
                <a:lnSpc>
                  <a:spcPts val="1867"/>
                </a:lnSpc>
              </a:pPr>
              <a:r>
                <a:rPr lang="en-US" sz="1333" b="1" dirty="0">
                  <a:solidFill>
                    <a:srgbClr val="FFFFFF"/>
                  </a:solidFill>
                  <a:latin typeface="Plus Jakarta Sans ExtraBold" pitchFamily="2" charset="0"/>
                  <a:ea typeface="Gotham Bold"/>
                  <a:cs typeface="Plus Jakarta Sans ExtraBold" pitchFamily="2" charset="0"/>
                  <a:sym typeface="Gotham Bold"/>
                </a:rPr>
                <a:t>DESTRUCT</a:t>
              </a:r>
            </a:p>
          </p:txBody>
        </p:sp>
      </p:grpSp>
      <p:pic>
        <p:nvPicPr>
          <p:cNvPr id="57" name="Picture 8">
            <a:extLst>
              <a:ext uri="{FF2B5EF4-FFF2-40B4-BE49-F238E27FC236}">
                <a16:creationId xmlns:a16="http://schemas.microsoft.com/office/drawing/2014/main" id="{2C5FECAF-2F5C-7E08-4E13-84CEA9066892}"/>
              </a:ext>
            </a:extLst>
          </p:cNvPr>
          <p:cNvPicPr>
            <a:picLocks noChangeAspect="1"/>
          </p:cNvPicPr>
          <p:nvPr/>
        </p:nvPicPr>
        <p:blipFill>
          <a:blip r:embed="rId11"/>
          <a:srcRect l="38104" t="22014" r="52708" b="25571"/>
          <a:stretch>
            <a:fillRect/>
          </a:stretch>
        </p:blipFill>
        <p:spPr>
          <a:xfrm>
            <a:off x="19435371" y="-16078200"/>
            <a:ext cx="4190391" cy="28963685"/>
          </a:xfrm>
          <a:prstGeom prst="rect">
            <a:avLst/>
          </a:prstGeom>
        </p:spPr>
      </p:pic>
      <p:sp>
        <p:nvSpPr>
          <p:cNvPr id="58" name="RED-BG">
            <a:extLst>
              <a:ext uri="{FF2B5EF4-FFF2-40B4-BE49-F238E27FC236}">
                <a16:creationId xmlns:a16="http://schemas.microsoft.com/office/drawing/2014/main" id="{35D25A60-6DCE-83C7-8570-D6F5E4E34991}"/>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59" name="Graphic 58">
            <a:extLst>
              <a:ext uri="{FF2B5EF4-FFF2-40B4-BE49-F238E27FC236}">
                <a16:creationId xmlns:a16="http://schemas.microsoft.com/office/drawing/2014/main" id="{DC8F5C1A-7359-BA43-817B-65202691109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643360" y="6301824"/>
            <a:ext cx="411480" cy="42655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E0B672F-8085-6A06-4276-0FC27EDF6D38}"/>
            </a:ext>
          </a:extLst>
        </p:cNvPr>
        <p:cNvGrpSpPr/>
        <p:nvPr/>
      </p:nvGrpSpPr>
      <p:grpSpPr>
        <a:xfrm>
          <a:off x="0" y="0"/>
          <a:ext cx="0" cy="0"/>
          <a:chOff x="0" y="0"/>
          <a:chExt cx="0" cy="0"/>
        </a:xfrm>
      </p:grpSpPr>
      <p:pic>
        <p:nvPicPr>
          <p:cNvPr id="14" name="Picture 8">
            <a:extLst>
              <a:ext uri="{FF2B5EF4-FFF2-40B4-BE49-F238E27FC236}">
                <a16:creationId xmlns:a16="http://schemas.microsoft.com/office/drawing/2014/main" id="{0CD6A3FA-5DD8-1553-6ED8-7B6F72C7B41B}"/>
              </a:ext>
            </a:extLst>
          </p:cNvPr>
          <p:cNvPicPr>
            <a:picLocks noChangeAspect="1"/>
          </p:cNvPicPr>
          <p:nvPr/>
        </p:nvPicPr>
        <p:blipFill>
          <a:blip r:embed="rId2"/>
          <a:stretch>
            <a:fillRect/>
          </a:stretch>
        </p:blipFill>
        <p:spPr>
          <a:xfrm>
            <a:off x="6096000" y="-145143"/>
            <a:ext cx="6781800" cy="8217102"/>
          </a:xfrm>
          <a:prstGeom prst="rect">
            <a:avLst/>
          </a:prstGeom>
        </p:spPr>
      </p:pic>
      <p:sp>
        <p:nvSpPr>
          <p:cNvPr id="4" name="TextBox 14">
            <a:extLst>
              <a:ext uri="{FF2B5EF4-FFF2-40B4-BE49-F238E27FC236}">
                <a16:creationId xmlns:a16="http://schemas.microsoft.com/office/drawing/2014/main" id="{D97C3EA1-C234-A7A1-76C5-C0078A9004A4}"/>
              </a:ext>
            </a:extLst>
          </p:cNvPr>
          <p:cNvSpPr txBox="1"/>
          <p:nvPr/>
        </p:nvSpPr>
        <p:spPr>
          <a:xfrm>
            <a:off x="609600" y="685800"/>
            <a:ext cx="6781800"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Oxygen Supply</a:t>
            </a:r>
          </a:p>
        </p:txBody>
      </p:sp>
      <p:sp>
        <p:nvSpPr>
          <p:cNvPr id="5" name="TextBox 4">
            <a:extLst>
              <a:ext uri="{FF2B5EF4-FFF2-40B4-BE49-F238E27FC236}">
                <a16:creationId xmlns:a16="http://schemas.microsoft.com/office/drawing/2014/main" id="{96C696D9-EAB2-BBE6-60DF-778D24B36DFD}"/>
              </a:ext>
            </a:extLst>
          </p:cNvPr>
          <p:cNvSpPr txBox="1"/>
          <p:nvPr/>
        </p:nvSpPr>
        <p:spPr>
          <a:xfrm>
            <a:off x="609600" y="1792988"/>
            <a:ext cx="5029200" cy="4379212"/>
          </a:xfrm>
          <a:prstGeom prst="rect">
            <a:avLst/>
          </a:prstGeom>
          <a:noFill/>
        </p:spPr>
        <p:txBody>
          <a:bodyPr wrap="square" numCol="1">
            <a:spAutoFit/>
          </a:bodyPr>
          <a:lstStyle/>
          <a:p>
            <a:pPr marL="114306">
              <a:lnSpc>
                <a:spcPct val="120000"/>
              </a:lnSpc>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Liquid Oxygen (LOX)</a:t>
            </a:r>
            <a:endParaRPr lang="en-US" dirty="0">
              <a:solidFill>
                <a:schemeClr val="bg2">
                  <a:lumMod val="25000"/>
                </a:schemeClr>
              </a:solidFill>
              <a:latin typeface="Plus Jakarta Sans Medium" pitchFamily="2" charset="0"/>
              <a:cs typeface="Plus Jakarta Sans Medium" pitchFamily="2" charset="0"/>
            </a:endParaRPr>
          </a:p>
          <a:p>
            <a:pPr marL="400070" indent="-285764">
              <a:lnSpc>
                <a:spcPct val="120000"/>
              </a:lnSpc>
              <a:buClr>
                <a:schemeClr val="bg1">
                  <a:lumMod val="50000"/>
                </a:schemeClr>
              </a:buClr>
              <a:buSzPct val="80000"/>
              <a:buBlip>
                <a:blip r:embed="rId3"/>
              </a:buBlip>
            </a:pPr>
            <a:r>
              <a:rPr lang="en-US" i="1" u="sng" dirty="0">
                <a:solidFill>
                  <a:schemeClr val="bg2">
                    <a:lumMod val="25000"/>
                  </a:schemeClr>
                </a:solidFill>
                <a:latin typeface="Plus Jakarta Sans ExtraBold" pitchFamily="2" charset="0"/>
                <a:cs typeface="Plus Jakarta Sans ExtraBold" pitchFamily="2" charset="0"/>
              </a:rPr>
              <a:t>High Purity:</a:t>
            </a:r>
            <a:r>
              <a:rPr lang="en-US" dirty="0">
                <a:solidFill>
                  <a:schemeClr val="bg2">
                    <a:lumMod val="25000"/>
                  </a:schemeClr>
                </a:solidFill>
                <a:latin typeface="Plus Jakarta Sans Medium" pitchFamily="2" charset="0"/>
                <a:cs typeface="Plus Jakarta Sans Medium" pitchFamily="2" charset="0"/>
              </a:rPr>
              <a:t> Typically &gt;99.5% oxygen </a:t>
            </a:r>
          </a:p>
          <a:p>
            <a:pPr marL="400070" indent="-285764">
              <a:lnSpc>
                <a:spcPct val="120000"/>
              </a:lnSpc>
              <a:buClr>
                <a:schemeClr val="bg1">
                  <a:lumMod val="50000"/>
                </a:schemeClr>
              </a:buClr>
              <a:buSzPct val="80000"/>
              <a:buBlip>
                <a:blip r:embed="rId3"/>
              </a:buBlip>
            </a:pPr>
            <a:r>
              <a:rPr lang="en-US" i="1" u="sng" dirty="0">
                <a:solidFill>
                  <a:schemeClr val="bg2">
                    <a:lumMod val="25000"/>
                  </a:schemeClr>
                </a:solidFill>
                <a:latin typeface="Plus Jakarta Sans ExtraBold" pitchFamily="2" charset="0"/>
                <a:cs typeface="Plus Jakarta Sans ExtraBold" pitchFamily="2" charset="0"/>
              </a:rPr>
              <a:t>Consistent Supply:</a:t>
            </a:r>
            <a:r>
              <a:rPr lang="en-US" dirty="0">
                <a:solidFill>
                  <a:schemeClr val="bg2">
                    <a:lumMod val="25000"/>
                  </a:schemeClr>
                </a:solidFill>
                <a:latin typeface="Plus Jakarta Sans Medium" pitchFamily="2" charset="0"/>
                <a:cs typeface="Plus Jakarta Sans Medium" pitchFamily="2" charset="0"/>
              </a:rPr>
              <a:t> Delivered in bulk, stable and continuous ozone production </a:t>
            </a:r>
          </a:p>
          <a:p>
            <a:pPr marL="400070" indent="-285764">
              <a:lnSpc>
                <a:spcPct val="120000"/>
              </a:lnSpc>
              <a:buClr>
                <a:schemeClr val="bg1">
                  <a:lumMod val="50000"/>
                </a:schemeClr>
              </a:buClr>
              <a:buSzPct val="80000"/>
              <a:buBlip>
                <a:blip r:embed="rId3"/>
              </a:buBlip>
            </a:pPr>
            <a:r>
              <a:rPr lang="en-US" i="1" u="sng" dirty="0">
                <a:solidFill>
                  <a:schemeClr val="bg2">
                    <a:lumMod val="25000"/>
                  </a:schemeClr>
                </a:solidFill>
                <a:latin typeface="Plus Jakarta Sans ExtraBold" pitchFamily="2" charset="0"/>
                <a:cs typeface="Plus Jakarta Sans ExtraBold" pitchFamily="2" charset="0"/>
              </a:rPr>
              <a:t>Low Maintenance:</a:t>
            </a:r>
            <a:r>
              <a:rPr lang="en-US" dirty="0">
                <a:solidFill>
                  <a:schemeClr val="bg2">
                    <a:lumMod val="25000"/>
                  </a:schemeClr>
                </a:solidFill>
                <a:latin typeface="Plus Jakarta Sans Medium" pitchFamily="2" charset="0"/>
                <a:cs typeface="Plus Jakarta Sans Medium" pitchFamily="2" charset="0"/>
              </a:rPr>
              <a:t> No on-site oxygen generation equipment needed </a:t>
            </a:r>
          </a:p>
          <a:p>
            <a:pPr marL="400070" indent="-285764">
              <a:lnSpc>
                <a:spcPct val="120000"/>
              </a:lnSpc>
              <a:buClr>
                <a:schemeClr val="bg1">
                  <a:lumMod val="50000"/>
                </a:schemeClr>
              </a:buClr>
              <a:buSzPct val="80000"/>
              <a:buBlip>
                <a:blip r:embed="rId3"/>
              </a:buBlip>
            </a:pPr>
            <a:endParaRPr lang="en-US" dirty="0">
              <a:solidFill>
                <a:schemeClr val="bg2">
                  <a:lumMod val="25000"/>
                </a:schemeClr>
              </a:solidFill>
              <a:latin typeface="Plus Jakarta Sans Medium" pitchFamily="2" charset="0"/>
              <a:cs typeface="Plus Jakarta Sans Medium" pitchFamily="2" charset="0"/>
            </a:endParaRPr>
          </a:p>
          <a:p>
            <a:pPr marL="400070" indent="-285764">
              <a:lnSpc>
                <a:spcPct val="120000"/>
              </a:lnSpc>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Applications in Ozone Systems: </a:t>
            </a:r>
          </a:p>
          <a:p>
            <a:pPr marL="400070" indent="-285764">
              <a:lnSpc>
                <a:spcPct val="120000"/>
              </a:lnSpc>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Municipal and industrial projects </a:t>
            </a:r>
          </a:p>
          <a:p>
            <a:pPr marL="114306">
              <a:lnSpc>
                <a:spcPct val="120000"/>
              </a:lnSpc>
              <a:buClr>
                <a:schemeClr val="bg1">
                  <a:lumMod val="50000"/>
                </a:schemeClr>
              </a:buClr>
              <a:buSzPct val="80000"/>
            </a:pPr>
            <a:endParaRPr lang="en-US" dirty="0">
              <a:solidFill>
                <a:schemeClr val="bg2">
                  <a:lumMod val="25000"/>
                </a:schemeClr>
              </a:solidFill>
              <a:latin typeface="Plus Jakarta Sans Medium" pitchFamily="2" charset="0"/>
              <a:cs typeface="Plus Jakarta Sans Medium" pitchFamily="2" charset="0"/>
            </a:endParaRPr>
          </a:p>
          <a:p>
            <a:pPr marL="114306">
              <a:lnSpc>
                <a:spcPct val="120000"/>
              </a:lnSpc>
              <a:buClr>
                <a:schemeClr val="bg1">
                  <a:lumMod val="50000"/>
                </a:schemeClr>
              </a:buClr>
              <a:buSzPct val="80000"/>
            </a:pPr>
            <a:r>
              <a:rPr lang="en-US" dirty="0">
                <a:solidFill>
                  <a:schemeClr val="bg2">
                    <a:lumMod val="25000"/>
                  </a:schemeClr>
                </a:solidFill>
                <a:latin typeface="Plus Jakarta Sans Medium" pitchFamily="2" charset="0"/>
                <a:cs typeface="Plus Jakarta Sans Medium" pitchFamily="2" charset="0"/>
              </a:rPr>
              <a:t>Ensures optimal performance for ozone generators with minimal operational intervention</a:t>
            </a:r>
          </a:p>
        </p:txBody>
      </p:sp>
      <p:pic>
        <p:nvPicPr>
          <p:cNvPr id="11" name="Graphic 10">
            <a:extLst>
              <a:ext uri="{FF2B5EF4-FFF2-40B4-BE49-F238E27FC236}">
                <a16:creationId xmlns:a16="http://schemas.microsoft.com/office/drawing/2014/main" id="{53E2DB40-99AC-9702-7A60-A47CD88403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43360" y="6301824"/>
            <a:ext cx="411480" cy="426553"/>
          </a:xfrm>
          <a:prstGeom prst="rect">
            <a:avLst/>
          </a:prstGeom>
        </p:spPr>
      </p:pic>
      <p:sp>
        <p:nvSpPr>
          <p:cNvPr id="15" name="RED-BG">
            <a:extLst>
              <a:ext uri="{FF2B5EF4-FFF2-40B4-BE49-F238E27FC236}">
                <a16:creationId xmlns:a16="http://schemas.microsoft.com/office/drawing/2014/main" id="{FF21BF4C-305D-2003-BE2D-9120D2B652DE}"/>
              </a:ext>
            </a:extLst>
          </p:cNvPr>
          <p:cNvSpPr/>
          <p:nvPr/>
        </p:nvSpPr>
        <p:spPr>
          <a:xfrm>
            <a:off x="609600" y="9667226"/>
            <a:ext cx="4191000" cy="5062532"/>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16" name="Freeform 6">
            <a:extLst>
              <a:ext uri="{FF2B5EF4-FFF2-40B4-BE49-F238E27FC236}">
                <a16:creationId xmlns:a16="http://schemas.microsoft.com/office/drawing/2014/main" id="{13E130BF-74D3-F964-61EF-D95235EC4326}"/>
              </a:ext>
            </a:extLst>
          </p:cNvPr>
          <p:cNvSpPr/>
          <p:nvPr/>
        </p:nvSpPr>
        <p:spPr>
          <a:xfrm>
            <a:off x="762000" y="13639800"/>
            <a:ext cx="5957481" cy="7578965"/>
          </a:xfrm>
          <a:custGeom>
            <a:avLst/>
            <a:gdLst/>
            <a:ahLst/>
            <a:cxnLst/>
            <a:rect l="l" t="t" r="r" b="b"/>
            <a:pathLst>
              <a:path w="7287409" h="9270868">
                <a:moveTo>
                  <a:pt x="0" y="0"/>
                </a:moveTo>
                <a:lnTo>
                  <a:pt x="7287409" y="0"/>
                </a:lnTo>
                <a:lnTo>
                  <a:pt x="7287409" y="9270868"/>
                </a:lnTo>
                <a:lnTo>
                  <a:pt x="0" y="9270868"/>
                </a:lnTo>
                <a:lnTo>
                  <a:pt x="0" y="0"/>
                </a:lnTo>
                <a:close/>
              </a:path>
            </a:pathLst>
          </a:custGeom>
          <a:blipFill>
            <a:blip r:embed="rId6"/>
            <a:stretch>
              <a:fillRect t="-18457" b="-15029"/>
            </a:stretch>
          </a:blipFill>
        </p:spPr>
        <p:txBody>
          <a:bodyPr/>
          <a:lstStyle/>
          <a:p>
            <a:endParaRPr lang="en-US" sz="1200">
              <a:latin typeface="Plus Jakarta Sans Medium" pitchFamily="2" charset="0"/>
            </a:endParaRPr>
          </a:p>
        </p:txBody>
      </p:sp>
      <p:sp>
        <p:nvSpPr>
          <p:cNvPr id="17" name="RED-BG">
            <a:extLst>
              <a:ext uri="{FF2B5EF4-FFF2-40B4-BE49-F238E27FC236}">
                <a16:creationId xmlns:a16="http://schemas.microsoft.com/office/drawing/2014/main" id="{68A66EC8-19CB-541A-FE4B-8D32DB7A0FED}"/>
              </a:ext>
            </a:extLst>
          </p:cNvPr>
          <p:cNvSpPr/>
          <p:nvPr/>
        </p:nvSpPr>
        <p:spPr>
          <a:xfrm>
            <a:off x="11658600" y="63246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18" name="Graphic 17">
            <a:extLst>
              <a:ext uri="{FF2B5EF4-FFF2-40B4-BE49-F238E27FC236}">
                <a16:creationId xmlns:a16="http://schemas.microsoft.com/office/drawing/2014/main" id="{A88F06D7-AFCB-BA8D-E452-C132F70136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795760" y="6454224"/>
            <a:ext cx="411480" cy="426553"/>
          </a:xfrm>
          <a:prstGeom prst="rect">
            <a:avLst/>
          </a:prstGeom>
        </p:spPr>
      </p:pic>
    </p:spTree>
    <p:extLst>
      <p:ext uri="{BB962C8B-B14F-4D97-AF65-F5344CB8AC3E}">
        <p14:creationId xmlns:p14="http://schemas.microsoft.com/office/powerpoint/2010/main" val="2526461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58F41A6-4B99-68C2-A99A-64B5E2FF7C15}"/>
            </a:ext>
          </a:extLst>
        </p:cNvPr>
        <p:cNvGrpSpPr/>
        <p:nvPr/>
      </p:nvGrpSpPr>
      <p:grpSpPr>
        <a:xfrm>
          <a:off x="0" y="0"/>
          <a:ext cx="0" cy="0"/>
          <a:chOff x="0" y="0"/>
          <a:chExt cx="0" cy="0"/>
        </a:xfrm>
      </p:grpSpPr>
      <p:sp>
        <p:nvSpPr>
          <p:cNvPr id="12" name="RED-BG">
            <a:extLst>
              <a:ext uri="{FF2B5EF4-FFF2-40B4-BE49-F238E27FC236}">
                <a16:creationId xmlns:a16="http://schemas.microsoft.com/office/drawing/2014/main" id="{BB4F807D-ABF4-BCA8-B9C1-76ED6A5F8241}"/>
              </a:ext>
            </a:extLst>
          </p:cNvPr>
          <p:cNvSpPr/>
          <p:nvPr/>
        </p:nvSpPr>
        <p:spPr>
          <a:xfrm>
            <a:off x="609600" y="1795468"/>
            <a:ext cx="4191000" cy="5062532"/>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6" name="Freeform 6">
            <a:extLst>
              <a:ext uri="{FF2B5EF4-FFF2-40B4-BE49-F238E27FC236}">
                <a16:creationId xmlns:a16="http://schemas.microsoft.com/office/drawing/2014/main" id="{A46068CD-7A91-BEDF-035D-8AC431827992}"/>
              </a:ext>
            </a:extLst>
          </p:cNvPr>
          <p:cNvSpPr/>
          <p:nvPr/>
        </p:nvSpPr>
        <p:spPr>
          <a:xfrm>
            <a:off x="762000" y="-228600"/>
            <a:ext cx="5957481" cy="7578965"/>
          </a:xfrm>
          <a:custGeom>
            <a:avLst/>
            <a:gdLst/>
            <a:ahLst/>
            <a:cxnLst/>
            <a:rect l="l" t="t" r="r" b="b"/>
            <a:pathLst>
              <a:path w="7287409" h="9270868">
                <a:moveTo>
                  <a:pt x="0" y="0"/>
                </a:moveTo>
                <a:lnTo>
                  <a:pt x="7287409" y="0"/>
                </a:lnTo>
                <a:lnTo>
                  <a:pt x="7287409" y="9270868"/>
                </a:lnTo>
                <a:lnTo>
                  <a:pt x="0" y="9270868"/>
                </a:lnTo>
                <a:lnTo>
                  <a:pt x="0" y="0"/>
                </a:lnTo>
                <a:close/>
              </a:path>
            </a:pathLst>
          </a:custGeom>
          <a:blipFill>
            <a:blip r:embed="rId2"/>
            <a:stretch>
              <a:fillRect t="-18457" b="-15029"/>
            </a:stretch>
          </a:blipFill>
        </p:spPr>
        <p:txBody>
          <a:bodyPr/>
          <a:lstStyle/>
          <a:p>
            <a:endParaRPr lang="en-US" sz="1200">
              <a:latin typeface="Plus Jakarta Sans Medium" pitchFamily="2" charset="0"/>
            </a:endParaRPr>
          </a:p>
        </p:txBody>
      </p:sp>
      <p:sp>
        <p:nvSpPr>
          <p:cNvPr id="4" name="TextBox 14">
            <a:extLst>
              <a:ext uri="{FF2B5EF4-FFF2-40B4-BE49-F238E27FC236}">
                <a16:creationId xmlns:a16="http://schemas.microsoft.com/office/drawing/2014/main" id="{C2E3B975-0F94-39C1-F83A-6579135735E1}"/>
              </a:ext>
            </a:extLst>
          </p:cNvPr>
          <p:cNvSpPr txBox="1"/>
          <p:nvPr/>
        </p:nvSpPr>
        <p:spPr>
          <a:xfrm>
            <a:off x="5410200" y="685800"/>
            <a:ext cx="6781800" cy="664797"/>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Ozone Supply</a:t>
            </a:r>
          </a:p>
        </p:txBody>
      </p:sp>
      <p:sp>
        <p:nvSpPr>
          <p:cNvPr id="5" name="TextBox 4">
            <a:extLst>
              <a:ext uri="{FF2B5EF4-FFF2-40B4-BE49-F238E27FC236}">
                <a16:creationId xmlns:a16="http://schemas.microsoft.com/office/drawing/2014/main" id="{AF9C0FBC-8359-DA26-D501-1C1645571A69}"/>
              </a:ext>
            </a:extLst>
          </p:cNvPr>
          <p:cNvSpPr txBox="1"/>
          <p:nvPr/>
        </p:nvSpPr>
        <p:spPr>
          <a:xfrm>
            <a:off x="5410200" y="1710889"/>
            <a:ext cx="5616905" cy="4385111"/>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VSA/PSA (Vacuum/Pressure Swing Adsorption)</a:t>
            </a:r>
          </a:p>
          <a:p>
            <a:pPr marL="400070" indent="-285764">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On-site systems that extract oxygen from ambient air using molecular sieves </a:t>
            </a:r>
          </a:p>
          <a:p>
            <a:pPr marL="400070" indent="-285764">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Produce oxygen at 93–95% purity, suitable for ozone generation</a:t>
            </a:r>
          </a:p>
          <a:p>
            <a:pPr marL="114306">
              <a:lnSpc>
                <a:spcPct val="110000"/>
              </a:lnSpc>
              <a:spcAft>
                <a:spcPts val="400"/>
              </a:spcAft>
              <a:buClr>
                <a:schemeClr val="bg1">
                  <a:lumMod val="50000"/>
                </a:schemeClr>
              </a:buClr>
              <a:buSzPct val="80000"/>
            </a:pPr>
            <a:endParaRPr lang="en-US" dirty="0">
              <a:solidFill>
                <a:schemeClr val="bg2">
                  <a:lumMod val="25000"/>
                </a:schemeClr>
              </a:solidFill>
              <a:latin typeface="Plus Jakarta Sans Medium" pitchFamily="2" charset="0"/>
              <a:cs typeface="Plus Jakarta Sans Medium" pitchFamily="2" charset="0"/>
            </a:endParaRPr>
          </a:p>
          <a:p>
            <a:pPr marL="114306">
              <a:lnSpc>
                <a:spcPct val="11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Why Use VSA/PSA? </a:t>
            </a:r>
          </a:p>
          <a:p>
            <a:pPr marL="400070" indent="-285764">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On-Demand Production: No dependency on external oxygen deliveries</a:t>
            </a:r>
          </a:p>
          <a:p>
            <a:pPr marL="400070" indent="-285764">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Cost-Effective: Lower long-term operational cost for small to mid-size systems</a:t>
            </a:r>
          </a:p>
          <a:p>
            <a:pPr marL="400070" indent="-285764">
              <a:lnSpc>
                <a:spcPct val="110000"/>
              </a:lnSpc>
              <a:spcAft>
                <a:spcPts val="400"/>
              </a:spcAft>
              <a:buClr>
                <a:schemeClr val="bg1">
                  <a:lumMod val="50000"/>
                </a:schemeClr>
              </a:buClr>
              <a:buSzPct val="80000"/>
              <a:buBlip>
                <a:blip r:embed="rId3"/>
              </a:buBlip>
            </a:pPr>
            <a:r>
              <a:rPr lang="en-US" dirty="0">
                <a:solidFill>
                  <a:schemeClr val="bg2">
                    <a:lumMod val="25000"/>
                  </a:schemeClr>
                </a:solidFill>
                <a:latin typeface="Plus Jakarta Sans Medium" pitchFamily="2" charset="0"/>
                <a:cs typeface="Plus Jakarta Sans Medium" pitchFamily="2" charset="0"/>
              </a:rPr>
              <a:t>Compact &amp; Modular: Easily integrated into plant layout </a:t>
            </a:r>
          </a:p>
        </p:txBody>
      </p:sp>
      <p:pic>
        <p:nvPicPr>
          <p:cNvPr id="11" name="Graphic 10">
            <a:extLst>
              <a:ext uri="{FF2B5EF4-FFF2-40B4-BE49-F238E27FC236}">
                <a16:creationId xmlns:a16="http://schemas.microsoft.com/office/drawing/2014/main" id="{7FE19D87-A0D1-EF8B-32BD-05C4BA1B2A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43360" y="6301824"/>
            <a:ext cx="411480" cy="426553"/>
          </a:xfrm>
          <a:prstGeom prst="rect">
            <a:avLst/>
          </a:prstGeom>
        </p:spPr>
      </p:pic>
      <p:grpSp>
        <p:nvGrpSpPr>
          <p:cNvPr id="2" name="Group 4">
            <a:extLst>
              <a:ext uri="{FF2B5EF4-FFF2-40B4-BE49-F238E27FC236}">
                <a16:creationId xmlns:a16="http://schemas.microsoft.com/office/drawing/2014/main" id="{DD1CB313-1AC9-DB3A-A5A6-9ACB545240D7}"/>
              </a:ext>
            </a:extLst>
          </p:cNvPr>
          <p:cNvGrpSpPr/>
          <p:nvPr/>
        </p:nvGrpSpPr>
        <p:grpSpPr>
          <a:xfrm>
            <a:off x="-19583400" y="3855450"/>
            <a:ext cx="4908549" cy="753336"/>
            <a:chOff x="0" y="-9525"/>
            <a:chExt cx="1939180" cy="297614"/>
          </a:xfrm>
          <a:solidFill>
            <a:srgbClr val="22323A"/>
          </a:solidFill>
        </p:grpSpPr>
        <p:sp>
          <p:nvSpPr>
            <p:cNvPr id="3" name="Freeform 5">
              <a:extLst>
                <a:ext uri="{FF2B5EF4-FFF2-40B4-BE49-F238E27FC236}">
                  <a16:creationId xmlns:a16="http://schemas.microsoft.com/office/drawing/2014/main" id="{72E4A430-75EC-A52A-FBCD-1E4A5711614B}"/>
                </a:ext>
              </a:extLst>
            </p:cNvPr>
            <p:cNvSpPr/>
            <p:nvPr/>
          </p:nvSpPr>
          <p:spPr>
            <a:xfrm>
              <a:off x="0" y="0"/>
              <a:ext cx="1939180" cy="288089"/>
            </a:xfrm>
            <a:custGeom>
              <a:avLst/>
              <a:gdLst/>
              <a:ahLst/>
              <a:cxnLst/>
              <a:rect l="l" t="t" r="r" b="b"/>
              <a:pathLst>
                <a:path w="1939180" h="288089">
                  <a:moveTo>
                    <a:pt x="0" y="0"/>
                  </a:moveTo>
                  <a:lnTo>
                    <a:pt x="1939180" y="0"/>
                  </a:lnTo>
                  <a:lnTo>
                    <a:pt x="1939180" y="288089"/>
                  </a:lnTo>
                  <a:lnTo>
                    <a:pt x="0" y="288089"/>
                  </a:lnTo>
                  <a:close/>
                </a:path>
              </a:pathLst>
            </a:custGeom>
            <a:grpFill/>
          </p:spPr>
          <p:txBody>
            <a:bodyPr/>
            <a:lstStyle/>
            <a:p>
              <a:endParaRPr lang="en-US" sz="1200">
                <a:latin typeface="Plus Jakarta Sans Medium" pitchFamily="2" charset="0"/>
              </a:endParaRPr>
            </a:p>
          </p:txBody>
        </p:sp>
        <p:sp>
          <p:nvSpPr>
            <p:cNvPr id="7" name="TextBox 6">
              <a:extLst>
                <a:ext uri="{FF2B5EF4-FFF2-40B4-BE49-F238E27FC236}">
                  <a16:creationId xmlns:a16="http://schemas.microsoft.com/office/drawing/2014/main" id="{3AA8A285-7FDF-AC44-94C9-E4D68A8D0085}"/>
                </a:ext>
              </a:extLst>
            </p:cNvPr>
            <p:cNvSpPr txBox="1"/>
            <p:nvPr/>
          </p:nvSpPr>
          <p:spPr>
            <a:xfrm>
              <a:off x="0" y="-9525"/>
              <a:ext cx="1939180" cy="297614"/>
            </a:xfrm>
            <a:prstGeom prst="rect">
              <a:avLst/>
            </a:prstGeom>
            <a:grpFill/>
          </p:spPr>
          <p:txBody>
            <a:bodyPr lIns="33867" tIns="33867" rIns="33867" bIns="33867" rtlCol="0" anchor="ctr"/>
            <a:lstStyle/>
            <a:p>
              <a:pPr algn="ctr">
                <a:lnSpc>
                  <a:spcPts val="2560"/>
                </a:lnSpc>
              </a:pPr>
              <a:r>
                <a:rPr lang="en-US" sz="2133" b="1" spc="-51" dirty="0">
                  <a:solidFill>
                    <a:srgbClr val="FFFFFF"/>
                  </a:solidFill>
                  <a:latin typeface="Plus Jakarta Sans ExtraBold" pitchFamily="2" charset="0"/>
                  <a:ea typeface="Gotham Bold"/>
                  <a:cs typeface="Plus Jakarta Sans ExtraBold" pitchFamily="2" charset="0"/>
                  <a:sym typeface="Gotham Bold"/>
                </a:rPr>
                <a:t>Air-to-water cooling</a:t>
              </a:r>
            </a:p>
          </p:txBody>
        </p:sp>
      </p:grpSp>
      <p:grpSp>
        <p:nvGrpSpPr>
          <p:cNvPr id="8" name="Group 7">
            <a:extLst>
              <a:ext uri="{FF2B5EF4-FFF2-40B4-BE49-F238E27FC236}">
                <a16:creationId xmlns:a16="http://schemas.microsoft.com/office/drawing/2014/main" id="{8C56549E-1F1B-7657-972C-746DAC08F546}"/>
              </a:ext>
            </a:extLst>
          </p:cNvPr>
          <p:cNvGrpSpPr/>
          <p:nvPr/>
        </p:nvGrpSpPr>
        <p:grpSpPr>
          <a:xfrm>
            <a:off x="-14897100" y="4637157"/>
            <a:ext cx="4908549" cy="753336"/>
            <a:chOff x="0" y="-9525"/>
            <a:chExt cx="1939180" cy="297614"/>
          </a:xfrm>
          <a:solidFill>
            <a:srgbClr val="22323A"/>
          </a:solidFill>
        </p:grpSpPr>
        <p:sp>
          <p:nvSpPr>
            <p:cNvPr id="9" name="Freeform 8">
              <a:extLst>
                <a:ext uri="{FF2B5EF4-FFF2-40B4-BE49-F238E27FC236}">
                  <a16:creationId xmlns:a16="http://schemas.microsoft.com/office/drawing/2014/main" id="{0E0216F0-48F9-9279-13A2-129525855396}"/>
                </a:ext>
              </a:extLst>
            </p:cNvPr>
            <p:cNvSpPr/>
            <p:nvPr/>
          </p:nvSpPr>
          <p:spPr>
            <a:xfrm>
              <a:off x="0" y="0"/>
              <a:ext cx="1939180" cy="288089"/>
            </a:xfrm>
            <a:custGeom>
              <a:avLst/>
              <a:gdLst/>
              <a:ahLst/>
              <a:cxnLst/>
              <a:rect l="l" t="t" r="r" b="b"/>
              <a:pathLst>
                <a:path w="1939180" h="288089">
                  <a:moveTo>
                    <a:pt x="0" y="0"/>
                  </a:moveTo>
                  <a:lnTo>
                    <a:pt x="1939180" y="0"/>
                  </a:lnTo>
                  <a:lnTo>
                    <a:pt x="1939180" y="288089"/>
                  </a:lnTo>
                  <a:lnTo>
                    <a:pt x="0" y="288089"/>
                  </a:lnTo>
                  <a:close/>
                </a:path>
              </a:pathLst>
            </a:custGeom>
            <a:grpFill/>
          </p:spPr>
          <p:txBody>
            <a:bodyPr/>
            <a:lstStyle/>
            <a:p>
              <a:endParaRPr lang="en-US" sz="1200">
                <a:latin typeface="Plus Jakarta Sans Medium" pitchFamily="2" charset="0"/>
              </a:endParaRPr>
            </a:p>
          </p:txBody>
        </p:sp>
        <p:sp>
          <p:nvSpPr>
            <p:cNvPr id="13" name="TextBox 9">
              <a:extLst>
                <a:ext uri="{FF2B5EF4-FFF2-40B4-BE49-F238E27FC236}">
                  <a16:creationId xmlns:a16="http://schemas.microsoft.com/office/drawing/2014/main" id="{3768608C-0760-D38B-99E7-66EF0B1773C5}"/>
                </a:ext>
              </a:extLst>
            </p:cNvPr>
            <p:cNvSpPr txBox="1"/>
            <p:nvPr/>
          </p:nvSpPr>
          <p:spPr>
            <a:xfrm>
              <a:off x="0" y="-9525"/>
              <a:ext cx="1939180" cy="297614"/>
            </a:xfrm>
            <a:prstGeom prst="rect">
              <a:avLst/>
            </a:prstGeom>
            <a:grpFill/>
          </p:spPr>
          <p:txBody>
            <a:bodyPr lIns="33867" tIns="33867" rIns="33867" bIns="33867" rtlCol="0" anchor="ctr"/>
            <a:lstStyle/>
            <a:p>
              <a:pPr algn="ctr">
                <a:lnSpc>
                  <a:spcPts val="2560"/>
                </a:lnSpc>
              </a:pPr>
              <a:r>
                <a:rPr lang="en-US" sz="2133" b="1" spc="-51">
                  <a:solidFill>
                    <a:srgbClr val="FFFFFF"/>
                  </a:solidFill>
                  <a:latin typeface="Plus Jakarta Sans ExtraBold" pitchFamily="2" charset="0"/>
                  <a:ea typeface="Gotham Bold"/>
                  <a:cs typeface="Plus Jakarta Sans ExtraBold" pitchFamily="2" charset="0"/>
                  <a:sym typeface="Gotham Bold"/>
                </a:rPr>
                <a:t>Water-to-water cooling</a:t>
              </a:r>
            </a:p>
          </p:txBody>
        </p:sp>
      </p:grpSp>
      <p:grpSp>
        <p:nvGrpSpPr>
          <p:cNvPr id="14" name="Group 10">
            <a:extLst>
              <a:ext uri="{FF2B5EF4-FFF2-40B4-BE49-F238E27FC236}">
                <a16:creationId xmlns:a16="http://schemas.microsoft.com/office/drawing/2014/main" id="{F4D91117-8815-638F-6C94-E78F008A147E}"/>
              </a:ext>
            </a:extLst>
          </p:cNvPr>
          <p:cNvGrpSpPr/>
          <p:nvPr/>
        </p:nvGrpSpPr>
        <p:grpSpPr>
          <a:xfrm>
            <a:off x="-10210800" y="5418864"/>
            <a:ext cx="4908549" cy="753336"/>
            <a:chOff x="0" y="-9525"/>
            <a:chExt cx="1939180" cy="297614"/>
          </a:xfrm>
          <a:solidFill>
            <a:srgbClr val="22323A"/>
          </a:solidFill>
        </p:grpSpPr>
        <p:sp>
          <p:nvSpPr>
            <p:cNvPr id="15" name="Freeform 11">
              <a:extLst>
                <a:ext uri="{FF2B5EF4-FFF2-40B4-BE49-F238E27FC236}">
                  <a16:creationId xmlns:a16="http://schemas.microsoft.com/office/drawing/2014/main" id="{5B74692C-4F01-7EB9-1EC7-F20B271809BE}"/>
                </a:ext>
              </a:extLst>
            </p:cNvPr>
            <p:cNvSpPr/>
            <p:nvPr/>
          </p:nvSpPr>
          <p:spPr>
            <a:xfrm>
              <a:off x="0" y="0"/>
              <a:ext cx="1939180" cy="288089"/>
            </a:xfrm>
            <a:custGeom>
              <a:avLst/>
              <a:gdLst/>
              <a:ahLst/>
              <a:cxnLst/>
              <a:rect l="l" t="t" r="r" b="b"/>
              <a:pathLst>
                <a:path w="1939180" h="288089">
                  <a:moveTo>
                    <a:pt x="0" y="0"/>
                  </a:moveTo>
                  <a:lnTo>
                    <a:pt x="1939180" y="0"/>
                  </a:lnTo>
                  <a:lnTo>
                    <a:pt x="1939180" y="288089"/>
                  </a:lnTo>
                  <a:lnTo>
                    <a:pt x="0" y="288089"/>
                  </a:lnTo>
                  <a:close/>
                </a:path>
              </a:pathLst>
            </a:custGeom>
            <a:grpFill/>
          </p:spPr>
          <p:txBody>
            <a:bodyPr/>
            <a:lstStyle/>
            <a:p>
              <a:endParaRPr lang="en-US" sz="1200">
                <a:latin typeface="Plus Jakarta Sans Medium" pitchFamily="2" charset="0"/>
              </a:endParaRPr>
            </a:p>
          </p:txBody>
        </p:sp>
        <p:sp>
          <p:nvSpPr>
            <p:cNvPr id="16" name="TextBox 12">
              <a:extLst>
                <a:ext uri="{FF2B5EF4-FFF2-40B4-BE49-F238E27FC236}">
                  <a16:creationId xmlns:a16="http://schemas.microsoft.com/office/drawing/2014/main" id="{8D1DC672-3FB9-83B7-CD87-2E5DAFF18C3F}"/>
                </a:ext>
              </a:extLst>
            </p:cNvPr>
            <p:cNvSpPr txBox="1"/>
            <p:nvPr/>
          </p:nvSpPr>
          <p:spPr>
            <a:xfrm>
              <a:off x="0" y="-9525"/>
              <a:ext cx="1939180" cy="297614"/>
            </a:xfrm>
            <a:prstGeom prst="rect">
              <a:avLst/>
            </a:prstGeom>
            <a:grpFill/>
          </p:spPr>
          <p:txBody>
            <a:bodyPr lIns="33867" tIns="33867" rIns="33867" bIns="33867" rtlCol="0" anchor="ctr"/>
            <a:lstStyle/>
            <a:p>
              <a:pPr algn="ctr">
                <a:lnSpc>
                  <a:spcPts val="2560"/>
                </a:lnSpc>
              </a:pPr>
              <a:r>
                <a:rPr lang="en-US" sz="2133" b="1" spc="-51">
                  <a:solidFill>
                    <a:srgbClr val="FFFFFF"/>
                  </a:solidFill>
                  <a:latin typeface="Plus Jakarta Sans ExtraBold" pitchFamily="2" charset="0"/>
                  <a:ea typeface="Gotham Bold"/>
                  <a:cs typeface="Plus Jakarta Sans ExtraBold" pitchFamily="2" charset="0"/>
                  <a:sym typeface="Gotham Bold"/>
                </a:rPr>
                <a:t>Heat exchanger</a:t>
              </a:r>
            </a:p>
          </p:txBody>
        </p:sp>
      </p:grpSp>
      <p:sp>
        <p:nvSpPr>
          <p:cNvPr id="17" name="RED-BG">
            <a:extLst>
              <a:ext uri="{FF2B5EF4-FFF2-40B4-BE49-F238E27FC236}">
                <a16:creationId xmlns:a16="http://schemas.microsoft.com/office/drawing/2014/main" id="{2189EF8E-4F68-69B6-739D-C83E7D630179}"/>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18" name="Graphic 17">
            <a:extLst>
              <a:ext uri="{FF2B5EF4-FFF2-40B4-BE49-F238E27FC236}">
                <a16:creationId xmlns:a16="http://schemas.microsoft.com/office/drawing/2014/main" id="{BF724DAE-6312-903D-BC68-DC4339928CA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643360" y="6301824"/>
            <a:ext cx="411480" cy="426553"/>
          </a:xfrm>
          <a:prstGeom prst="rect">
            <a:avLst/>
          </a:prstGeom>
        </p:spPr>
      </p:pic>
    </p:spTree>
    <p:extLst>
      <p:ext uri="{BB962C8B-B14F-4D97-AF65-F5344CB8AC3E}">
        <p14:creationId xmlns:p14="http://schemas.microsoft.com/office/powerpoint/2010/main" val="3657583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3A7CF82-D153-28F7-55F4-1F4A795328C3}"/>
              </a:ext>
            </a:extLst>
          </p:cNvPr>
          <p:cNvGrpSpPr/>
          <p:nvPr/>
        </p:nvGrpSpPr>
        <p:grpSpPr>
          <a:xfrm>
            <a:off x="1689" y="0"/>
            <a:ext cx="12190311" cy="6858000"/>
            <a:chOff x="1689" y="0"/>
            <a:chExt cx="12190311" cy="6858000"/>
          </a:xfrm>
        </p:grpSpPr>
        <p:sp>
          <p:nvSpPr>
            <p:cNvPr id="2" name="Freeform 2"/>
            <p:cNvSpPr/>
            <p:nvPr/>
          </p:nvSpPr>
          <p:spPr>
            <a:xfrm rot="5400000">
              <a:off x="3861395" y="-3855895"/>
              <a:ext cx="3965048" cy="11684459"/>
            </a:xfrm>
            <a:custGeom>
              <a:avLst/>
              <a:gdLst/>
              <a:ahLst/>
              <a:cxnLst/>
              <a:rect l="l" t="t" r="r" b="b"/>
              <a:pathLst>
                <a:path w="18906334" h="20384187">
                  <a:moveTo>
                    <a:pt x="0" y="0"/>
                  </a:moveTo>
                  <a:lnTo>
                    <a:pt x="18906334" y="0"/>
                  </a:lnTo>
                  <a:lnTo>
                    <a:pt x="18906334" y="20384188"/>
                  </a:lnTo>
                  <a:lnTo>
                    <a:pt x="0" y="20384188"/>
                  </a:lnTo>
                  <a:lnTo>
                    <a:pt x="0" y="0"/>
                  </a:lnTo>
                  <a:close/>
                </a:path>
              </a:pathLst>
            </a:custGeom>
            <a:blipFill>
              <a:blip r:embed="rId2">
                <a:alphaModFix amt="4000"/>
                <a:extLst>
                  <a:ext uri="{96DAC541-7B7A-43D3-8B79-37D633B846F1}">
                    <asvg:svgBlip xmlns:asvg="http://schemas.microsoft.com/office/drawing/2016/SVG/main" r:embed="rId3"/>
                  </a:ext>
                </a:extLst>
              </a:blip>
              <a:stretch>
                <a:fillRect/>
              </a:stretch>
            </a:blipFill>
          </p:spPr>
          <p:txBody>
            <a:bodyPr/>
            <a:lstStyle/>
            <a:p>
              <a:endParaRPr lang="en-US" sz="1200">
                <a:latin typeface="Plus Jakarta Sans Medium" pitchFamily="2" charset="0"/>
              </a:endParaRPr>
            </a:p>
          </p:txBody>
        </p:sp>
        <p:sp>
          <p:nvSpPr>
            <p:cNvPr id="3" name="Freeform 3"/>
            <p:cNvSpPr/>
            <p:nvPr/>
          </p:nvSpPr>
          <p:spPr>
            <a:xfrm>
              <a:off x="4815714" y="0"/>
              <a:ext cx="7376286" cy="6858000"/>
            </a:xfrm>
            <a:custGeom>
              <a:avLst/>
              <a:gdLst/>
              <a:ahLst/>
              <a:cxnLst/>
              <a:rect l="l" t="t" r="r" b="b"/>
              <a:pathLst>
                <a:path w="11064429" h="10287000">
                  <a:moveTo>
                    <a:pt x="0" y="0"/>
                  </a:moveTo>
                  <a:lnTo>
                    <a:pt x="11064429" y="0"/>
                  </a:lnTo>
                  <a:lnTo>
                    <a:pt x="11064429" y="10287000"/>
                  </a:lnTo>
                  <a:lnTo>
                    <a:pt x="0" y="10287000"/>
                  </a:lnTo>
                  <a:lnTo>
                    <a:pt x="0" y="0"/>
                  </a:lnTo>
                  <a:close/>
                </a:path>
              </a:pathLst>
            </a:custGeom>
            <a:blipFill>
              <a:blip r:embed="rId4"/>
              <a:stretch>
                <a:fillRect l="-40275" r="-25211"/>
              </a:stretch>
            </a:blipFill>
          </p:spPr>
          <p:txBody>
            <a:bodyPr/>
            <a:lstStyle/>
            <a:p>
              <a:endParaRPr lang="en-US" sz="1200">
                <a:latin typeface="Plus Jakarta Sans Medium" pitchFamily="2" charset="0"/>
              </a:endParaRPr>
            </a:p>
          </p:txBody>
        </p:sp>
      </p:grpSp>
      <p:grpSp>
        <p:nvGrpSpPr>
          <p:cNvPr id="4" name="Group 4"/>
          <p:cNvGrpSpPr/>
          <p:nvPr/>
        </p:nvGrpSpPr>
        <p:grpSpPr>
          <a:xfrm>
            <a:off x="685800" y="3855450"/>
            <a:ext cx="4908549" cy="753336"/>
            <a:chOff x="0" y="-9525"/>
            <a:chExt cx="1939180" cy="297614"/>
          </a:xfrm>
          <a:solidFill>
            <a:srgbClr val="22323A"/>
          </a:solidFill>
        </p:grpSpPr>
        <p:sp>
          <p:nvSpPr>
            <p:cNvPr id="5" name="Freeform 5"/>
            <p:cNvSpPr/>
            <p:nvPr/>
          </p:nvSpPr>
          <p:spPr>
            <a:xfrm>
              <a:off x="0" y="0"/>
              <a:ext cx="1939180" cy="288089"/>
            </a:xfrm>
            <a:custGeom>
              <a:avLst/>
              <a:gdLst/>
              <a:ahLst/>
              <a:cxnLst/>
              <a:rect l="l" t="t" r="r" b="b"/>
              <a:pathLst>
                <a:path w="1939180" h="288089">
                  <a:moveTo>
                    <a:pt x="0" y="0"/>
                  </a:moveTo>
                  <a:lnTo>
                    <a:pt x="1939180" y="0"/>
                  </a:lnTo>
                  <a:lnTo>
                    <a:pt x="1939180" y="288089"/>
                  </a:lnTo>
                  <a:lnTo>
                    <a:pt x="0" y="288089"/>
                  </a:lnTo>
                  <a:close/>
                </a:path>
              </a:pathLst>
            </a:custGeom>
            <a:grpFill/>
          </p:spPr>
          <p:txBody>
            <a:bodyPr/>
            <a:lstStyle/>
            <a:p>
              <a:endParaRPr lang="en-US" sz="1200">
                <a:latin typeface="Plus Jakarta Sans Medium" pitchFamily="2" charset="0"/>
              </a:endParaRPr>
            </a:p>
          </p:txBody>
        </p:sp>
        <p:sp>
          <p:nvSpPr>
            <p:cNvPr id="6" name="TextBox 6"/>
            <p:cNvSpPr txBox="1"/>
            <p:nvPr/>
          </p:nvSpPr>
          <p:spPr>
            <a:xfrm>
              <a:off x="0" y="-9525"/>
              <a:ext cx="1939180" cy="297614"/>
            </a:xfrm>
            <a:prstGeom prst="rect">
              <a:avLst/>
            </a:prstGeom>
            <a:grpFill/>
          </p:spPr>
          <p:txBody>
            <a:bodyPr lIns="33867" tIns="33867" rIns="33867" bIns="33867" rtlCol="0" anchor="ctr"/>
            <a:lstStyle/>
            <a:p>
              <a:pPr algn="ctr">
                <a:lnSpc>
                  <a:spcPts val="2560"/>
                </a:lnSpc>
              </a:pPr>
              <a:r>
                <a:rPr lang="en-US" sz="2133" b="1" spc="-51" dirty="0">
                  <a:solidFill>
                    <a:srgbClr val="FFFFFF"/>
                  </a:solidFill>
                  <a:latin typeface="Plus Jakarta Sans ExtraBold" pitchFamily="2" charset="0"/>
                  <a:ea typeface="Gotham Bold"/>
                  <a:cs typeface="Plus Jakarta Sans ExtraBold" pitchFamily="2" charset="0"/>
                  <a:sym typeface="Gotham Bold"/>
                </a:rPr>
                <a:t>Air-to-water cooling</a:t>
              </a:r>
            </a:p>
          </p:txBody>
        </p:sp>
      </p:grpSp>
      <p:grpSp>
        <p:nvGrpSpPr>
          <p:cNvPr id="7" name="Group 7"/>
          <p:cNvGrpSpPr/>
          <p:nvPr/>
        </p:nvGrpSpPr>
        <p:grpSpPr>
          <a:xfrm>
            <a:off x="685800" y="4637157"/>
            <a:ext cx="4908549" cy="753336"/>
            <a:chOff x="0" y="-9525"/>
            <a:chExt cx="1939180" cy="297614"/>
          </a:xfrm>
          <a:solidFill>
            <a:srgbClr val="22323A"/>
          </a:solidFill>
        </p:grpSpPr>
        <p:sp>
          <p:nvSpPr>
            <p:cNvPr id="8" name="Freeform 8"/>
            <p:cNvSpPr/>
            <p:nvPr/>
          </p:nvSpPr>
          <p:spPr>
            <a:xfrm>
              <a:off x="0" y="0"/>
              <a:ext cx="1939180" cy="288089"/>
            </a:xfrm>
            <a:custGeom>
              <a:avLst/>
              <a:gdLst/>
              <a:ahLst/>
              <a:cxnLst/>
              <a:rect l="l" t="t" r="r" b="b"/>
              <a:pathLst>
                <a:path w="1939180" h="288089">
                  <a:moveTo>
                    <a:pt x="0" y="0"/>
                  </a:moveTo>
                  <a:lnTo>
                    <a:pt x="1939180" y="0"/>
                  </a:lnTo>
                  <a:lnTo>
                    <a:pt x="1939180" y="288089"/>
                  </a:lnTo>
                  <a:lnTo>
                    <a:pt x="0" y="288089"/>
                  </a:lnTo>
                  <a:close/>
                </a:path>
              </a:pathLst>
            </a:custGeom>
            <a:grpFill/>
          </p:spPr>
          <p:txBody>
            <a:bodyPr/>
            <a:lstStyle/>
            <a:p>
              <a:endParaRPr lang="en-US" sz="1200">
                <a:latin typeface="Plus Jakarta Sans Medium" pitchFamily="2" charset="0"/>
              </a:endParaRPr>
            </a:p>
          </p:txBody>
        </p:sp>
        <p:sp>
          <p:nvSpPr>
            <p:cNvPr id="9" name="TextBox 9"/>
            <p:cNvSpPr txBox="1"/>
            <p:nvPr/>
          </p:nvSpPr>
          <p:spPr>
            <a:xfrm>
              <a:off x="0" y="-9525"/>
              <a:ext cx="1939180" cy="297614"/>
            </a:xfrm>
            <a:prstGeom prst="rect">
              <a:avLst/>
            </a:prstGeom>
            <a:grpFill/>
          </p:spPr>
          <p:txBody>
            <a:bodyPr lIns="33867" tIns="33867" rIns="33867" bIns="33867" rtlCol="0" anchor="ctr"/>
            <a:lstStyle/>
            <a:p>
              <a:pPr algn="ctr">
                <a:lnSpc>
                  <a:spcPts val="2560"/>
                </a:lnSpc>
              </a:pPr>
              <a:r>
                <a:rPr lang="en-US" sz="2133" b="1" spc="-51">
                  <a:solidFill>
                    <a:srgbClr val="FFFFFF"/>
                  </a:solidFill>
                  <a:latin typeface="Plus Jakarta Sans ExtraBold" pitchFamily="2" charset="0"/>
                  <a:ea typeface="Gotham Bold"/>
                  <a:cs typeface="Plus Jakarta Sans ExtraBold" pitchFamily="2" charset="0"/>
                  <a:sym typeface="Gotham Bold"/>
                </a:rPr>
                <a:t>Water-to-water cooling</a:t>
              </a:r>
            </a:p>
          </p:txBody>
        </p:sp>
      </p:grpSp>
      <p:grpSp>
        <p:nvGrpSpPr>
          <p:cNvPr id="10" name="Group 10"/>
          <p:cNvGrpSpPr/>
          <p:nvPr/>
        </p:nvGrpSpPr>
        <p:grpSpPr>
          <a:xfrm>
            <a:off x="685800" y="5418864"/>
            <a:ext cx="4908549" cy="753336"/>
            <a:chOff x="0" y="-9525"/>
            <a:chExt cx="1939180" cy="297614"/>
          </a:xfrm>
          <a:solidFill>
            <a:srgbClr val="22323A"/>
          </a:solidFill>
        </p:grpSpPr>
        <p:sp>
          <p:nvSpPr>
            <p:cNvPr id="11" name="Freeform 11"/>
            <p:cNvSpPr/>
            <p:nvPr/>
          </p:nvSpPr>
          <p:spPr>
            <a:xfrm>
              <a:off x="0" y="0"/>
              <a:ext cx="1939180" cy="288089"/>
            </a:xfrm>
            <a:custGeom>
              <a:avLst/>
              <a:gdLst/>
              <a:ahLst/>
              <a:cxnLst/>
              <a:rect l="l" t="t" r="r" b="b"/>
              <a:pathLst>
                <a:path w="1939180" h="288089">
                  <a:moveTo>
                    <a:pt x="0" y="0"/>
                  </a:moveTo>
                  <a:lnTo>
                    <a:pt x="1939180" y="0"/>
                  </a:lnTo>
                  <a:lnTo>
                    <a:pt x="1939180" y="288089"/>
                  </a:lnTo>
                  <a:lnTo>
                    <a:pt x="0" y="288089"/>
                  </a:lnTo>
                  <a:close/>
                </a:path>
              </a:pathLst>
            </a:custGeom>
            <a:grpFill/>
          </p:spPr>
          <p:txBody>
            <a:bodyPr/>
            <a:lstStyle/>
            <a:p>
              <a:endParaRPr lang="en-US" sz="1200">
                <a:latin typeface="Plus Jakarta Sans Medium" pitchFamily="2" charset="0"/>
              </a:endParaRPr>
            </a:p>
          </p:txBody>
        </p:sp>
        <p:sp>
          <p:nvSpPr>
            <p:cNvPr id="12" name="TextBox 12"/>
            <p:cNvSpPr txBox="1"/>
            <p:nvPr/>
          </p:nvSpPr>
          <p:spPr>
            <a:xfrm>
              <a:off x="0" y="-9525"/>
              <a:ext cx="1939180" cy="297614"/>
            </a:xfrm>
            <a:prstGeom prst="rect">
              <a:avLst/>
            </a:prstGeom>
            <a:grpFill/>
          </p:spPr>
          <p:txBody>
            <a:bodyPr lIns="33867" tIns="33867" rIns="33867" bIns="33867" rtlCol="0" anchor="ctr"/>
            <a:lstStyle/>
            <a:p>
              <a:pPr algn="ctr">
                <a:lnSpc>
                  <a:spcPts val="2560"/>
                </a:lnSpc>
              </a:pPr>
              <a:r>
                <a:rPr lang="en-US" sz="2133" b="1" spc="-51">
                  <a:solidFill>
                    <a:srgbClr val="FFFFFF"/>
                  </a:solidFill>
                  <a:latin typeface="Plus Jakarta Sans ExtraBold" pitchFamily="2" charset="0"/>
                  <a:ea typeface="Gotham Bold"/>
                  <a:cs typeface="Plus Jakarta Sans ExtraBold" pitchFamily="2" charset="0"/>
                  <a:sym typeface="Gotham Bold"/>
                </a:rPr>
                <a:t>Heat exchanger</a:t>
              </a:r>
            </a:p>
          </p:txBody>
        </p:sp>
      </p:grpSp>
      <p:sp>
        <p:nvSpPr>
          <p:cNvPr id="13" name="TextBox 13"/>
          <p:cNvSpPr txBox="1"/>
          <p:nvPr/>
        </p:nvSpPr>
        <p:spPr>
          <a:xfrm>
            <a:off x="688513" y="3519421"/>
            <a:ext cx="2035814" cy="249555"/>
          </a:xfrm>
          <a:prstGeom prst="rect">
            <a:avLst/>
          </a:prstGeom>
          <a:noFill/>
        </p:spPr>
        <p:txBody>
          <a:bodyPr wrap="none" lIns="0" tIns="0" rIns="0" bIns="0" rtlCol="0" anchor="ctr" anchorCtr="1">
            <a:spAutoFit/>
          </a:bodyPr>
          <a:lstStyle/>
          <a:p>
            <a:pPr>
              <a:lnSpc>
                <a:spcPts val="2239"/>
              </a:lnSpc>
              <a:spcBef>
                <a:spcPct val="0"/>
              </a:spcBef>
            </a:pPr>
            <a:r>
              <a:rPr lang="en-US" sz="1400" b="1" spc="100" dirty="0">
                <a:solidFill>
                  <a:srgbClr val="364A54"/>
                </a:solidFill>
                <a:latin typeface="Plus Jakarta Sans ExtraBold" pitchFamily="2" charset="0"/>
                <a:ea typeface="Gotham Bold"/>
                <a:cs typeface="Plus Jakarta Sans ExtraBold" pitchFamily="2" charset="0"/>
                <a:sym typeface="Gotham Bold"/>
              </a:rPr>
              <a:t>DIFFERENT OPTIONS</a:t>
            </a:r>
          </a:p>
        </p:txBody>
      </p:sp>
      <p:sp>
        <p:nvSpPr>
          <p:cNvPr id="14" name="TextBox 14"/>
          <p:cNvSpPr txBox="1"/>
          <p:nvPr/>
        </p:nvSpPr>
        <p:spPr>
          <a:xfrm>
            <a:off x="685800" y="685800"/>
            <a:ext cx="3962400" cy="1994392"/>
          </a:xfrm>
          <a:prstGeom prst="rect">
            <a:avLst/>
          </a:prstGeom>
        </p:spPr>
        <p:txBody>
          <a:bodyPr wrap="square" lIns="0" tIns="0" rIns="0" bIns="0" rtlCol="0" anchor="t">
            <a:spAutoFit/>
          </a:bodyPr>
          <a:lstStyle/>
          <a:p>
            <a:pPr>
              <a:lnSpc>
                <a:spcPct val="90000"/>
              </a:lnSpc>
            </a:pPr>
            <a:r>
              <a:rPr lang="en-US" sz="4800" b="1" spc="-223" dirty="0">
                <a:solidFill>
                  <a:srgbClr val="22323A"/>
                </a:solidFill>
                <a:latin typeface="Plus Jakarta Sans SemiBold" pitchFamily="2" charset="0"/>
                <a:ea typeface="Gotham Bold"/>
                <a:cs typeface="Plus Jakarta Sans SemiBold" pitchFamily="2" charset="0"/>
                <a:sym typeface="Gotham Bold"/>
              </a:rPr>
              <a:t>Ozone</a:t>
            </a:r>
          </a:p>
          <a:p>
            <a:pPr>
              <a:lnSpc>
                <a:spcPct val="90000"/>
              </a:lnSpc>
            </a:pPr>
            <a:r>
              <a:rPr lang="en-US" sz="4800" b="1" spc="-223" dirty="0">
                <a:solidFill>
                  <a:srgbClr val="22323A"/>
                </a:solidFill>
                <a:latin typeface="Plus Jakarta Sans SemiBold" pitchFamily="2" charset="0"/>
                <a:ea typeface="Gotham Bold"/>
                <a:cs typeface="Plus Jakarta Sans SemiBold" pitchFamily="2" charset="0"/>
                <a:sym typeface="Gotham Bold"/>
              </a:rPr>
              <a:t>Generator Cooling</a:t>
            </a:r>
          </a:p>
        </p:txBody>
      </p:sp>
      <p:sp>
        <p:nvSpPr>
          <p:cNvPr id="21" name="Slide Number Placeholder 20">
            <a:extLst>
              <a:ext uri="{FF2B5EF4-FFF2-40B4-BE49-F238E27FC236}">
                <a16:creationId xmlns:a16="http://schemas.microsoft.com/office/drawing/2014/main" id="{1360E2EC-57AD-29C9-FB15-8D4B13C143AF}"/>
              </a:ext>
            </a:extLst>
          </p:cNvPr>
          <p:cNvSpPr>
            <a:spLocks noGrp="1"/>
          </p:cNvSpPr>
          <p:nvPr>
            <p:ph type="sldNum" sz="quarter" idx="12"/>
          </p:nvPr>
        </p:nvSpPr>
        <p:spPr/>
        <p:txBody>
          <a:bodyPr/>
          <a:lstStyle/>
          <a:p>
            <a:fld id="{B6F15528-21DE-4FAA-801E-634DDDAF4B2B}" type="slidenum">
              <a:rPr lang="en-US" smtClean="0"/>
              <a:pPr/>
              <a:t>28</a:t>
            </a:fld>
            <a:endParaRPr lang="en-US"/>
          </a:p>
        </p:txBody>
      </p:sp>
      <p:sp>
        <p:nvSpPr>
          <p:cNvPr id="24" name="Freeform 3">
            <a:extLst>
              <a:ext uri="{FF2B5EF4-FFF2-40B4-BE49-F238E27FC236}">
                <a16:creationId xmlns:a16="http://schemas.microsoft.com/office/drawing/2014/main" id="{330B9640-2F55-0566-C7D9-61D92CF3AA1D}"/>
              </a:ext>
            </a:extLst>
          </p:cNvPr>
          <p:cNvSpPr/>
          <p:nvPr/>
        </p:nvSpPr>
        <p:spPr>
          <a:xfrm>
            <a:off x="-14325600" y="0"/>
            <a:ext cx="1676400" cy="6858000"/>
          </a:xfrm>
          <a:custGeom>
            <a:avLst/>
            <a:gdLst/>
            <a:ahLst/>
            <a:cxnLst/>
            <a:rect l="l" t="t" r="r" b="b"/>
            <a:pathLst>
              <a:path w="10767708" h="10287000">
                <a:moveTo>
                  <a:pt x="0" y="0"/>
                </a:moveTo>
                <a:lnTo>
                  <a:pt x="10767708" y="0"/>
                </a:lnTo>
                <a:lnTo>
                  <a:pt x="10767708" y="10287000"/>
                </a:lnTo>
                <a:lnTo>
                  <a:pt x="0" y="10287000"/>
                </a:lnTo>
                <a:lnTo>
                  <a:pt x="0" y="0"/>
                </a:lnTo>
                <a:close/>
              </a:path>
            </a:pathLst>
          </a:custGeom>
          <a:blipFill>
            <a:blip r:embed="rId5"/>
            <a:stretch>
              <a:fillRect l="-93149" r="-352303"/>
            </a:stretch>
          </a:blipFill>
        </p:spPr>
        <p:txBody>
          <a:bodyPr/>
          <a:lstStyle/>
          <a:p>
            <a:endParaRPr lang="en-US" sz="1200">
              <a:latin typeface="Plus Jakarta Sans Medium" pitchFamily="2" charset="0"/>
            </a:endParaRPr>
          </a:p>
        </p:txBody>
      </p:sp>
      <p:sp>
        <p:nvSpPr>
          <p:cNvPr id="22" name="TextBox 7">
            <a:extLst>
              <a:ext uri="{FF2B5EF4-FFF2-40B4-BE49-F238E27FC236}">
                <a16:creationId xmlns:a16="http://schemas.microsoft.com/office/drawing/2014/main" id="{6871DFEF-1A8C-4FFE-80A8-577094319138}"/>
              </a:ext>
            </a:extLst>
          </p:cNvPr>
          <p:cNvSpPr txBox="1"/>
          <p:nvPr/>
        </p:nvSpPr>
        <p:spPr>
          <a:xfrm>
            <a:off x="18745200" y="2895600"/>
            <a:ext cx="2392001" cy="738664"/>
          </a:xfrm>
          <a:prstGeom prst="rect">
            <a:avLst/>
          </a:prstGeom>
          <a:solidFill>
            <a:srgbClr val="AD2A38"/>
          </a:solidFill>
        </p:spPr>
        <p:txBody>
          <a:bodyPr wrap="none" lIns="274320" tIns="91440" rIns="274320" bIns="91440" rtlCol="0" anchor="ctr">
            <a:spAutoFit/>
          </a:bodyPr>
          <a:lstStyle/>
          <a:p>
            <a:r>
              <a:rPr lang="en-US" sz="3600" b="1" spc="-95" dirty="0">
                <a:solidFill>
                  <a:srgbClr val="FFFFFF"/>
                </a:solidFill>
                <a:latin typeface="Plus Jakarta Sans SemiBold" pitchFamily="2" charset="0"/>
                <a:ea typeface="Gotham Bold"/>
                <a:cs typeface="Plus Jakarta Sans SemiBold" pitchFamily="2" charset="0"/>
                <a:sym typeface="Gotham Bold"/>
              </a:rPr>
              <a:t>Injection</a:t>
            </a:r>
          </a:p>
        </p:txBody>
      </p:sp>
      <p:sp>
        <p:nvSpPr>
          <p:cNvPr id="23" name="TextBox 8">
            <a:extLst>
              <a:ext uri="{FF2B5EF4-FFF2-40B4-BE49-F238E27FC236}">
                <a16:creationId xmlns:a16="http://schemas.microsoft.com/office/drawing/2014/main" id="{9A347A6F-5941-3FC4-B201-4925CB10C21B}"/>
              </a:ext>
            </a:extLst>
          </p:cNvPr>
          <p:cNvSpPr txBox="1"/>
          <p:nvPr/>
        </p:nvSpPr>
        <p:spPr>
          <a:xfrm>
            <a:off x="25527000" y="3750640"/>
            <a:ext cx="6066479" cy="2421560"/>
          </a:xfrm>
          <a:prstGeom prst="rect">
            <a:avLst/>
          </a:prstGeom>
          <a:solidFill>
            <a:schemeClr val="bg1"/>
          </a:solidFill>
        </p:spPr>
        <p:txBody>
          <a:bodyPr wrap="square" lIns="182880" tIns="274320" rIns="274320" bIns="274320" rtlCol="0" anchor="t">
            <a:spAutoFit/>
          </a:bodyPr>
          <a:lstStyle/>
          <a:p>
            <a:pPr marL="400070" indent="-285764">
              <a:lnSpc>
                <a:spcPct val="110000"/>
              </a:lnSpc>
              <a:spcAft>
                <a:spcPts val="400"/>
              </a:spcAft>
              <a:buClr>
                <a:schemeClr val="bg1">
                  <a:lumMod val="50000"/>
                </a:schemeClr>
              </a:buClr>
              <a:buSzPct val="80000"/>
              <a:buBlip>
                <a:blip r:embed="rId6"/>
              </a:buBlip>
            </a:pPr>
            <a:r>
              <a:rPr lang="en-US" sz="2000" b="1" spc="-19" dirty="0">
                <a:solidFill>
                  <a:srgbClr val="22323A"/>
                </a:solidFill>
                <a:latin typeface="Plus Jakarta Sans ExtraBold" pitchFamily="2" charset="0"/>
                <a:ea typeface="Gotham"/>
                <a:cs typeface="Plus Jakarta Sans ExtraBold" pitchFamily="2" charset="0"/>
                <a:sym typeface="Gotham"/>
              </a:rPr>
              <a:t>Side Stream injection</a:t>
            </a:r>
          </a:p>
          <a:p>
            <a:pPr marL="400070" indent="-285764">
              <a:lnSpc>
                <a:spcPct val="110000"/>
              </a:lnSpc>
              <a:spcAft>
                <a:spcPts val="400"/>
              </a:spcAft>
              <a:buClr>
                <a:schemeClr val="bg1">
                  <a:lumMod val="50000"/>
                </a:schemeClr>
              </a:buClr>
              <a:buSzPct val="80000"/>
              <a:buBlip>
                <a:blip r:embed="rId6"/>
              </a:buBlip>
            </a:pPr>
            <a:r>
              <a:rPr lang="en-US" sz="2000" b="1" spc="-19" dirty="0">
                <a:solidFill>
                  <a:srgbClr val="22323A"/>
                </a:solidFill>
                <a:latin typeface="Plus Jakarta Sans ExtraBold" pitchFamily="2" charset="0"/>
                <a:ea typeface="Gotham"/>
                <a:cs typeface="Plus Jakarta Sans ExtraBold" pitchFamily="2" charset="0"/>
                <a:sym typeface="Gotham"/>
              </a:rPr>
              <a:t>Venturi mixing</a:t>
            </a:r>
          </a:p>
          <a:p>
            <a:pPr marL="400070" indent="-285764">
              <a:lnSpc>
                <a:spcPct val="110000"/>
              </a:lnSpc>
              <a:spcAft>
                <a:spcPts val="400"/>
              </a:spcAft>
              <a:buClr>
                <a:schemeClr val="bg1">
                  <a:lumMod val="50000"/>
                </a:schemeClr>
              </a:buClr>
              <a:buSzPct val="80000"/>
              <a:buBlip>
                <a:blip r:embed="rId6"/>
              </a:buBlip>
            </a:pPr>
            <a:r>
              <a:rPr lang="en-US" sz="2000" b="1" spc="-19" dirty="0">
                <a:solidFill>
                  <a:srgbClr val="22323A"/>
                </a:solidFill>
                <a:latin typeface="Plus Jakarta Sans ExtraBold" pitchFamily="2" charset="0"/>
                <a:ea typeface="Gotham"/>
                <a:cs typeface="Plus Jakarta Sans ExtraBold" pitchFamily="2" charset="0"/>
                <a:sym typeface="Gotham"/>
              </a:rPr>
              <a:t>Dissolution</a:t>
            </a:r>
          </a:p>
          <a:p>
            <a:pPr marL="857270" lvl="1" indent="-285764">
              <a:lnSpc>
                <a:spcPct val="110000"/>
              </a:lnSpc>
              <a:spcAft>
                <a:spcPts val="400"/>
              </a:spcAft>
              <a:buClr>
                <a:schemeClr val="bg1">
                  <a:lumMod val="50000"/>
                </a:schemeClr>
              </a:buClr>
              <a:buSzPct val="80000"/>
              <a:buBlip>
                <a:blip r:embed="rId6"/>
              </a:buBlip>
            </a:pPr>
            <a:r>
              <a:rPr lang="en-US" sz="2000" spc="-19" dirty="0">
                <a:solidFill>
                  <a:srgbClr val="364A54"/>
                </a:solidFill>
                <a:latin typeface="Plus Jakarta Sans Medium" pitchFamily="2" charset="0"/>
                <a:ea typeface="Gotham"/>
                <a:cs typeface="Plus Jakarta Sans Medium" pitchFamily="2" charset="0"/>
                <a:sym typeface="Gotham"/>
              </a:rPr>
              <a:t>Jet Nozzles</a:t>
            </a:r>
          </a:p>
          <a:p>
            <a:pPr marL="857270" lvl="1" indent="-285764">
              <a:lnSpc>
                <a:spcPct val="110000"/>
              </a:lnSpc>
              <a:spcAft>
                <a:spcPts val="400"/>
              </a:spcAft>
              <a:buClr>
                <a:schemeClr val="bg1">
                  <a:lumMod val="50000"/>
                </a:schemeClr>
              </a:buClr>
              <a:buSzPct val="80000"/>
              <a:buBlip>
                <a:blip r:embed="rId6"/>
              </a:buBlip>
            </a:pPr>
            <a:r>
              <a:rPr lang="en-US" sz="2000" spc="-19" dirty="0">
                <a:solidFill>
                  <a:srgbClr val="364A54"/>
                </a:solidFill>
                <a:latin typeface="Plus Jakarta Sans Medium" pitchFamily="2" charset="0"/>
                <a:ea typeface="Gotham"/>
                <a:cs typeface="Plus Jakarta Sans Medium" pitchFamily="2" charset="0"/>
                <a:sym typeface="Gotham"/>
              </a:rPr>
              <a:t>Pipe injection</a:t>
            </a:r>
          </a:p>
        </p:txBody>
      </p:sp>
      <p:sp>
        <p:nvSpPr>
          <p:cNvPr id="27" name="RED-BG">
            <a:extLst>
              <a:ext uri="{FF2B5EF4-FFF2-40B4-BE49-F238E27FC236}">
                <a16:creationId xmlns:a16="http://schemas.microsoft.com/office/drawing/2014/main" id="{E4C764E7-7F72-04A8-757B-04AE0A690187}"/>
              </a:ext>
            </a:extLst>
          </p:cNvPr>
          <p:cNvSpPr/>
          <p:nvPr/>
        </p:nvSpPr>
        <p:spPr>
          <a:xfrm>
            <a:off x="609600" y="18277826"/>
            <a:ext cx="4191000" cy="5062532"/>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sp>
        <p:nvSpPr>
          <p:cNvPr id="28" name="Freeform 6">
            <a:extLst>
              <a:ext uri="{FF2B5EF4-FFF2-40B4-BE49-F238E27FC236}">
                <a16:creationId xmlns:a16="http://schemas.microsoft.com/office/drawing/2014/main" id="{0516DA8E-BC44-3EB7-3548-D8BF4D5E3CE1}"/>
              </a:ext>
            </a:extLst>
          </p:cNvPr>
          <p:cNvSpPr/>
          <p:nvPr/>
        </p:nvSpPr>
        <p:spPr>
          <a:xfrm>
            <a:off x="762000" y="32438208"/>
            <a:ext cx="5957481" cy="7578965"/>
          </a:xfrm>
          <a:custGeom>
            <a:avLst/>
            <a:gdLst/>
            <a:ahLst/>
            <a:cxnLst/>
            <a:rect l="l" t="t" r="r" b="b"/>
            <a:pathLst>
              <a:path w="7287409" h="9270868">
                <a:moveTo>
                  <a:pt x="0" y="0"/>
                </a:moveTo>
                <a:lnTo>
                  <a:pt x="7287409" y="0"/>
                </a:lnTo>
                <a:lnTo>
                  <a:pt x="7287409" y="9270868"/>
                </a:lnTo>
                <a:lnTo>
                  <a:pt x="0" y="9270868"/>
                </a:lnTo>
                <a:lnTo>
                  <a:pt x="0" y="0"/>
                </a:lnTo>
                <a:close/>
              </a:path>
            </a:pathLst>
          </a:custGeom>
          <a:blipFill>
            <a:blip r:embed="rId7"/>
            <a:stretch>
              <a:fillRect t="-18457" b="-15029"/>
            </a:stretch>
          </a:blipFill>
        </p:spPr>
        <p:txBody>
          <a:bodyPr/>
          <a:lstStyle/>
          <a:p>
            <a:endParaRPr lang="en-US" sz="1200">
              <a:latin typeface="Plus Jakarta Sans Medium" pitchFamily="2" charset="0"/>
            </a:endParaRPr>
          </a:p>
        </p:txBody>
      </p:sp>
      <p:sp>
        <p:nvSpPr>
          <p:cNvPr id="29" name="RED-BG">
            <a:extLst>
              <a:ext uri="{FF2B5EF4-FFF2-40B4-BE49-F238E27FC236}">
                <a16:creationId xmlns:a16="http://schemas.microsoft.com/office/drawing/2014/main" id="{8BF44FAE-60D7-605A-A200-32EFA14EDE53}"/>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30" name="Graphic 29">
            <a:extLst>
              <a:ext uri="{FF2B5EF4-FFF2-40B4-BE49-F238E27FC236}">
                <a16:creationId xmlns:a16="http://schemas.microsoft.com/office/drawing/2014/main" id="{25666187-28C5-5528-224C-5C4BCAD5CF5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643360" y="6301824"/>
            <a:ext cx="411480" cy="42655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95000"/>
          </a:schemeClr>
        </a:solidFill>
        <a:effectLst/>
      </p:bgPr>
    </p:bg>
    <p:spTree>
      <p:nvGrpSpPr>
        <p:cNvPr id="1" name=""/>
        <p:cNvGrpSpPr/>
        <p:nvPr/>
      </p:nvGrpSpPr>
      <p:grpSpPr>
        <a:xfrm>
          <a:off x="0" y="0"/>
          <a:ext cx="0" cy="0"/>
          <a:chOff x="0" y="0"/>
          <a:chExt cx="0" cy="0"/>
        </a:xfrm>
      </p:grpSpPr>
      <p:sp>
        <p:nvSpPr>
          <p:cNvPr id="2" name="Freeform 2"/>
          <p:cNvSpPr/>
          <p:nvPr/>
        </p:nvSpPr>
        <p:spPr>
          <a:xfrm rot="16203180">
            <a:off x="3557183" y="-1784225"/>
            <a:ext cx="6870428" cy="10404401"/>
          </a:xfrm>
          <a:custGeom>
            <a:avLst/>
            <a:gdLst/>
            <a:ahLst/>
            <a:cxnLst/>
            <a:rect l="l" t="t" r="r" b="b"/>
            <a:pathLst>
              <a:path w="16193823" h="17459647">
                <a:moveTo>
                  <a:pt x="0" y="0"/>
                </a:moveTo>
                <a:lnTo>
                  <a:pt x="16193823" y="0"/>
                </a:lnTo>
                <a:lnTo>
                  <a:pt x="16193823" y="17459647"/>
                </a:lnTo>
                <a:lnTo>
                  <a:pt x="0" y="17459647"/>
                </a:lnTo>
                <a:lnTo>
                  <a:pt x="0" y="0"/>
                </a:lnTo>
                <a:close/>
              </a:path>
            </a:pathLst>
          </a:custGeom>
          <a:blipFill>
            <a:blip r:embed="rId2">
              <a:alphaModFix amt="7999"/>
              <a:extLst>
                <a:ext uri="{96DAC541-7B7A-43D3-8B79-37D633B846F1}">
                  <asvg:svgBlip xmlns:asvg="http://schemas.microsoft.com/office/drawing/2016/SVG/main" r:embed="rId3"/>
                </a:ext>
              </a:extLst>
            </a:blip>
            <a:stretch>
              <a:fillRect/>
            </a:stretch>
          </a:blipFill>
        </p:spPr>
        <p:txBody>
          <a:bodyPr/>
          <a:lstStyle/>
          <a:p>
            <a:endParaRPr lang="en-US" sz="1200">
              <a:latin typeface="Plus Jakarta Sans Medium" pitchFamily="2" charset="0"/>
            </a:endParaRPr>
          </a:p>
        </p:txBody>
      </p:sp>
      <p:sp>
        <p:nvSpPr>
          <p:cNvPr id="3" name="Freeform 3"/>
          <p:cNvSpPr/>
          <p:nvPr/>
        </p:nvSpPr>
        <p:spPr>
          <a:xfrm>
            <a:off x="0" y="0"/>
            <a:ext cx="7178472" cy="6858000"/>
          </a:xfrm>
          <a:custGeom>
            <a:avLst/>
            <a:gdLst/>
            <a:ahLst/>
            <a:cxnLst/>
            <a:rect l="l" t="t" r="r" b="b"/>
            <a:pathLst>
              <a:path w="10767708" h="10287000">
                <a:moveTo>
                  <a:pt x="0" y="0"/>
                </a:moveTo>
                <a:lnTo>
                  <a:pt x="10767708" y="0"/>
                </a:lnTo>
                <a:lnTo>
                  <a:pt x="10767708" y="10287000"/>
                </a:lnTo>
                <a:lnTo>
                  <a:pt x="0" y="10287000"/>
                </a:lnTo>
                <a:lnTo>
                  <a:pt x="0" y="0"/>
                </a:lnTo>
                <a:close/>
              </a:path>
            </a:pathLst>
          </a:custGeom>
          <a:blipFill>
            <a:blip r:embed="rId4"/>
            <a:stretch>
              <a:fillRect l="-21753" r="-5627"/>
            </a:stretch>
          </a:blipFill>
        </p:spPr>
        <p:txBody>
          <a:bodyPr/>
          <a:lstStyle/>
          <a:p>
            <a:endParaRPr lang="en-US" sz="1200">
              <a:latin typeface="Plus Jakarta Sans Medium" pitchFamily="2" charset="0"/>
            </a:endParaRPr>
          </a:p>
        </p:txBody>
      </p:sp>
      <p:sp>
        <p:nvSpPr>
          <p:cNvPr id="7" name="TextBox 7"/>
          <p:cNvSpPr txBox="1"/>
          <p:nvPr/>
        </p:nvSpPr>
        <p:spPr>
          <a:xfrm>
            <a:off x="6201720" y="2017537"/>
            <a:ext cx="2392001" cy="738664"/>
          </a:xfrm>
          <a:prstGeom prst="rect">
            <a:avLst/>
          </a:prstGeom>
          <a:solidFill>
            <a:srgbClr val="AD2A38"/>
          </a:solidFill>
        </p:spPr>
        <p:txBody>
          <a:bodyPr wrap="none" lIns="274320" tIns="91440" rIns="274320" bIns="91440" rtlCol="0" anchor="ctr">
            <a:spAutoFit/>
          </a:bodyPr>
          <a:lstStyle/>
          <a:p>
            <a:r>
              <a:rPr lang="en-US" sz="3600" b="1" spc="-95" dirty="0">
                <a:solidFill>
                  <a:srgbClr val="FFFFFF"/>
                </a:solidFill>
                <a:latin typeface="Plus Jakarta Sans SemiBold" pitchFamily="2" charset="0"/>
                <a:ea typeface="Gotham Bold"/>
                <a:cs typeface="Plus Jakarta Sans SemiBold" pitchFamily="2" charset="0"/>
                <a:sym typeface="Gotham Bold"/>
              </a:rPr>
              <a:t>Injection</a:t>
            </a:r>
          </a:p>
        </p:txBody>
      </p:sp>
      <p:sp>
        <p:nvSpPr>
          <p:cNvPr id="8" name="TextBox 8"/>
          <p:cNvSpPr txBox="1"/>
          <p:nvPr/>
        </p:nvSpPr>
        <p:spPr>
          <a:xfrm>
            <a:off x="6201720" y="2872577"/>
            <a:ext cx="6066479" cy="2421560"/>
          </a:xfrm>
          <a:prstGeom prst="rect">
            <a:avLst/>
          </a:prstGeom>
          <a:solidFill>
            <a:schemeClr val="bg1"/>
          </a:solidFill>
        </p:spPr>
        <p:txBody>
          <a:bodyPr wrap="square" lIns="182880" tIns="274320" rIns="274320" bIns="274320" rtlCol="0" anchor="t">
            <a:spAutoFit/>
          </a:bodyPr>
          <a:lstStyle/>
          <a:p>
            <a:pPr marL="400070" indent="-285764">
              <a:lnSpc>
                <a:spcPct val="110000"/>
              </a:lnSpc>
              <a:spcAft>
                <a:spcPts val="400"/>
              </a:spcAft>
              <a:buClr>
                <a:schemeClr val="bg1">
                  <a:lumMod val="50000"/>
                </a:schemeClr>
              </a:buClr>
              <a:buSzPct val="80000"/>
              <a:buBlip>
                <a:blip r:embed="rId5"/>
              </a:buBlip>
            </a:pPr>
            <a:r>
              <a:rPr lang="en-US" sz="2000" b="1" spc="-19" dirty="0">
                <a:solidFill>
                  <a:srgbClr val="22323A"/>
                </a:solidFill>
                <a:latin typeface="Plus Jakarta Sans ExtraBold" pitchFamily="2" charset="0"/>
                <a:ea typeface="Gotham"/>
                <a:cs typeface="Plus Jakarta Sans ExtraBold" pitchFamily="2" charset="0"/>
                <a:sym typeface="Gotham"/>
              </a:rPr>
              <a:t>Side Stream injection</a:t>
            </a:r>
          </a:p>
          <a:p>
            <a:pPr marL="400070" indent="-285764">
              <a:lnSpc>
                <a:spcPct val="110000"/>
              </a:lnSpc>
              <a:spcAft>
                <a:spcPts val="400"/>
              </a:spcAft>
              <a:buClr>
                <a:schemeClr val="bg1">
                  <a:lumMod val="50000"/>
                </a:schemeClr>
              </a:buClr>
              <a:buSzPct val="80000"/>
              <a:buBlip>
                <a:blip r:embed="rId5"/>
              </a:buBlip>
            </a:pPr>
            <a:r>
              <a:rPr lang="en-US" sz="2000" b="1" spc="-19" dirty="0">
                <a:solidFill>
                  <a:srgbClr val="22323A"/>
                </a:solidFill>
                <a:latin typeface="Plus Jakarta Sans ExtraBold" pitchFamily="2" charset="0"/>
                <a:ea typeface="Gotham"/>
                <a:cs typeface="Plus Jakarta Sans ExtraBold" pitchFamily="2" charset="0"/>
                <a:sym typeface="Gotham"/>
              </a:rPr>
              <a:t>Venturi mixing</a:t>
            </a:r>
          </a:p>
          <a:p>
            <a:pPr marL="400070" indent="-285764">
              <a:lnSpc>
                <a:spcPct val="110000"/>
              </a:lnSpc>
              <a:spcAft>
                <a:spcPts val="400"/>
              </a:spcAft>
              <a:buClr>
                <a:schemeClr val="bg1">
                  <a:lumMod val="50000"/>
                </a:schemeClr>
              </a:buClr>
              <a:buSzPct val="80000"/>
              <a:buBlip>
                <a:blip r:embed="rId5"/>
              </a:buBlip>
            </a:pPr>
            <a:r>
              <a:rPr lang="en-US" sz="2000" b="1" spc="-19" dirty="0">
                <a:solidFill>
                  <a:srgbClr val="22323A"/>
                </a:solidFill>
                <a:latin typeface="Plus Jakarta Sans ExtraBold" pitchFamily="2" charset="0"/>
                <a:ea typeface="Gotham"/>
                <a:cs typeface="Plus Jakarta Sans ExtraBold" pitchFamily="2" charset="0"/>
                <a:sym typeface="Gotham"/>
              </a:rPr>
              <a:t>Dissolution</a:t>
            </a:r>
          </a:p>
          <a:p>
            <a:pPr marL="857270" lvl="1" indent="-285764">
              <a:lnSpc>
                <a:spcPct val="110000"/>
              </a:lnSpc>
              <a:spcAft>
                <a:spcPts val="400"/>
              </a:spcAft>
              <a:buClr>
                <a:schemeClr val="bg1">
                  <a:lumMod val="50000"/>
                </a:schemeClr>
              </a:buClr>
              <a:buSzPct val="80000"/>
              <a:buBlip>
                <a:blip r:embed="rId5"/>
              </a:buBlip>
            </a:pPr>
            <a:r>
              <a:rPr lang="en-US" sz="2000" spc="-19" dirty="0">
                <a:solidFill>
                  <a:srgbClr val="364A54"/>
                </a:solidFill>
                <a:latin typeface="Plus Jakarta Sans Medium" pitchFamily="2" charset="0"/>
                <a:ea typeface="Gotham"/>
                <a:cs typeface="Plus Jakarta Sans Medium" pitchFamily="2" charset="0"/>
                <a:sym typeface="Gotham"/>
              </a:rPr>
              <a:t>Jet Nozzles</a:t>
            </a:r>
          </a:p>
          <a:p>
            <a:pPr marL="857270" lvl="1" indent="-285764">
              <a:lnSpc>
                <a:spcPct val="110000"/>
              </a:lnSpc>
              <a:spcAft>
                <a:spcPts val="400"/>
              </a:spcAft>
              <a:buClr>
                <a:schemeClr val="bg1">
                  <a:lumMod val="50000"/>
                </a:schemeClr>
              </a:buClr>
              <a:buSzPct val="80000"/>
              <a:buBlip>
                <a:blip r:embed="rId5"/>
              </a:buBlip>
            </a:pPr>
            <a:r>
              <a:rPr lang="en-US" sz="2000" spc="-19" dirty="0">
                <a:solidFill>
                  <a:srgbClr val="364A54"/>
                </a:solidFill>
                <a:latin typeface="Plus Jakarta Sans Medium" pitchFamily="2" charset="0"/>
                <a:ea typeface="Gotham"/>
                <a:cs typeface="Plus Jakarta Sans Medium" pitchFamily="2" charset="0"/>
                <a:sym typeface="Gotham"/>
              </a:rPr>
              <a:t>Pipe injection</a:t>
            </a:r>
          </a:p>
        </p:txBody>
      </p:sp>
      <p:sp>
        <p:nvSpPr>
          <p:cNvPr id="11" name="Freeform 6">
            <a:extLst>
              <a:ext uri="{FF2B5EF4-FFF2-40B4-BE49-F238E27FC236}">
                <a16:creationId xmlns:a16="http://schemas.microsoft.com/office/drawing/2014/main" id="{91DCCEDD-9A0C-9B22-3780-B87432EAC6D3}"/>
              </a:ext>
            </a:extLst>
          </p:cNvPr>
          <p:cNvSpPr/>
          <p:nvPr/>
        </p:nvSpPr>
        <p:spPr>
          <a:xfrm>
            <a:off x="22479000" y="11279148"/>
            <a:ext cx="5083332" cy="9627828"/>
          </a:xfrm>
          <a:custGeom>
            <a:avLst/>
            <a:gdLst/>
            <a:ahLst/>
            <a:cxnLst/>
            <a:rect l="l" t="t" r="r" b="b"/>
            <a:pathLst>
              <a:path w="6939913" h="13144192">
                <a:moveTo>
                  <a:pt x="0" y="0"/>
                </a:moveTo>
                <a:lnTo>
                  <a:pt x="6939913" y="0"/>
                </a:lnTo>
                <a:lnTo>
                  <a:pt x="6939913" y="13144192"/>
                </a:lnTo>
                <a:lnTo>
                  <a:pt x="0" y="13144192"/>
                </a:lnTo>
                <a:lnTo>
                  <a:pt x="0" y="0"/>
                </a:lnTo>
                <a:close/>
              </a:path>
            </a:pathLst>
          </a:custGeom>
          <a:blipFill>
            <a:blip r:embed="rId6"/>
            <a:stretch>
              <a:fillRect l="-3742" r="-3742"/>
            </a:stretch>
          </a:blipFill>
        </p:spPr>
        <p:txBody>
          <a:bodyPr/>
          <a:lstStyle/>
          <a:p>
            <a:endParaRPr lang="en-US" sz="1200">
              <a:latin typeface="Plus Jakarta Sans Medium" pitchFamily="2" charset="0"/>
            </a:endParaRPr>
          </a:p>
        </p:txBody>
      </p:sp>
      <p:sp>
        <p:nvSpPr>
          <p:cNvPr id="12" name="Freeform 7">
            <a:extLst>
              <a:ext uri="{FF2B5EF4-FFF2-40B4-BE49-F238E27FC236}">
                <a16:creationId xmlns:a16="http://schemas.microsoft.com/office/drawing/2014/main" id="{DF3CFD0A-DAD5-E37B-BBA7-0862A2D0E9EB}"/>
              </a:ext>
            </a:extLst>
          </p:cNvPr>
          <p:cNvSpPr/>
          <p:nvPr/>
        </p:nvSpPr>
        <p:spPr>
          <a:xfrm>
            <a:off x="44500800" y="27736800"/>
            <a:ext cx="4465539" cy="9770505"/>
          </a:xfrm>
          <a:custGeom>
            <a:avLst/>
            <a:gdLst/>
            <a:ahLst/>
            <a:cxnLst/>
            <a:rect l="l" t="t" r="r" b="b"/>
            <a:pathLst>
              <a:path w="6096484" h="13338980">
                <a:moveTo>
                  <a:pt x="0" y="0"/>
                </a:moveTo>
                <a:lnTo>
                  <a:pt x="6096484" y="0"/>
                </a:lnTo>
                <a:lnTo>
                  <a:pt x="6096484" y="13338980"/>
                </a:lnTo>
                <a:lnTo>
                  <a:pt x="0" y="13338980"/>
                </a:lnTo>
                <a:lnTo>
                  <a:pt x="0" y="0"/>
                </a:lnTo>
                <a:close/>
              </a:path>
            </a:pathLst>
          </a:custGeom>
          <a:blipFill>
            <a:blip r:embed="rId7"/>
            <a:stretch>
              <a:fillRect l="-3742" r="-3742"/>
            </a:stretch>
          </a:blipFill>
        </p:spPr>
        <p:txBody>
          <a:bodyPr/>
          <a:lstStyle/>
          <a:p>
            <a:endParaRPr lang="en-US" sz="1200">
              <a:latin typeface="Plus Jakarta Sans Medium" pitchFamily="2" charset="0"/>
            </a:endParaRPr>
          </a:p>
        </p:txBody>
      </p:sp>
      <p:sp>
        <p:nvSpPr>
          <p:cNvPr id="13" name="Freeform 2">
            <a:extLst>
              <a:ext uri="{FF2B5EF4-FFF2-40B4-BE49-F238E27FC236}">
                <a16:creationId xmlns:a16="http://schemas.microsoft.com/office/drawing/2014/main" id="{B8AEE5F0-B819-11E2-F4E8-CC290775279A}"/>
              </a:ext>
            </a:extLst>
          </p:cNvPr>
          <p:cNvSpPr/>
          <p:nvPr/>
        </p:nvSpPr>
        <p:spPr>
          <a:xfrm rot="16200000">
            <a:off x="-38017957" y="-24604302"/>
            <a:ext cx="29269284" cy="33804462"/>
          </a:xfrm>
          <a:custGeom>
            <a:avLst/>
            <a:gdLst/>
            <a:ahLst/>
            <a:cxnLst/>
            <a:rect l="l" t="t" r="r" b="b"/>
            <a:pathLst>
              <a:path w="16921319" h="18244009">
                <a:moveTo>
                  <a:pt x="0" y="0"/>
                </a:moveTo>
                <a:lnTo>
                  <a:pt x="16921319" y="0"/>
                </a:lnTo>
                <a:lnTo>
                  <a:pt x="16921319" y="18244009"/>
                </a:lnTo>
                <a:lnTo>
                  <a:pt x="0" y="18244009"/>
                </a:lnTo>
                <a:lnTo>
                  <a:pt x="0" y="0"/>
                </a:lnTo>
                <a:close/>
              </a:path>
            </a:pathLst>
          </a:custGeom>
          <a:blipFill>
            <a:blip r:embed="rId2">
              <a:alphaModFix amt="4000"/>
              <a:extLst>
                <a:ext uri="{96DAC541-7B7A-43D3-8B79-37D633B846F1}">
                  <asvg:svgBlip xmlns:asvg="http://schemas.microsoft.com/office/drawing/2016/SVG/main" r:embed="rId3"/>
                </a:ext>
              </a:extLst>
            </a:blip>
            <a:stretch>
              <a:fillRect/>
            </a:stretch>
          </a:blipFill>
        </p:spPr>
        <p:txBody>
          <a:bodyPr/>
          <a:lstStyle/>
          <a:p>
            <a:endParaRPr lang="en-US" sz="1200">
              <a:latin typeface="Plus Jakarta Sans Medium" pitchFamily="2" charset="0"/>
            </a:endParaRPr>
          </a:p>
        </p:txBody>
      </p:sp>
      <p:sp>
        <p:nvSpPr>
          <p:cNvPr id="14" name="RED-BG">
            <a:extLst>
              <a:ext uri="{FF2B5EF4-FFF2-40B4-BE49-F238E27FC236}">
                <a16:creationId xmlns:a16="http://schemas.microsoft.com/office/drawing/2014/main" id="{8F38CC51-19EF-79DF-81A2-6442B547C6E4}"/>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15" name="Graphic 14">
            <a:extLst>
              <a:ext uri="{FF2B5EF4-FFF2-40B4-BE49-F238E27FC236}">
                <a16:creationId xmlns:a16="http://schemas.microsoft.com/office/drawing/2014/main" id="{BDAB872A-BC9B-140D-5F72-13F519D3825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643360" y="6301824"/>
            <a:ext cx="411480" cy="42655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2"/>
          <p:cNvSpPr/>
          <p:nvPr/>
        </p:nvSpPr>
        <p:spPr>
          <a:xfrm rot="16200000">
            <a:off x="532519" y="-126572"/>
            <a:ext cx="6551571" cy="7566715"/>
          </a:xfrm>
          <a:custGeom>
            <a:avLst/>
            <a:gdLst/>
            <a:ahLst/>
            <a:cxnLst/>
            <a:rect l="l" t="t" r="r" b="b"/>
            <a:pathLst>
              <a:path w="16921319" h="18244009">
                <a:moveTo>
                  <a:pt x="0" y="0"/>
                </a:moveTo>
                <a:lnTo>
                  <a:pt x="16921319" y="0"/>
                </a:lnTo>
                <a:lnTo>
                  <a:pt x="16921319" y="18244009"/>
                </a:lnTo>
                <a:lnTo>
                  <a:pt x="0" y="18244009"/>
                </a:lnTo>
                <a:lnTo>
                  <a:pt x="0" y="0"/>
                </a:lnTo>
                <a:close/>
              </a:path>
            </a:pathLst>
          </a:custGeom>
          <a:blipFill>
            <a:blip r:embed="rId2">
              <a:alphaModFix amt="4000"/>
              <a:extLst>
                <a:ext uri="{96DAC541-7B7A-43D3-8B79-37D633B846F1}">
                  <asvg:svgBlip xmlns:asvg="http://schemas.microsoft.com/office/drawing/2016/SVG/main" r:embed="rId3"/>
                </a:ext>
              </a:extLst>
            </a:blip>
            <a:stretch>
              <a:fillRect/>
            </a:stretch>
          </a:blipFill>
        </p:spPr>
        <p:txBody>
          <a:bodyPr/>
          <a:lstStyle/>
          <a:p>
            <a:endParaRPr lang="en-US" sz="1200">
              <a:latin typeface="Plus Jakarta Sans Medium" pitchFamily="2" charset="0"/>
            </a:endParaRPr>
          </a:p>
        </p:txBody>
      </p:sp>
      <p:sp>
        <p:nvSpPr>
          <p:cNvPr id="6" name="Freeform 6"/>
          <p:cNvSpPr/>
          <p:nvPr/>
        </p:nvSpPr>
        <p:spPr>
          <a:xfrm>
            <a:off x="5918219" y="-1522452"/>
            <a:ext cx="5083332" cy="9627828"/>
          </a:xfrm>
          <a:custGeom>
            <a:avLst/>
            <a:gdLst/>
            <a:ahLst/>
            <a:cxnLst/>
            <a:rect l="l" t="t" r="r" b="b"/>
            <a:pathLst>
              <a:path w="6939913" h="13144192">
                <a:moveTo>
                  <a:pt x="0" y="0"/>
                </a:moveTo>
                <a:lnTo>
                  <a:pt x="6939913" y="0"/>
                </a:lnTo>
                <a:lnTo>
                  <a:pt x="6939913" y="13144192"/>
                </a:lnTo>
                <a:lnTo>
                  <a:pt x="0" y="13144192"/>
                </a:lnTo>
                <a:lnTo>
                  <a:pt x="0" y="0"/>
                </a:lnTo>
                <a:close/>
              </a:path>
            </a:pathLst>
          </a:custGeom>
          <a:blipFill>
            <a:blip r:embed="rId4"/>
            <a:stretch>
              <a:fillRect l="-3742" r="-3742"/>
            </a:stretch>
          </a:blipFill>
        </p:spPr>
        <p:txBody>
          <a:bodyPr/>
          <a:lstStyle/>
          <a:p>
            <a:endParaRPr lang="en-US" sz="1200">
              <a:latin typeface="Plus Jakarta Sans Medium" pitchFamily="2" charset="0"/>
            </a:endParaRPr>
          </a:p>
        </p:txBody>
      </p:sp>
      <p:sp>
        <p:nvSpPr>
          <p:cNvPr id="7" name="Freeform 7"/>
          <p:cNvSpPr/>
          <p:nvPr/>
        </p:nvSpPr>
        <p:spPr>
          <a:xfrm>
            <a:off x="9787718" y="-1600200"/>
            <a:ext cx="4465539" cy="9770505"/>
          </a:xfrm>
          <a:custGeom>
            <a:avLst/>
            <a:gdLst/>
            <a:ahLst/>
            <a:cxnLst/>
            <a:rect l="l" t="t" r="r" b="b"/>
            <a:pathLst>
              <a:path w="6096484" h="13338980">
                <a:moveTo>
                  <a:pt x="0" y="0"/>
                </a:moveTo>
                <a:lnTo>
                  <a:pt x="6096484" y="0"/>
                </a:lnTo>
                <a:lnTo>
                  <a:pt x="6096484" y="13338980"/>
                </a:lnTo>
                <a:lnTo>
                  <a:pt x="0" y="13338980"/>
                </a:lnTo>
                <a:lnTo>
                  <a:pt x="0" y="0"/>
                </a:lnTo>
                <a:close/>
              </a:path>
            </a:pathLst>
          </a:custGeom>
          <a:blipFill>
            <a:blip r:embed="rId5"/>
            <a:stretch>
              <a:fillRect l="-3742" r="-3742"/>
            </a:stretch>
          </a:blipFill>
        </p:spPr>
        <p:txBody>
          <a:bodyPr/>
          <a:lstStyle/>
          <a:p>
            <a:endParaRPr lang="en-US" sz="1200">
              <a:latin typeface="Plus Jakarta Sans Medium" pitchFamily="2" charset="0"/>
            </a:endParaRPr>
          </a:p>
        </p:txBody>
      </p:sp>
      <p:sp>
        <p:nvSpPr>
          <p:cNvPr id="4" name="TextBox 14">
            <a:extLst>
              <a:ext uri="{FF2B5EF4-FFF2-40B4-BE49-F238E27FC236}">
                <a16:creationId xmlns:a16="http://schemas.microsoft.com/office/drawing/2014/main" id="{E549B9AB-2DC5-6A05-CA8E-133957BA7695}"/>
              </a:ext>
            </a:extLst>
          </p:cNvPr>
          <p:cNvSpPr txBox="1"/>
          <p:nvPr/>
        </p:nvSpPr>
        <p:spPr>
          <a:xfrm>
            <a:off x="909377" y="914400"/>
            <a:ext cx="4090868" cy="1329595"/>
          </a:xfrm>
          <a:prstGeom prst="rect">
            <a:avLst/>
          </a:prstGeom>
        </p:spPr>
        <p:txBody>
          <a:bodyPr wrap="square" lIns="0" tIns="0" rIns="0" bIns="0" rtlCol="0" anchor="t">
            <a:spAutoFit/>
          </a:bodyPr>
          <a:lstStyle/>
          <a:p>
            <a:pPr>
              <a:lnSpc>
                <a:spcPct val="90000"/>
              </a:lnSpc>
            </a:pPr>
            <a:r>
              <a:rPr lang="en-US" sz="4800" b="1" spc="-223" dirty="0">
                <a:solidFill>
                  <a:srgbClr val="AD2A38"/>
                </a:solidFill>
                <a:latin typeface="Plus Jakarta Sans SemiBold" pitchFamily="2" charset="0"/>
                <a:ea typeface="Gotham Bold"/>
                <a:cs typeface="Plus Jakarta Sans SemiBold" pitchFamily="2" charset="0"/>
                <a:sym typeface="Gotham Bold"/>
              </a:rPr>
              <a:t>Ozone Off Gas Destruct Unit</a:t>
            </a:r>
          </a:p>
        </p:txBody>
      </p:sp>
      <p:sp>
        <p:nvSpPr>
          <p:cNvPr id="5" name="TextBox 4">
            <a:extLst>
              <a:ext uri="{FF2B5EF4-FFF2-40B4-BE49-F238E27FC236}">
                <a16:creationId xmlns:a16="http://schemas.microsoft.com/office/drawing/2014/main" id="{E1EFF839-BAC7-897F-D554-103E0CC68FF3}"/>
              </a:ext>
            </a:extLst>
          </p:cNvPr>
          <p:cNvSpPr txBox="1"/>
          <p:nvPr/>
        </p:nvSpPr>
        <p:spPr>
          <a:xfrm>
            <a:off x="909377" y="2683676"/>
            <a:ext cx="5616905" cy="3217612"/>
          </a:xfrm>
          <a:prstGeom prst="rect">
            <a:avLst/>
          </a:prstGeom>
          <a:noFill/>
        </p:spPr>
        <p:txBody>
          <a:bodyPr wrap="square" numCol="1">
            <a:spAutoFit/>
          </a:bodyPr>
          <a:lstStyle/>
          <a:p>
            <a:pPr marL="114306">
              <a:lnSpc>
                <a:spcPct val="11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Ozone destruct sizing</a:t>
            </a:r>
          </a:p>
          <a:p>
            <a:pPr marL="400070" indent="-285764">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Gas production​</a:t>
            </a:r>
          </a:p>
          <a:p>
            <a:pPr marL="400070" indent="-285764">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Level variation in the tank</a:t>
            </a:r>
          </a:p>
          <a:p>
            <a:pPr marL="114306">
              <a:lnSpc>
                <a:spcPct val="110000"/>
              </a:lnSpc>
              <a:spcAft>
                <a:spcPts val="400"/>
              </a:spcAft>
              <a:buClr>
                <a:schemeClr val="bg1">
                  <a:lumMod val="50000"/>
                </a:schemeClr>
              </a:buClr>
              <a:buSzPct val="80000"/>
            </a:pPr>
            <a:endParaRPr lang="en-US" dirty="0">
              <a:solidFill>
                <a:schemeClr val="bg2">
                  <a:lumMod val="25000"/>
                </a:schemeClr>
              </a:solidFill>
              <a:latin typeface="Plus Jakarta Sans Medium" pitchFamily="2" charset="0"/>
              <a:cs typeface="Plus Jakarta Sans Medium" pitchFamily="2" charset="0"/>
            </a:endParaRPr>
          </a:p>
          <a:p>
            <a:pPr marL="114306">
              <a:lnSpc>
                <a:spcPct val="110000"/>
              </a:lnSpc>
              <a:spcAft>
                <a:spcPts val="400"/>
              </a:spcAft>
              <a:buClr>
                <a:schemeClr val="bg1">
                  <a:lumMod val="50000"/>
                </a:schemeClr>
              </a:buClr>
              <a:buSzPct val="80000"/>
            </a:pPr>
            <a:r>
              <a:rPr lang="en-US" b="1" dirty="0">
                <a:solidFill>
                  <a:schemeClr val="bg2">
                    <a:lumMod val="25000"/>
                  </a:schemeClr>
                </a:solidFill>
                <a:latin typeface="Plus Jakarta Sans ExtraBold" pitchFamily="2" charset="0"/>
                <a:cs typeface="Plus Jakarta Sans ExtraBold" pitchFamily="2" charset="0"/>
              </a:rPr>
              <a:t>Features</a:t>
            </a:r>
          </a:p>
          <a:p>
            <a:pPr marL="400070" indent="-285764">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Safely removes residual ozone</a:t>
            </a:r>
          </a:p>
          <a:p>
            <a:pPr marL="400070" indent="-285764">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Catalytic destruction</a:t>
            </a:r>
          </a:p>
          <a:p>
            <a:pPr marL="400070" indent="-285764">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Compact stainless-steel design</a:t>
            </a:r>
          </a:p>
          <a:p>
            <a:pPr marL="400070" indent="-285764">
              <a:lnSpc>
                <a:spcPct val="110000"/>
              </a:lnSpc>
              <a:spcAft>
                <a:spcPts val="400"/>
              </a:spcAft>
              <a:buClr>
                <a:schemeClr val="bg1">
                  <a:lumMod val="50000"/>
                </a:schemeClr>
              </a:buClr>
              <a:buSzPct val="80000"/>
              <a:buBlip>
                <a:blip r:embed="rId6"/>
              </a:buBlip>
            </a:pPr>
            <a:r>
              <a:rPr lang="en-US" dirty="0">
                <a:solidFill>
                  <a:schemeClr val="bg2">
                    <a:lumMod val="25000"/>
                  </a:schemeClr>
                </a:solidFill>
                <a:latin typeface="Plus Jakarta Sans Medium" pitchFamily="2" charset="0"/>
                <a:cs typeface="Plus Jakarta Sans Medium" pitchFamily="2" charset="0"/>
              </a:rPr>
              <a:t>Fits various system sizes</a:t>
            </a:r>
          </a:p>
        </p:txBody>
      </p:sp>
      <p:grpSp>
        <p:nvGrpSpPr>
          <p:cNvPr id="23" name="Group 22">
            <a:extLst>
              <a:ext uri="{FF2B5EF4-FFF2-40B4-BE49-F238E27FC236}">
                <a16:creationId xmlns:a16="http://schemas.microsoft.com/office/drawing/2014/main" id="{E5F9E21E-DD1A-017F-0690-D3AFD55A0C93}"/>
              </a:ext>
            </a:extLst>
          </p:cNvPr>
          <p:cNvGrpSpPr/>
          <p:nvPr/>
        </p:nvGrpSpPr>
        <p:grpSpPr>
          <a:xfrm>
            <a:off x="-10436702" y="3774175"/>
            <a:ext cx="3727766" cy="307227"/>
            <a:chOff x="0" y="0"/>
            <a:chExt cx="7455532" cy="614454"/>
          </a:xfrm>
        </p:grpSpPr>
        <p:sp>
          <p:nvSpPr>
            <p:cNvPr id="33" name="Freeform 8">
              <a:extLst>
                <a:ext uri="{FF2B5EF4-FFF2-40B4-BE49-F238E27FC236}">
                  <a16:creationId xmlns:a16="http://schemas.microsoft.com/office/drawing/2014/main" id="{34B53EA6-CA01-F5BB-B16E-80791575FD1A}"/>
                </a:ext>
              </a:extLst>
            </p:cNvPr>
            <p:cNvSpPr/>
            <p:nvPr/>
          </p:nvSpPr>
          <p:spPr>
            <a:xfrm>
              <a:off x="0" y="0"/>
              <a:ext cx="614454" cy="614454"/>
            </a:xfrm>
            <a:custGeom>
              <a:avLst/>
              <a:gdLst/>
              <a:ahLst/>
              <a:cxnLst/>
              <a:rect l="l" t="t" r="r" b="b"/>
              <a:pathLst>
                <a:path w="614454" h="614454">
                  <a:moveTo>
                    <a:pt x="0" y="0"/>
                  </a:moveTo>
                  <a:lnTo>
                    <a:pt x="614454" y="0"/>
                  </a:lnTo>
                  <a:lnTo>
                    <a:pt x="614454" y="614454"/>
                  </a:lnTo>
                  <a:lnTo>
                    <a:pt x="0" y="61445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34" name="TextBox 9">
              <a:extLst>
                <a:ext uri="{FF2B5EF4-FFF2-40B4-BE49-F238E27FC236}">
                  <a16:creationId xmlns:a16="http://schemas.microsoft.com/office/drawing/2014/main" id="{244D168F-CFD2-F74E-7653-80D23B4B089F}"/>
                </a:ext>
              </a:extLst>
            </p:cNvPr>
            <p:cNvSpPr txBox="1"/>
            <p:nvPr/>
          </p:nvSpPr>
          <p:spPr>
            <a:xfrm>
              <a:off x="1004084" y="9450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321-506-1850</a:t>
              </a:r>
            </a:p>
          </p:txBody>
        </p:sp>
      </p:grpSp>
      <p:grpSp>
        <p:nvGrpSpPr>
          <p:cNvPr id="24" name="Group 23">
            <a:extLst>
              <a:ext uri="{FF2B5EF4-FFF2-40B4-BE49-F238E27FC236}">
                <a16:creationId xmlns:a16="http://schemas.microsoft.com/office/drawing/2014/main" id="{417D6D42-ADF3-5419-AE5D-2B7D52F68A43}"/>
              </a:ext>
            </a:extLst>
          </p:cNvPr>
          <p:cNvGrpSpPr/>
          <p:nvPr/>
        </p:nvGrpSpPr>
        <p:grpSpPr>
          <a:xfrm>
            <a:off x="-13279122" y="4090847"/>
            <a:ext cx="3735555" cy="305937"/>
            <a:chOff x="0" y="0"/>
            <a:chExt cx="7471109" cy="611874"/>
          </a:xfrm>
        </p:grpSpPr>
        <p:sp>
          <p:nvSpPr>
            <p:cNvPr id="31" name="Freeform 11">
              <a:extLst>
                <a:ext uri="{FF2B5EF4-FFF2-40B4-BE49-F238E27FC236}">
                  <a16:creationId xmlns:a16="http://schemas.microsoft.com/office/drawing/2014/main" id="{29EC68D5-BC50-4D6E-D3CC-D96256E51E9C}"/>
                </a:ext>
              </a:extLst>
            </p:cNvPr>
            <p:cNvSpPr/>
            <p:nvPr/>
          </p:nvSpPr>
          <p:spPr>
            <a:xfrm>
              <a:off x="0" y="0"/>
              <a:ext cx="611874" cy="611874"/>
            </a:xfrm>
            <a:custGeom>
              <a:avLst/>
              <a:gdLst/>
              <a:ahLst/>
              <a:cxnLst/>
              <a:rect l="l" t="t" r="r" b="b"/>
              <a:pathLst>
                <a:path w="611874" h="611874">
                  <a:moveTo>
                    <a:pt x="0" y="0"/>
                  </a:moveTo>
                  <a:lnTo>
                    <a:pt x="611874" y="0"/>
                  </a:lnTo>
                  <a:lnTo>
                    <a:pt x="611874" y="611874"/>
                  </a:lnTo>
                  <a:lnTo>
                    <a:pt x="0" y="61187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32" name="TextBox 50">
              <a:extLst>
                <a:ext uri="{FF2B5EF4-FFF2-40B4-BE49-F238E27FC236}">
                  <a16:creationId xmlns:a16="http://schemas.microsoft.com/office/drawing/2014/main" id="{5F4C2748-2E91-A23C-C372-D50668F438F6}"/>
                </a:ext>
              </a:extLst>
            </p:cNvPr>
            <p:cNvSpPr txBox="1"/>
            <p:nvPr/>
          </p:nvSpPr>
          <p:spPr>
            <a:xfrm>
              <a:off x="1019664" y="93212"/>
              <a:ext cx="6451445"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www.pinnacleozone.com</a:t>
              </a:r>
            </a:p>
          </p:txBody>
        </p:sp>
      </p:grpSp>
      <p:grpSp>
        <p:nvGrpSpPr>
          <p:cNvPr id="25" name="Group 24">
            <a:extLst>
              <a:ext uri="{FF2B5EF4-FFF2-40B4-BE49-F238E27FC236}">
                <a16:creationId xmlns:a16="http://schemas.microsoft.com/office/drawing/2014/main" id="{D6641817-36B3-8919-1E12-86B4B5DEC59D}"/>
              </a:ext>
            </a:extLst>
          </p:cNvPr>
          <p:cNvGrpSpPr/>
          <p:nvPr/>
        </p:nvGrpSpPr>
        <p:grpSpPr>
          <a:xfrm>
            <a:off x="-16110007" y="4562499"/>
            <a:ext cx="3724020" cy="299736"/>
            <a:chOff x="0" y="0"/>
            <a:chExt cx="7448040" cy="599472"/>
          </a:xfrm>
        </p:grpSpPr>
        <p:sp>
          <p:nvSpPr>
            <p:cNvPr id="29" name="Freeform 14">
              <a:extLst>
                <a:ext uri="{FF2B5EF4-FFF2-40B4-BE49-F238E27FC236}">
                  <a16:creationId xmlns:a16="http://schemas.microsoft.com/office/drawing/2014/main" id="{632258DD-DB3F-9AF1-34F6-7BB49C434D87}"/>
                </a:ext>
              </a:extLst>
            </p:cNvPr>
            <p:cNvSpPr/>
            <p:nvPr/>
          </p:nvSpPr>
          <p:spPr>
            <a:xfrm>
              <a:off x="0" y="0"/>
              <a:ext cx="599472" cy="599472"/>
            </a:xfrm>
            <a:custGeom>
              <a:avLst/>
              <a:gdLst/>
              <a:ahLst/>
              <a:cxnLst/>
              <a:rect l="l" t="t" r="r" b="b"/>
              <a:pathLst>
                <a:path w="599472" h="599472">
                  <a:moveTo>
                    <a:pt x="0" y="0"/>
                  </a:moveTo>
                  <a:lnTo>
                    <a:pt x="599472" y="0"/>
                  </a:lnTo>
                  <a:lnTo>
                    <a:pt x="599472" y="599472"/>
                  </a:lnTo>
                  <a:lnTo>
                    <a:pt x="0" y="59947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prstClr val="black"/>
                </a:solidFill>
                <a:latin typeface="Plus Jakarta Sans SemiBold" pitchFamily="2" charset="0"/>
                <a:cs typeface="Plus Jakarta Sans SemiBold" pitchFamily="2" charset="0"/>
              </a:endParaRPr>
            </a:p>
          </p:txBody>
        </p:sp>
        <p:sp>
          <p:nvSpPr>
            <p:cNvPr id="30" name="TextBox 15">
              <a:extLst>
                <a:ext uri="{FF2B5EF4-FFF2-40B4-BE49-F238E27FC236}">
                  <a16:creationId xmlns:a16="http://schemas.microsoft.com/office/drawing/2014/main" id="{0D144A14-9AE7-4090-1B7F-E96EE673544D}"/>
                </a:ext>
              </a:extLst>
            </p:cNvPr>
            <p:cNvSpPr txBox="1"/>
            <p:nvPr/>
          </p:nvSpPr>
          <p:spPr>
            <a:xfrm>
              <a:off x="996592" y="8701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dirty="0">
                  <a:solidFill>
                    <a:srgbClr val="F7F7F6"/>
                  </a:solidFill>
                  <a:latin typeface="Plus Jakarta Sans SemiBold" pitchFamily="2" charset="0"/>
                  <a:ea typeface="Gotham Bold"/>
                  <a:cs typeface="Plus Jakarta Sans SemiBold" pitchFamily="2" charset="0"/>
                  <a:sym typeface="Gotham Bold"/>
                </a:rPr>
                <a:t>Cocoa, Florida, USA</a:t>
              </a:r>
            </a:p>
          </p:txBody>
        </p:sp>
      </p:grpSp>
      <p:grpSp>
        <p:nvGrpSpPr>
          <p:cNvPr id="26" name="Group 25">
            <a:extLst>
              <a:ext uri="{FF2B5EF4-FFF2-40B4-BE49-F238E27FC236}">
                <a16:creationId xmlns:a16="http://schemas.microsoft.com/office/drawing/2014/main" id="{7A9911B6-3264-5A57-5F30-CF9D0A7CE907}"/>
              </a:ext>
            </a:extLst>
          </p:cNvPr>
          <p:cNvGrpSpPr/>
          <p:nvPr/>
        </p:nvGrpSpPr>
        <p:grpSpPr>
          <a:xfrm>
            <a:off x="-7602070" y="1995766"/>
            <a:ext cx="7274767" cy="1304048"/>
            <a:chOff x="-117507" y="1945985"/>
            <a:chExt cx="11682765" cy="2608096"/>
          </a:xfrm>
        </p:grpSpPr>
        <p:sp>
          <p:nvSpPr>
            <p:cNvPr id="27" name="TextBox 5">
              <a:extLst>
                <a:ext uri="{FF2B5EF4-FFF2-40B4-BE49-F238E27FC236}">
                  <a16:creationId xmlns:a16="http://schemas.microsoft.com/office/drawing/2014/main" id="{A6D943AE-6631-0DBA-9F8E-60AF47D75F11}"/>
                </a:ext>
              </a:extLst>
            </p:cNvPr>
            <p:cNvSpPr txBox="1"/>
            <p:nvPr/>
          </p:nvSpPr>
          <p:spPr>
            <a:xfrm>
              <a:off x="-117507" y="1945985"/>
              <a:ext cx="11682765" cy="112851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60">
                <a:lnSpc>
                  <a:spcPts val="4400"/>
                </a:lnSpc>
              </a:pPr>
              <a:r>
                <a:rPr lang="en-US" sz="4000" b="1" spc="-100" dirty="0">
                  <a:solidFill>
                    <a:srgbClr val="FFFFFF"/>
                  </a:solidFill>
                  <a:latin typeface="Plus Jakarta Sans ExtraBold" pitchFamily="2" charset="0"/>
                  <a:ea typeface="Gotham Bold"/>
                  <a:cs typeface="Plus Jakarta Sans ExtraBold" pitchFamily="2" charset="0"/>
                  <a:sym typeface="Gotham Bold"/>
                </a:rPr>
                <a:t>Thank You for Attending</a:t>
              </a:r>
            </a:p>
          </p:txBody>
        </p:sp>
        <p:sp>
          <p:nvSpPr>
            <p:cNvPr id="28" name="TextBox 6">
              <a:extLst>
                <a:ext uri="{FF2B5EF4-FFF2-40B4-BE49-F238E27FC236}">
                  <a16:creationId xmlns:a16="http://schemas.microsoft.com/office/drawing/2014/main" id="{02FB1C98-2DA7-67C6-DAEF-96FB88887DF4}"/>
                </a:ext>
              </a:extLst>
            </p:cNvPr>
            <p:cNvSpPr txBox="1"/>
            <p:nvPr/>
          </p:nvSpPr>
          <p:spPr>
            <a:xfrm>
              <a:off x="-117507" y="3278603"/>
              <a:ext cx="8566028" cy="1275478"/>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60"/>
              <a:r>
                <a:rPr lang="en-US" sz="2000" dirty="0">
                  <a:solidFill>
                    <a:schemeClr val="bg1">
                      <a:lumMod val="95000"/>
                    </a:schemeClr>
                  </a:solidFill>
                  <a:latin typeface="Plus Jakarta Sans Medium" pitchFamily="2" charset="0"/>
                  <a:ea typeface="Gotham"/>
                  <a:cs typeface="Plus Jakarta Sans Medium" pitchFamily="2" charset="0"/>
                  <a:sym typeface="Gotham"/>
                </a:rPr>
                <a:t>We look forward to the journey ahead, where we can turn our shared vision into reality.</a:t>
              </a:r>
            </a:p>
          </p:txBody>
        </p:sp>
      </p:grpSp>
      <p:sp>
        <p:nvSpPr>
          <p:cNvPr id="35" name="RED-BG">
            <a:extLst>
              <a:ext uri="{FF2B5EF4-FFF2-40B4-BE49-F238E27FC236}">
                <a16:creationId xmlns:a16="http://schemas.microsoft.com/office/drawing/2014/main" id="{90FD186B-9ED5-D75F-AA3C-286C13ECD501}"/>
              </a:ext>
            </a:extLst>
          </p:cNvPr>
          <p:cNvSpPr/>
          <p:nvPr/>
        </p:nvSpPr>
        <p:spPr>
          <a:xfrm>
            <a:off x="11506200" y="6172200"/>
            <a:ext cx="685800" cy="6858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Plus Jakarta Sans Medium" pitchFamily="2" charset="0"/>
            </a:endParaRPr>
          </a:p>
        </p:txBody>
      </p:sp>
      <p:pic>
        <p:nvPicPr>
          <p:cNvPr id="36" name="Graphic 35">
            <a:extLst>
              <a:ext uri="{FF2B5EF4-FFF2-40B4-BE49-F238E27FC236}">
                <a16:creationId xmlns:a16="http://schemas.microsoft.com/office/drawing/2014/main" id="{A65AD287-E808-B98E-81BE-EE254C33C9D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643360" y="6301824"/>
            <a:ext cx="411480" cy="42655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a:extLst>
              <a:ext uri="{FF2B5EF4-FFF2-40B4-BE49-F238E27FC236}">
                <a16:creationId xmlns:a16="http://schemas.microsoft.com/office/drawing/2014/main" id="{A81A927D-1ADF-0E77-C5DB-DAE19EF45E59}"/>
              </a:ext>
            </a:extLst>
          </p:cNvPr>
          <p:cNvSpPr txBox="1"/>
          <p:nvPr/>
        </p:nvSpPr>
        <p:spPr>
          <a:xfrm>
            <a:off x="-1524000" y="-7020756"/>
            <a:ext cx="26746200" cy="27063576"/>
          </a:xfrm>
          <a:prstGeom prst="rect">
            <a:avLst/>
          </a:prstGeom>
        </p:spPr>
        <p:txBody>
          <a:bodyPr lIns="33867" tIns="33867" rIns="33867" bIns="33867" rtlCol="0" anchor="ctr"/>
          <a:lstStyle/>
          <a:p>
            <a:pPr algn="ctr">
              <a:lnSpc>
                <a:spcPts val="1600"/>
              </a:lnSpc>
            </a:pPr>
            <a:endParaRPr sz="1200">
              <a:latin typeface="Plus Jakarta Sans Medium" pitchFamily="2" charset="0"/>
            </a:endParaRPr>
          </a:p>
        </p:txBody>
      </p:sp>
      <p:sp>
        <p:nvSpPr>
          <p:cNvPr id="18" name="Rectangle 17">
            <a:extLst>
              <a:ext uri="{FF2B5EF4-FFF2-40B4-BE49-F238E27FC236}">
                <a16:creationId xmlns:a16="http://schemas.microsoft.com/office/drawing/2014/main" id="{5A244C7A-7192-30D3-3773-DCBA6CF3EF16}"/>
              </a:ext>
            </a:extLst>
          </p:cNvPr>
          <p:cNvSpPr/>
          <p:nvPr/>
        </p:nvSpPr>
        <p:spPr>
          <a:xfrm>
            <a:off x="-12801600" y="-18135600"/>
            <a:ext cx="24993600" cy="24993600"/>
          </a:xfrm>
          <a:prstGeom prst="rect">
            <a:avLst/>
          </a:prstGeom>
          <a:solidFill>
            <a:srgbClr val="AD2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Plus Jakarta Sans Medium" pitchFamily="2" charset="0"/>
            </a:endParaRPr>
          </a:p>
        </p:txBody>
      </p:sp>
      <p:sp>
        <p:nvSpPr>
          <p:cNvPr id="2" name="WAVE PATTERN"/>
          <p:cNvSpPr/>
          <p:nvPr/>
        </p:nvSpPr>
        <p:spPr>
          <a:xfrm rot="11598">
            <a:off x="-34186" y="10346"/>
            <a:ext cx="6656728" cy="6997094"/>
          </a:xfrm>
          <a:custGeom>
            <a:avLst/>
            <a:gdLst/>
            <a:ahLst/>
            <a:cxnLst/>
            <a:rect l="l" t="t" r="r" b="b"/>
            <a:pathLst>
              <a:path w="11889053" h="12818386">
                <a:moveTo>
                  <a:pt x="0" y="0"/>
                </a:moveTo>
                <a:lnTo>
                  <a:pt x="11889052" y="0"/>
                </a:lnTo>
                <a:lnTo>
                  <a:pt x="11889052" y="12818385"/>
                </a:lnTo>
                <a:lnTo>
                  <a:pt x="0" y="12818385"/>
                </a:lnTo>
                <a:lnTo>
                  <a:pt x="0" y="0"/>
                </a:lnTo>
                <a:close/>
              </a:path>
            </a:pathLst>
          </a:custGeom>
          <a:blipFill>
            <a:blip r:embed="rId3">
              <a:alphaModFix amt="9999"/>
              <a:extLst>
                <a:ext uri="{96DAC541-7B7A-43D3-8B79-37D633B846F1}">
                  <asvg:svgBlip xmlns:asvg="http://schemas.microsoft.com/office/drawing/2016/SVG/main" r:embed="rId4"/>
                </a:ext>
              </a:extLst>
            </a:blip>
            <a:stretch>
              <a:fillRect/>
            </a:stretch>
          </a:blipFill>
        </p:spPr>
        <p:txBody>
          <a:bodyPr/>
          <a:lstStyle/>
          <a:p>
            <a:pPr defTabSz="609660"/>
            <a:r>
              <a:rPr lang="en-US" sz="1200">
                <a:solidFill>
                  <a:prstClr val="black"/>
                </a:solidFill>
                <a:latin typeface="Plus Jakarta Sans Medium" pitchFamily="2" charset="0"/>
              </a:rPr>
              <a:t> </a:t>
            </a:r>
          </a:p>
        </p:txBody>
      </p:sp>
      <p:sp>
        <p:nvSpPr>
          <p:cNvPr id="3" name="Freeform 6">
            <a:extLst>
              <a:ext uri="{FF2B5EF4-FFF2-40B4-BE49-F238E27FC236}">
                <a16:creationId xmlns:a16="http://schemas.microsoft.com/office/drawing/2014/main" id="{64F66828-CEA6-7C82-0AF8-58E6A3C0D00C}"/>
              </a:ext>
            </a:extLst>
          </p:cNvPr>
          <p:cNvSpPr/>
          <p:nvPr/>
        </p:nvSpPr>
        <p:spPr>
          <a:xfrm>
            <a:off x="5918219" y="21031200"/>
            <a:ext cx="5083332" cy="9627828"/>
          </a:xfrm>
          <a:custGeom>
            <a:avLst/>
            <a:gdLst/>
            <a:ahLst/>
            <a:cxnLst/>
            <a:rect l="l" t="t" r="r" b="b"/>
            <a:pathLst>
              <a:path w="6939913" h="13144192">
                <a:moveTo>
                  <a:pt x="0" y="0"/>
                </a:moveTo>
                <a:lnTo>
                  <a:pt x="6939913" y="0"/>
                </a:lnTo>
                <a:lnTo>
                  <a:pt x="6939913" y="13144192"/>
                </a:lnTo>
                <a:lnTo>
                  <a:pt x="0" y="13144192"/>
                </a:lnTo>
                <a:lnTo>
                  <a:pt x="0" y="0"/>
                </a:lnTo>
                <a:close/>
              </a:path>
            </a:pathLst>
          </a:custGeom>
          <a:blipFill>
            <a:blip r:embed="rId5"/>
            <a:stretch>
              <a:fillRect l="-3742" r="-3742"/>
            </a:stretch>
          </a:blipFill>
        </p:spPr>
        <p:txBody>
          <a:bodyPr/>
          <a:lstStyle/>
          <a:p>
            <a:endParaRPr lang="en-US" sz="1200">
              <a:latin typeface="Plus Jakarta Sans Medium" pitchFamily="2" charset="0"/>
            </a:endParaRPr>
          </a:p>
        </p:txBody>
      </p:sp>
      <p:sp>
        <p:nvSpPr>
          <p:cNvPr id="16" name="Freeform 7">
            <a:extLst>
              <a:ext uri="{FF2B5EF4-FFF2-40B4-BE49-F238E27FC236}">
                <a16:creationId xmlns:a16="http://schemas.microsoft.com/office/drawing/2014/main" id="{4D6BE0CF-9426-F0B2-8781-B988813F5D47}"/>
              </a:ext>
            </a:extLst>
          </p:cNvPr>
          <p:cNvSpPr/>
          <p:nvPr/>
        </p:nvSpPr>
        <p:spPr>
          <a:xfrm>
            <a:off x="9787718" y="7950653"/>
            <a:ext cx="4465539" cy="9770505"/>
          </a:xfrm>
          <a:custGeom>
            <a:avLst/>
            <a:gdLst/>
            <a:ahLst/>
            <a:cxnLst/>
            <a:rect l="l" t="t" r="r" b="b"/>
            <a:pathLst>
              <a:path w="6096484" h="13338980">
                <a:moveTo>
                  <a:pt x="0" y="0"/>
                </a:moveTo>
                <a:lnTo>
                  <a:pt x="6096484" y="0"/>
                </a:lnTo>
                <a:lnTo>
                  <a:pt x="6096484" y="13338980"/>
                </a:lnTo>
                <a:lnTo>
                  <a:pt x="0" y="13338980"/>
                </a:lnTo>
                <a:lnTo>
                  <a:pt x="0" y="0"/>
                </a:lnTo>
                <a:close/>
              </a:path>
            </a:pathLst>
          </a:custGeom>
          <a:blipFill>
            <a:blip r:embed="rId6"/>
            <a:stretch>
              <a:fillRect l="-3742" r="-3742"/>
            </a:stretch>
          </a:blipFill>
        </p:spPr>
        <p:txBody>
          <a:bodyPr/>
          <a:lstStyle/>
          <a:p>
            <a:endParaRPr lang="en-US" sz="1200">
              <a:latin typeface="Plus Jakarta Sans Medium" pitchFamily="2" charset="0"/>
            </a:endParaRPr>
          </a:p>
        </p:txBody>
      </p:sp>
      <p:pic>
        <p:nvPicPr>
          <p:cNvPr id="19" name="Graphic 18">
            <a:extLst>
              <a:ext uri="{FF2B5EF4-FFF2-40B4-BE49-F238E27FC236}">
                <a16:creationId xmlns:a16="http://schemas.microsoft.com/office/drawing/2014/main" id="{2D19C75E-7684-538E-A2DA-688BCF800D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709487" y="685800"/>
            <a:ext cx="7130213" cy="7391400"/>
          </a:xfrm>
          <a:prstGeom prst="rect">
            <a:avLst/>
          </a:prstGeom>
        </p:spPr>
      </p:pic>
      <p:grpSp>
        <p:nvGrpSpPr>
          <p:cNvPr id="4" name="Group 4"/>
          <p:cNvGrpSpPr/>
          <p:nvPr/>
        </p:nvGrpSpPr>
        <p:grpSpPr>
          <a:xfrm>
            <a:off x="762000" y="2162925"/>
            <a:ext cx="7274767" cy="1304048"/>
            <a:chOff x="-117507" y="1945985"/>
            <a:chExt cx="11682765" cy="2608096"/>
          </a:xfrm>
        </p:grpSpPr>
        <p:sp>
          <p:nvSpPr>
            <p:cNvPr id="5" name="TextBox 5"/>
            <p:cNvSpPr txBox="1"/>
            <p:nvPr/>
          </p:nvSpPr>
          <p:spPr>
            <a:xfrm>
              <a:off x="-117507" y="1945985"/>
              <a:ext cx="11682765" cy="1128514"/>
            </a:xfrm>
            <a:prstGeom prst="rect">
              <a:avLst/>
            </a:prstGeom>
          </p:spPr>
          <p:txBody>
            <a:bodyPr lIns="0" tIns="0" rIns="0" bIns="0" rtlCol="0" anchor="t">
              <a:spAutoFit/>
            </a:bodyPr>
            <a:lstStyle/>
            <a:p>
              <a:pPr defTabSz="609660">
                <a:lnSpc>
                  <a:spcPts val="4400"/>
                </a:lnSpc>
              </a:pPr>
              <a:r>
                <a:rPr lang="en-US" sz="4000" b="1" spc="-100">
                  <a:solidFill>
                    <a:srgbClr val="FFFFFF"/>
                  </a:solidFill>
                  <a:latin typeface="Plus Jakarta Sans ExtraBold" pitchFamily="2" charset="0"/>
                  <a:ea typeface="Gotham Bold"/>
                  <a:cs typeface="Plus Jakarta Sans ExtraBold" pitchFamily="2" charset="0"/>
                  <a:sym typeface="Gotham Bold"/>
                </a:rPr>
                <a:t>Thank You for Attending</a:t>
              </a:r>
            </a:p>
          </p:txBody>
        </p:sp>
        <p:sp>
          <p:nvSpPr>
            <p:cNvPr id="6" name="TextBox 6"/>
            <p:cNvSpPr txBox="1"/>
            <p:nvPr/>
          </p:nvSpPr>
          <p:spPr>
            <a:xfrm>
              <a:off x="-117507" y="3278603"/>
              <a:ext cx="8566028" cy="1275478"/>
            </a:xfrm>
            <a:prstGeom prst="rect">
              <a:avLst/>
            </a:prstGeom>
          </p:spPr>
          <p:txBody>
            <a:bodyPr wrap="square" lIns="0" tIns="0" rIns="0" bIns="0" rtlCol="0" anchor="t">
              <a:spAutoFit/>
            </a:bodyPr>
            <a:lstStyle/>
            <a:p>
              <a:pPr defTabSz="609660"/>
              <a:r>
                <a:rPr lang="en-US" sz="2000">
                  <a:solidFill>
                    <a:schemeClr val="bg1">
                      <a:lumMod val="85000"/>
                    </a:schemeClr>
                  </a:solidFill>
                  <a:latin typeface="Plus Jakarta Sans Medium" pitchFamily="2" charset="0"/>
                  <a:ea typeface="Gotham"/>
                  <a:cs typeface="Plus Jakarta Sans Medium" pitchFamily="2" charset="0"/>
                  <a:sym typeface="Gotham"/>
                </a:rPr>
                <a:t>We look forward to the journey ahead, where we can turn our shared vision into reality.</a:t>
              </a:r>
            </a:p>
          </p:txBody>
        </p:sp>
      </p:grpSp>
      <p:grpSp>
        <p:nvGrpSpPr>
          <p:cNvPr id="7" name="Group 6">
            <a:extLst>
              <a:ext uri="{FF2B5EF4-FFF2-40B4-BE49-F238E27FC236}">
                <a16:creationId xmlns:a16="http://schemas.microsoft.com/office/drawing/2014/main" id="{60155FA1-2287-2046-778E-B435E8DDA58E}"/>
              </a:ext>
            </a:extLst>
          </p:cNvPr>
          <p:cNvGrpSpPr/>
          <p:nvPr/>
        </p:nvGrpSpPr>
        <p:grpSpPr>
          <a:xfrm>
            <a:off x="762000" y="3941334"/>
            <a:ext cx="3727766" cy="307227"/>
            <a:chOff x="0" y="0"/>
            <a:chExt cx="7455532" cy="614454"/>
          </a:xfrm>
        </p:grpSpPr>
        <p:sp>
          <p:nvSpPr>
            <p:cNvPr id="14" name="Freeform 8">
              <a:extLst>
                <a:ext uri="{FF2B5EF4-FFF2-40B4-BE49-F238E27FC236}">
                  <a16:creationId xmlns:a16="http://schemas.microsoft.com/office/drawing/2014/main" id="{C6D07588-5AFB-30C3-CC85-096B2694C491}"/>
                </a:ext>
              </a:extLst>
            </p:cNvPr>
            <p:cNvSpPr/>
            <p:nvPr/>
          </p:nvSpPr>
          <p:spPr>
            <a:xfrm>
              <a:off x="0" y="0"/>
              <a:ext cx="614454" cy="614454"/>
            </a:xfrm>
            <a:custGeom>
              <a:avLst/>
              <a:gdLst/>
              <a:ahLst/>
              <a:cxnLst/>
              <a:rect l="l" t="t" r="r" b="b"/>
              <a:pathLst>
                <a:path w="614454" h="614454">
                  <a:moveTo>
                    <a:pt x="0" y="0"/>
                  </a:moveTo>
                  <a:lnTo>
                    <a:pt x="614454" y="0"/>
                  </a:lnTo>
                  <a:lnTo>
                    <a:pt x="614454" y="614454"/>
                  </a:lnTo>
                  <a:lnTo>
                    <a:pt x="0" y="61445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5" name="TextBox 9">
              <a:extLst>
                <a:ext uri="{FF2B5EF4-FFF2-40B4-BE49-F238E27FC236}">
                  <a16:creationId xmlns:a16="http://schemas.microsoft.com/office/drawing/2014/main" id="{198295E7-9A06-9B93-EBE7-300E65AC020D}"/>
                </a:ext>
              </a:extLst>
            </p:cNvPr>
            <p:cNvSpPr txBox="1"/>
            <p:nvPr/>
          </p:nvSpPr>
          <p:spPr>
            <a:xfrm>
              <a:off x="1004084" y="9450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321-506-1850</a:t>
              </a:r>
            </a:p>
          </p:txBody>
        </p:sp>
      </p:grpSp>
      <p:grpSp>
        <p:nvGrpSpPr>
          <p:cNvPr id="8" name="Group 7">
            <a:extLst>
              <a:ext uri="{FF2B5EF4-FFF2-40B4-BE49-F238E27FC236}">
                <a16:creationId xmlns:a16="http://schemas.microsoft.com/office/drawing/2014/main" id="{9612B837-DD17-580E-F0EF-3D3EE3BA631C}"/>
              </a:ext>
            </a:extLst>
          </p:cNvPr>
          <p:cNvGrpSpPr/>
          <p:nvPr/>
        </p:nvGrpSpPr>
        <p:grpSpPr>
          <a:xfrm>
            <a:off x="758104" y="4336142"/>
            <a:ext cx="3735555" cy="305937"/>
            <a:chOff x="0" y="0"/>
            <a:chExt cx="7471109" cy="611874"/>
          </a:xfrm>
        </p:grpSpPr>
        <p:sp>
          <p:nvSpPr>
            <p:cNvPr id="12" name="Freeform 11">
              <a:extLst>
                <a:ext uri="{FF2B5EF4-FFF2-40B4-BE49-F238E27FC236}">
                  <a16:creationId xmlns:a16="http://schemas.microsoft.com/office/drawing/2014/main" id="{84883386-48D2-C4A5-EF03-327601AF77C4}"/>
                </a:ext>
              </a:extLst>
            </p:cNvPr>
            <p:cNvSpPr/>
            <p:nvPr/>
          </p:nvSpPr>
          <p:spPr>
            <a:xfrm>
              <a:off x="0" y="0"/>
              <a:ext cx="611874" cy="611874"/>
            </a:xfrm>
            <a:custGeom>
              <a:avLst/>
              <a:gdLst/>
              <a:ahLst/>
              <a:cxnLst/>
              <a:rect l="l" t="t" r="r" b="b"/>
              <a:pathLst>
                <a:path w="611874" h="611874">
                  <a:moveTo>
                    <a:pt x="0" y="0"/>
                  </a:moveTo>
                  <a:lnTo>
                    <a:pt x="611874" y="0"/>
                  </a:lnTo>
                  <a:lnTo>
                    <a:pt x="611874" y="611874"/>
                  </a:lnTo>
                  <a:lnTo>
                    <a:pt x="0" y="61187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3" name="TextBox 12">
              <a:extLst>
                <a:ext uri="{FF2B5EF4-FFF2-40B4-BE49-F238E27FC236}">
                  <a16:creationId xmlns:a16="http://schemas.microsoft.com/office/drawing/2014/main" id="{350B6AEA-1B3C-299A-506D-5A9C7A7F30D2}"/>
                </a:ext>
              </a:extLst>
            </p:cNvPr>
            <p:cNvSpPr txBox="1"/>
            <p:nvPr/>
          </p:nvSpPr>
          <p:spPr>
            <a:xfrm>
              <a:off x="1019664" y="93212"/>
              <a:ext cx="6451445"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www.pinnacleozone.com</a:t>
              </a:r>
            </a:p>
          </p:txBody>
        </p:sp>
      </p:grpSp>
      <p:grpSp>
        <p:nvGrpSpPr>
          <p:cNvPr id="9" name="Group 8">
            <a:extLst>
              <a:ext uri="{FF2B5EF4-FFF2-40B4-BE49-F238E27FC236}">
                <a16:creationId xmlns:a16="http://schemas.microsoft.com/office/drawing/2014/main" id="{78AD3C80-9F90-D2F5-F7FA-7E514B64B256}"/>
              </a:ext>
            </a:extLst>
          </p:cNvPr>
          <p:cNvGrpSpPr/>
          <p:nvPr/>
        </p:nvGrpSpPr>
        <p:grpSpPr>
          <a:xfrm>
            <a:off x="763872" y="4729658"/>
            <a:ext cx="3724020" cy="299736"/>
            <a:chOff x="0" y="0"/>
            <a:chExt cx="7448040" cy="599472"/>
          </a:xfrm>
        </p:grpSpPr>
        <p:sp>
          <p:nvSpPr>
            <p:cNvPr id="10" name="Freeform 14">
              <a:extLst>
                <a:ext uri="{FF2B5EF4-FFF2-40B4-BE49-F238E27FC236}">
                  <a16:creationId xmlns:a16="http://schemas.microsoft.com/office/drawing/2014/main" id="{5373F2DB-7D2B-00B6-8DD8-134CF3D24013}"/>
                </a:ext>
              </a:extLst>
            </p:cNvPr>
            <p:cNvSpPr/>
            <p:nvPr/>
          </p:nvSpPr>
          <p:spPr>
            <a:xfrm>
              <a:off x="0" y="0"/>
              <a:ext cx="599472" cy="599472"/>
            </a:xfrm>
            <a:custGeom>
              <a:avLst/>
              <a:gdLst/>
              <a:ahLst/>
              <a:cxnLst/>
              <a:rect l="l" t="t" r="r" b="b"/>
              <a:pathLst>
                <a:path w="599472" h="599472">
                  <a:moveTo>
                    <a:pt x="0" y="0"/>
                  </a:moveTo>
                  <a:lnTo>
                    <a:pt x="599472" y="0"/>
                  </a:lnTo>
                  <a:lnTo>
                    <a:pt x="599472" y="599472"/>
                  </a:lnTo>
                  <a:lnTo>
                    <a:pt x="0" y="59947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endParaRPr lang="en-US" sz="1200">
                <a:solidFill>
                  <a:schemeClr val="bg1">
                    <a:lumMod val="85000"/>
                  </a:schemeClr>
                </a:solidFill>
                <a:latin typeface="Plus Jakarta Sans SemiBold" pitchFamily="2" charset="0"/>
                <a:cs typeface="Plus Jakarta Sans SemiBold" pitchFamily="2" charset="0"/>
              </a:endParaRPr>
            </a:p>
          </p:txBody>
        </p:sp>
        <p:sp>
          <p:nvSpPr>
            <p:cNvPr id="11" name="TextBox 15">
              <a:extLst>
                <a:ext uri="{FF2B5EF4-FFF2-40B4-BE49-F238E27FC236}">
                  <a16:creationId xmlns:a16="http://schemas.microsoft.com/office/drawing/2014/main" id="{105F6B5E-F8ED-A6F5-03E1-AFF5057D761E}"/>
                </a:ext>
              </a:extLst>
            </p:cNvPr>
            <p:cNvSpPr txBox="1"/>
            <p:nvPr/>
          </p:nvSpPr>
          <p:spPr>
            <a:xfrm>
              <a:off x="996592" y="87012"/>
              <a:ext cx="6451448" cy="38562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1600"/>
                </a:lnSpc>
              </a:pPr>
              <a:r>
                <a:rPr lang="en-US" sz="1333" b="1" spc="-27">
                  <a:solidFill>
                    <a:schemeClr val="bg1">
                      <a:lumMod val="85000"/>
                    </a:schemeClr>
                  </a:solidFill>
                  <a:latin typeface="Plus Jakarta Sans SemiBold" pitchFamily="2" charset="0"/>
                  <a:ea typeface="Gotham Bold"/>
                  <a:cs typeface="Plus Jakarta Sans SemiBold" pitchFamily="2" charset="0"/>
                  <a:sym typeface="Gotham Bold"/>
                </a:rPr>
                <a:t>Cocoa, Florida, USA</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b725d25-bf43-410a-b88d-3adcf776fa2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1175EBC603E6B4380061A606ADAFDB2" ma:contentTypeVersion="11" ma:contentTypeDescription="Create a new document." ma:contentTypeScope="" ma:versionID="e0f800e19a456b57906f2c950d122fca">
  <xsd:schema xmlns:xsd="http://www.w3.org/2001/XMLSchema" xmlns:xs="http://www.w3.org/2001/XMLSchema" xmlns:p="http://schemas.microsoft.com/office/2006/metadata/properties" xmlns:ns3="ab725d25-bf43-410a-b88d-3adcf776fa23" targetNamespace="http://schemas.microsoft.com/office/2006/metadata/properties" ma:root="true" ma:fieldsID="3d0f3c6d4bb4c319b24966faca6a02f1" ns3:_="">
    <xsd:import namespace="ab725d25-bf43-410a-b88d-3adcf776fa2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725d25-bf43-410a-b88d-3adcf776fa2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36DED3-D34F-4338-A102-B411A4B78291}">
  <ds:schemaRefs>
    <ds:schemaRef ds:uri="http://schemas.microsoft.com/office/2006/documentManagement/types"/>
    <ds:schemaRef ds:uri="http://purl.org/dc/elements/1.1/"/>
    <ds:schemaRef ds:uri="http://purl.org/dc/terms/"/>
    <ds:schemaRef ds:uri="http://purl.org/dc/dcmitype/"/>
    <ds:schemaRef ds:uri="http://schemas.microsoft.com/office/2006/metadata/properties"/>
    <ds:schemaRef ds:uri="http://schemas.openxmlformats.org/package/2006/metadata/core-properties"/>
    <ds:schemaRef ds:uri="http://schemas.microsoft.com/office/infopath/2007/PartnerControls"/>
    <ds:schemaRef ds:uri="ab725d25-bf43-410a-b88d-3adcf776fa23"/>
    <ds:schemaRef ds:uri="http://www.w3.org/XML/1998/namespace"/>
  </ds:schemaRefs>
</ds:datastoreItem>
</file>

<file path=customXml/itemProps2.xml><?xml version="1.0" encoding="utf-8"?>
<ds:datastoreItem xmlns:ds="http://schemas.openxmlformats.org/officeDocument/2006/customXml" ds:itemID="{5E8CDCEF-7362-4619-9A00-8C012A8EA720}">
  <ds:schemaRefs>
    <ds:schemaRef ds:uri="http://schemas.microsoft.com/sharepoint/v3/contenttype/forms"/>
  </ds:schemaRefs>
</ds:datastoreItem>
</file>

<file path=customXml/itemProps3.xml><?xml version="1.0" encoding="utf-8"?>
<ds:datastoreItem xmlns:ds="http://schemas.openxmlformats.org/officeDocument/2006/customXml" ds:itemID="{51F4DB22-978B-46E8-A9E7-1A38E62A3C98}">
  <ds:schemaRefs>
    <ds:schemaRef ds:uri="ab725d25-bf43-410a-b88d-3adcf776fa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30</TotalTime>
  <Words>3594</Words>
  <Application>Microsoft Macintosh PowerPoint</Application>
  <PresentationFormat>Widescreen</PresentationFormat>
  <Paragraphs>490</Paragraphs>
  <Slides>31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Plus Jakarta Sans SemiBold</vt:lpstr>
      <vt:lpstr>Arial</vt:lpstr>
      <vt:lpstr>Aptos Display</vt:lpstr>
      <vt:lpstr>Plus Jakarta Sans</vt:lpstr>
      <vt:lpstr>Aptos</vt:lpstr>
      <vt:lpstr>Cambria Math</vt:lpstr>
      <vt:lpstr>Plus Jakarta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Thoram Charanda</dc:creator>
  <cp:lastModifiedBy>Sannel Patel</cp:lastModifiedBy>
  <cp:revision>3</cp:revision>
  <dcterms:created xsi:type="dcterms:W3CDTF">2025-09-30T19:17:24Z</dcterms:created>
  <dcterms:modified xsi:type="dcterms:W3CDTF">2026-02-10T02:17:48Z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0x01010051175EBC603E6B4380061A606ADAFDB2</vt:lpwstr>
  </property>
</Properties>
</file>