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1" r:id="rId4"/>
  </p:sldMasterIdLst>
  <p:notesMasterIdLst>
    <p:notesMasterId r:id="rId16"/>
  </p:notesMasterIdLst>
  <p:sldIdLst>
    <p:sldId id="339" r:id="rId5"/>
    <p:sldId id="340" r:id="rId6"/>
    <p:sldId id="298" r:id="rId7"/>
    <p:sldId id="263" r:id="rId8"/>
    <p:sldId id="343" r:id="rId9"/>
    <p:sldId id="342" r:id="rId10"/>
    <p:sldId id="344" r:id="rId11"/>
    <p:sldId id="345" r:id="rId12"/>
    <p:sldId id="346" r:id="rId13"/>
    <p:sldId id="347" r:id="rId14"/>
    <p:sldId id="294" r:id="rId15"/>
  </p:sldIdLst>
  <p:sldSz cx="12192000" cy="6858000"/>
  <p:notesSz cx="6858000" cy="9144000"/>
  <p:embeddedFontLst>
    <p:embeddedFont>
      <p:font typeface="Gotham" panose="020B0604020202020204" charset="0"/>
      <p:regular r:id="rId17"/>
      <p:bold r:id="rId18"/>
      <p:italic r:id="rId19"/>
      <p:boldItalic r:id="rId20"/>
    </p:embeddedFont>
    <p:embeddedFont>
      <p:font typeface="Plus Jakarta Sans" pitchFamily="2" charset="0"/>
      <p:regular r:id="rId21"/>
      <p:bold r:id="rId22"/>
      <p:italic r:id="rId23"/>
      <p:boldItalic r:id="rId24"/>
    </p:embeddedFont>
    <p:embeddedFont>
      <p:font typeface="Plus Jakarta Sans bold" pitchFamily="2" charset="0"/>
      <p:bold r:id="rId25"/>
    </p:embeddedFont>
    <p:embeddedFont>
      <p:font typeface="Plus Jakarta Sans ExtraBold" pitchFamily="2" charset="0"/>
      <p:bold r:id="rId26"/>
      <p:italic r:id="rId27"/>
      <p:boldItalic r:id="rId28"/>
    </p:embeddedFont>
    <p:embeddedFont>
      <p:font typeface="Plus Jakarta Sans SemiBold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8016E-5980-EABA-B810-954BB6B58C7C}" name="Hannah Smith" initials="HS" userId="S::hannah.smith@pinnacleozone.com::f32c690e-a0be-458e-98ca-040abc24419f" providerId="AD"/>
  <p188:author id="{59AA2A79-B629-D4E6-A1C2-8EB1FE640743}" name="Sannel Patel" initials="" userId="S::Sannel@pinnacleozone.com::8c75ef9e-9eba-4532-9159-233c3c2ceb64" providerId="AD"/>
  <p188:author id="{BB040DAC-538C-EF6A-87F5-8C0DB0C4FFD5}" name="Jhael Casia" initials="JC" userId="QSabnnWoRLJ2A+hH/L1UOlMOUgzhnMxjlqOOX5zc0LE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2A38"/>
    <a:srgbClr val="22323A"/>
    <a:srgbClr val="F4F2EE"/>
    <a:srgbClr val="BD5560"/>
    <a:srgbClr val="CE7F88"/>
    <a:srgbClr val="C66A74"/>
    <a:srgbClr val="B53F4C"/>
    <a:srgbClr val="FC757A"/>
    <a:srgbClr val="FF9D9E"/>
    <a:srgbClr val="FFBC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253508-D0B9-D443-BDD1-184EF1B37683}" v="1" dt="2026-02-07T11:17:16.443"/>
    <p1510:client id="{D4D2639D-9D24-4828-A608-4D5399E02151}" v="37" dt="2026-02-06T18:20:03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3" autoAdjust="0"/>
    <p:restoredTop sz="97030" autoAdjust="0"/>
  </p:normalViewPr>
  <p:slideViewPr>
    <p:cSldViewPr>
      <p:cViewPr>
        <p:scale>
          <a:sx n="66" d="100"/>
          <a:sy n="66" d="100"/>
        </p:scale>
        <p:origin x="1464" y="48"/>
      </p:cViewPr>
      <p:guideLst>
        <p:guide orient="horz" pos="144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10F365F5-7F42-AB49-A28A-584F1B686DD5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0CF722E4-9F57-B744-B1DE-20A5E5486F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2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4A14C-201A-234B-D887-31821D5A0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ADEB1-5415-542F-F980-151335EE7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4A320-B513-17DD-6EE3-D41C375F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5814F-8A01-E5E9-3210-2A35977B8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B3557-ACC5-3384-AD94-11A2C537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51185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001E9-FEAB-688E-7894-AADC42EC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6C447-85E1-DB02-41DC-6F671D3EA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13D2B-E728-99F2-D579-D474F5C7D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C435-B494-B746-2575-461B27E0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D5793-C05A-2D7F-DFB2-4395EBAE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46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505E-ECCC-1DBC-F98E-BD27B20A7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F7DE8-B65A-6F55-AA3C-36345518D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FF0E1-BBF6-BC07-FFBA-CA2B267EF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F0920-1BA8-6FB4-2D64-41764F23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32DA6-66CD-D466-8C1C-DE234678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7374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576D3-FEB7-39E9-2208-10BE2582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FC40B-481A-3F9F-3FFF-C721B4DD8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A7B0D-0F45-A91B-6FA5-5AB7E5BD0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F8D83-4018-51F8-535C-939A6432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4BB8F-5A6A-9525-38F4-6F3EB032D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C6EEC-44AE-BB23-93B5-944757B1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7614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787D-70E0-32B8-5FD7-D4DD9041E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C087E-9FA5-88E1-7460-40620CB98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005AF-A20F-D8F5-D1F7-6659A579C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21288-AE38-E3D4-4C83-8EBB29D57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F4590-892D-FF06-5A8D-D81DFDE15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5AD909-74A2-7BD9-8639-AB8F20FE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AB46A1-5D77-1D03-6067-5815951E0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7F1C91-279B-9C90-D85E-282C29B11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9791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0D03-09A2-527F-2C3A-63520595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051FF-664C-9C1E-F781-F890B0B2A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E8C76-EFE9-93AD-EEE4-B5231420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9EDD3-87F5-7D19-5B5B-4626DD9B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023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0E2862-38F6-02A7-5572-A9D9445C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DB9E74-9C87-2880-1CBF-2215171A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5E2E2-FBB2-B17A-0DC0-6EDCA0D1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0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4003-B610-9441-CCF9-42CE26ED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F0511-3792-E327-C4AB-E22D0C4BB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5A685-4FB1-2382-7082-9709393DD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1B59A-CBFA-586E-89BB-0CCE8CFDB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1EF74-4293-BA65-AD66-DE15BDD65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895CA-9AF2-4DDF-F43B-E0C9FE5F2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0705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EAF26-B51C-2DCC-DB7C-CB63EA176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BD76A3-A3B3-0A35-A33B-E2666321BD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0AF42-1B7A-2465-489E-AA1490739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75CEB-F1F4-E212-B5DB-604D84EE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8E1BC-E282-096B-39EA-2644122B6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0FBE1-7832-825D-90E3-7411F4DF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6040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2DF94-589F-85B9-8AE1-6A044B74F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875E3-4573-CC59-5DE1-BA7854ECC3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B610A-4666-6613-8EDB-9A7F47C9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B3F6F-2105-53BA-3F2D-BC5B6CCD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8B309-0F3B-6B83-0B2C-8F058D7E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3462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052A0-B8C4-1D06-8CE5-6E500652A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3228C-F4CC-8A0E-1C51-FF3E180F9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9265B-3FDE-9494-2730-08EC5D8B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AE601-814F-9734-51DA-DB85B459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B4756-1984-B928-B80C-F597CBF0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4453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775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" pitchFamily="2" charset="0"/>
                <a:ea typeface="Plus Jakarta Sans" pitchFamily="2" charset="0"/>
                <a:cs typeface="Plus Jakarta Sa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 dirty="0">
              <a:latin typeface="Plus Jakarta Sans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atin typeface="Plus Jakarta Sans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" pitchFamily="2" charset="0"/>
              </a:rPr>
              <a:pPr/>
              <a:t>‹#›</a:t>
            </a:fld>
            <a:endParaRPr lang="en-US" sz="1067" dirty="0">
              <a:latin typeface="Plus Jakarta Sans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" pitchFamily="2" charset="0"/>
                <a:ea typeface="Plus Jakarta Sans" pitchFamily="2" charset="0"/>
                <a:cs typeface="Plus Jakarta Sans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" pitchFamily="2" charset="0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543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61634F-A5EC-7D2F-EC1D-2590C660B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8BAAF-B90D-B65B-49E1-3C1016214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1E2F1-EB47-2E85-AD9B-21F434D5A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F3BEB-F56A-A648-9918-891DA4055628}" type="datetime1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92D9F-ECDD-C803-962E-B378E4566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AFB79-ADD2-8D2F-7E2E-E65BC75CD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15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microsoft.com/office/2007/relationships/hdphoto" Target="../media/hdphoto2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24.svg"/><Relationship Id="rId4" Type="http://schemas.openxmlformats.org/officeDocument/2006/relationships/image" Target="../media/image6.sv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svg"/><Relationship Id="rId7" Type="http://schemas.openxmlformats.org/officeDocument/2006/relationships/image" Target="../media/image2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9.sv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>
            <a:extLst>
              <a:ext uri="{FF2B5EF4-FFF2-40B4-BE49-F238E27FC236}">
                <a16:creationId xmlns:a16="http://schemas.microsoft.com/office/drawing/2014/main" id="{97F5CE57-1D2A-071B-4AC5-130BFCC4DA15}"/>
              </a:ext>
            </a:extLst>
          </p:cNvPr>
          <p:cNvSpPr txBox="1"/>
          <p:nvPr/>
        </p:nvSpPr>
        <p:spPr>
          <a:xfrm>
            <a:off x="628931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F3E31CA-4020-776F-FFCA-67C88A567975}"/>
              </a:ext>
            </a:extLst>
          </p:cNvPr>
          <p:cNvGrpSpPr/>
          <p:nvPr/>
        </p:nvGrpSpPr>
        <p:grpSpPr>
          <a:xfrm>
            <a:off x="6096000" y="685800"/>
            <a:ext cx="5464824" cy="6172200"/>
            <a:chOff x="6096000" y="685800"/>
            <a:chExt cx="5464824" cy="61722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D36AF44-762F-1AAD-7618-D58C477399DC}"/>
                </a:ext>
              </a:extLst>
            </p:cNvPr>
            <p:cNvSpPr/>
            <p:nvPr/>
          </p:nvSpPr>
          <p:spPr>
            <a:xfrm>
              <a:off x="6096001" y="685800"/>
              <a:ext cx="5464823" cy="6172200"/>
            </a:xfrm>
            <a:prstGeom prst="rect">
              <a:avLst/>
            </a:prstGeom>
            <a:solidFill>
              <a:srgbClr val="2232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AC76CB4-D492-A675-27EE-314E387B7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35000"/>
              <a:duotone>
                <a:prstClr val="black"/>
                <a:srgbClr val="22323A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9" r="1526"/>
            <a:stretch>
              <a:fillRect/>
            </a:stretch>
          </p:blipFill>
          <p:spPr>
            <a:xfrm>
              <a:off x="6096000" y="3108242"/>
              <a:ext cx="5464824" cy="3749758"/>
            </a:xfrm>
            <a:prstGeom prst="rect">
              <a:avLst/>
            </a:prstGeom>
          </p:spPr>
        </p:pic>
      </p:grpSp>
      <p:sp>
        <p:nvSpPr>
          <p:cNvPr id="16" name="RED-BG">
            <a:extLst>
              <a:ext uri="{FF2B5EF4-FFF2-40B4-BE49-F238E27FC236}">
                <a16:creationId xmlns:a16="http://schemas.microsoft.com/office/drawing/2014/main" id="{879C9CC4-7D23-0E01-9FD3-7B3230B7106F}"/>
              </a:ext>
            </a:extLst>
          </p:cNvPr>
          <p:cNvSpPr/>
          <p:nvPr/>
        </p:nvSpPr>
        <p:spPr>
          <a:xfrm>
            <a:off x="121920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5FB0C218-8075-D10A-02F7-ABAFFBB8BFED}"/>
              </a:ext>
            </a:extLst>
          </p:cNvPr>
          <p:cNvSpPr txBox="1"/>
          <p:nvPr/>
        </p:nvSpPr>
        <p:spPr>
          <a:xfrm>
            <a:off x="628931" y="2042085"/>
            <a:ext cx="8582478" cy="111831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 dirty="0">
                <a:solidFill>
                  <a:schemeClr val="bg1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Marketing: The Pinnacle Toolkit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8140F-96CB-858B-0A78-60B5295A2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29160" y="6301824"/>
            <a:ext cx="411480" cy="42655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6826475-5BFA-ED70-C0B3-B4BBBD2F871B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1" y="5113020"/>
            <a:ext cx="5873468" cy="1097280"/>
            <a:chOff x="653184" y="5258788"/>
            <a:chExt cx="5877708" cy="1098032"/>
          </a:xfrm>
        </p:grpSpPr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30BA81B9-6156-A3F9-0B3A-964C4DA36A41}"/>
                </a:ext>
              </a:extLst>
            </p:cNvPr>
            <p:cNvSpPr txBox="1"/>
            <p:nvPr/>
          </p:nvSpPr>
          <p:spPr>
            <a:xfrm>
              <a:off x="2048367" y="5396898"/>
              <a:ext cx="4482525" cy="7126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 err="1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Sannel</a:t>
              </a: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 Patel, MBA</a:t>
              </a:r>
            </a:p>
            <a:p>
              <a:pPr>
                <a:lnSpc>
                  <a:spcPct val="125000"/>
                </a:lnSpc>
              </a:pPr>
              <a:r>
                <a:rPr lang="en-US" sz="9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DIRECTOR OF BUSINESS DEVELOPMENT &amp; MARKETING</a:t>
              </a:r>
            </a:p>
            <a:p>
              <a:pPr>
                <a:lnSpc>
                  <a:spcPct val="125000"/>
                </a:lnSpc>
              </a:pPr>
              <a:r>
                <a:rPr lang="en-US" sz="900" b="1" i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CHEMICAL ENGINEER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AAC9D40-B034-178A-776A-2823E3A5C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EE681F7-9E10-8F7A-964B-FE9F5377A9EE}"/>
              </a:ext>
            </a:extLst>
          </p:cNvPr>
          <p:cNvSpPr txBox="1"/>
          <p:nvPr/>
        </p:nvSpPr>
        <p:spPr>
          <a:xfrm>
            <a:off x="17027894" y="4893332"/>
            <a:ext cx="4113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pc="-100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AGENDA</a:t>
            </a:r>
          </a:p>
        </p:txBody>
      </p:sp>
      <p:pic>
        <p:nvPicPr>
          <p:cNvPr id="38" name="Hero-Page-with-White-Background">
            <a:hlinkClick r:id="" action="ppaction://media"/>
            <a:extLst>
              <a:ext uri="{FF2B5EF4-FFF2-40B4-BE49-F238E27FC236}">
                <a16:creationId xmlns:a16="http://schemas.microsoft.com/office/drawing/2014/main" id="{B24C5020-3351-91B1-B4AD-BA9A5C4C18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14600" y="7044271"/>
            <a:ext cx="12933037" cy="7274833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F01A4DB-B469-FC06-646A-53A8ECF69F50}"/>
              </a:ext>
            </a:extLst>
          </p:cNvPr>
          <p:cNvSpPr/>
          <p:nvPr/>
        </p:nvSpPr>
        <p:spPr>
          <a:xfrm>
            <a:off x="-104776" y="12801600"/>
            <a:ext cx="12401551" cy="6172200"/>
          </a:xfrm>
          <a:prstGeom prst="rect">
            <a:avLst/>
          </a:prstGeom>
          <a:gradFill>
            <a:gsLst>
              <a:gs pos="60000">
                <a:srgbClr val="FFFFFF">
                  <a:alpha val="60000"/>
                </a:srgbClr>
              </a:gs>
              <a:gs pos="23000">
                <a:schemeClr val="bg1">
                  <a:alpha val="0"/>
                </a:schemeClr>
              </a:gs>
              <a:gs pos="84000">
                <a:schemeClr val="bg1">
                  <a:alpha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EC7215-0AE7-DF04-0E32-E0D6495D9341}"/>
              </a:ext>
            </a:extLst>
          </p:cNvPr>
          <p:cNvGrpSpPr/>
          <p:nvPr/>
        </p:nvGrpSpPr>
        <p:grpSpPr>
          <a:xfrm>
            <a:off x="-22534959" y="1142085"/>
            <a:ext cx="4495800" cy="900000"/>
            <a:chOff x="0" y="879314"/>
            <a:chExt cx="4495800" cy="9000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6DB5CF-909A-2388-EB0D-DCC2F243F434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Pinnacle Academy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96852B4-2525-48DF-D83F-D531B58A159E}"/>
                </a:ext>
              </a:extLst>
            </p:cNvPr>
            <p:cNvSpPr txBox="1"/>
            <p:nvPr/>
          </p:nvSpPr>
          <p:spPr>
            <a:xfrm>
              <a:off x="1157838" y="1308359"/>
              <a:ext cx="27283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Train, educate, and differentiate through professional video content. 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0F66C2-C3CA-C2DB-ADFE-3A56F8A076F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1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6D8B1F6-AC10-9402-6D83-BFC78CEDD1DB}"/>
              </a:ext>
            </a:extLst>
          </p:cNvPr>
          <p:cNvGrpSpPr/>
          <p:nvPr/>
        </p:nvGrpSpPr>
        <p:grpSpPr>
          <a:xfrm>
            <a:off x="-20003632" y="2172672"/>
            <a:ext cx="4495800" cy="900000"/>
            <a:chOff x="0" y="879314"/>
            <a:chExt cx="4495800" cy="9000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F1F45A0-3261-CC9D-85A6-2E77A072142D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Resource Hub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3BA5B2F-1025-A33B-39B6-12D1FE4E8E13}"/>
                </a:ext>
              </a:extLst>
            </p:cNvPr>
            <p:cNvSpPr txBox="1"/>
            <p:nvPr/>
          </p:nvSpPr>
          <p:spPr>
            <a:xfrm>
              <a:off x="1157838" y="1308359"/>
              <a:ext cx="27283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Access product sheets, case studies, and sales tools,  all in one place.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6BF635C-9CD9-5412-C157-FA9AE631A98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2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ADD27A8-8508-66BE-D07D-5AD1F277E69E}"/>
              </a:ext>
            </a:extLst>
          </p:cNvPr>
          <p:cNvGrpSpPr/>
          <p:nvPr/>
        </p:nvGrpSpPr>
        <p:grpSpPr>
          <a:xfrm>
            <a:off x="-17472305" y="3203259"/>
            <a:ext cx="4495800" cy="900000"/>
            <a:chOff x="0" y="879314"/>
            <a:chExt cx="4495800" cy="90000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7FBEA0-4A5F-D5CE-85B8-7B70CC964D60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Website Strategy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B6A5B9-9875-229A-7508-05BD0DA76AE8}"/>
                </a:ext>
              </a:extLst>
            </p:cNvPr>
            <p:cNvSpPr txBox="1"/>
            <p:nvPr/>
          </p:nvSpPr>
          <p:spPr>
            <a:xfrm>
              <a:off x="1157838" y="1308359"/>
              <a:ext cx="33379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Case studies, White Papers, and blogs that build credibility and support proposals.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BD4CD2-AAD6-8F2B-4EBF-3B2AD8491CB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3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F025A22-99DC-147B-C62F-5E0F9E5B5344}"/>
              </a:ext>
            </a:extLst>
          </p:cNvPr>
          <p:cNvGrpSpPr/>
          <p:nvPr/>
        </p:nvGrpSpPr>
        <p:grpSpPr>
          <a:xfrm>
            <a:off x="-14940978" y="4233846"/>
            <a:ext cx="4495800" cy="900000"/>
            <a:chOff x="0" y="879314"/>
            <a:chExt cx="4495800" cy="90000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5A862FE-013F-F46A-8572-8A1E9F0FE9ED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Trade Shows &amp; Visibility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52A8D72-A2C6-C858-0FF0-1EAD444708B7}"/>
                </a:ext>
              </a:extLst>
            </p:cNvPr>
            <p:cNvSpPr txBox="1"/>
            <p:nvPr/>
          </p:nvSpPr>
          <p:spPr>
            <a:xfrm>
              <a:off x="1157838" y="1308359"/>
              <a:ext cx="25831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Show up, speak up, and follow up. Key events + industry content. 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6102E8-4009-B22B-7F8D-E5899FF90AA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FB8C55C-47F5-B47D-5737-8052A9635AD8}"/>
              </a:ext>
            </a:extLst>
          </p:cNvPr>
          <p:cNvGrpSpPr/>
          <p:nvPr/>
        </p:nvGrpSpPr>
        <p:grpSpPr>
          <a:xfrm>
            <a:off x="-12409651" y="5264433"/>
            <a:ext cx="4495800" cy="900000"/>
            <a:chOff x="0" y="879314"/>
            <a:chExt cx="4495800" cy="90000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6C8988D-212E-2816-3DA5-F17E284722B3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Social Media &amp; Campaigns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A20CAA-87C7-68B0-553C-D0DE420AD7BA}"/>
                </a:ext>
              </a:extLst>
            </p:cNvPr>
            <p:cNvSpPr txBox="1"/>
            <p:nvPr/>
          </p:nvSpPr>
          <p:spPr>
            <a:xfrm>
              <a:off x="1157838" y="1308359"/>
              <a:ext cx="25831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Educate the market. Share. Tag. Build trust before the first call.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54B362-370B-3B40-FADF-2B3B805818D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5</a:t>
              </a:r>
            </a:p>
          </p:txBody>
        </p:sp>
      </p:grp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CD1E22F-B718-3401-389D-4748AEF99021}"/>
              </a:ext>
            </a:extLst>
          </p:cNvPr>
          <p:cNvCxnSpPr>
            <a:cxnSpLocks/>
          </p:cNvCxnSpPr>
          <p:nvPr/>
        </p:nvCxnSpPr>
        <p:spPr>
          <a:xfrm>
            <a:off x="20454423" y="6355660"/>
            <a:ext cx="10819621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713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Hero-Page-with-White-Background">
            <a:hlinkClick r:id="" action="ppaction://media"/>
            <a:extLst>
              <a:ext uri="{FF2B5EF4-FFF2-40B4-BE49-F238E27FC236}">
                <a16:creationId xmlns:a16="http://schemas.microsoft.com/office/drawing/2014/main" id="{05842821-1E7B-810B-AE02-BF2FF570B5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-208417"/>
            <a:ext cx="12933037" cy="72748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F6F625-CC0E-1860-A11D-8D50042F5C4E}"/>
              </a:ext>
            </a:extLst>
          </p:cNvPr>
          <p:cNvSpPr/>
          <p:nvPr/>
        </p:nvSpPr>
        <p:spPr>
          <a:xfrm>
            <a:off x="-104776" y="656460"/>
            <a:ext cx="12401551" cy="6172200"/>
          </a:xfrm>
          <a:prstGeom prst="rect">
            <a:avLst/>
          </a:prstGeom>
          <a:gradFill>
            <a:gsLst>
              <a:gs pos="60000">
                <a:srgbClr val="FFFFFF">
                  <a:alpha val="60000"/>
                </a:srgbClr>
              </a:gs>
              <a:gs pos="23000">
                <a:schemeClr val="bg1">
                  <a:alpha val="0"/>
                </a:schemeClr>
              </a:gs>
              <a:gs pos="84000">
                <a:schemeClr val="bg1">
                  <a:alpha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82881D-12F5-E8B5-68F3-9AF3185AB3BF}"/>
              </a:ext>
            </a:extLst>
          </p:cNvPr>
          <p:cNvSpPr txBox="1"/>
          <p:nvPr/>
        </p:nvSpPr>
        <p:spPr>
          <a:xfrm>
            <a:off x="7086600" y="5001161"/>
            <a:ext cx="45576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spc="-100" dirty="0">
                <a:solidFill>
                  <a:srgbClr val="AD2A38"/>
                </a:solidFill>
                <a:latin typeface="Plus Jakarta Sans ExtraBold" pitchFamily="2" charset="0"/>
                <a:cs typeface="Plus Jakarta Sans ExtraBold" pitchFamily="2" charset="0"/>
              </a:rPr>
              <a:t>AGENDA</a:t>
            </a:r>
          </a:p>
        </p:txBody>
      </p:sp>
      <p:sp>
        <p:nvSpPr>
          <p:cNvPr id="31" name="RED-BG">
            <a:extLst>
              <a:ext uri="{FF2B5EF4-FFF2-40B4-BE49-F238E27FC236}">
                <a16:creationId xmlns:a16="http://schemas.microsoft.com/office/drawing/2014/main" id="{C66B7A64-F11E-8438-2D68-62041A504DA5}"/>
              </a:ext>
            </a:extLst>
          </p:cNvPr>
          <p:cNvSpPr/>
          <p:nvPr/>
        </p:nvSpPr>
        <p:spPr>
          <a:xfrm>
            <a:off x="121920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2FFB1E49-3E91-363A-A760-5F28C0EAF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29160" y="6301824"/>
            <a:ext cx="411480" cy="426553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D867122-241F-7A94-FFE6-924B04B25574}"/>
              </a:ext>
            </a:extLst>
          </p:cNvPr>
          <p:cNvGrpSpPr/>
          <p:nvPr/>
        </p:nvGrpSpPr>
        <p:grpSpPr>
          <a:xfrm>
            <a:off x="6096000" y="-7115616"/>
            <a:ext cx="5464824" cy="6172200"/>
            <a:chOff x="6096000" y="685800"/>
            <a:chExt cx="5464824" cy="61722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D16D93-C5C1-AE8F-8EA9-8983E35068D4}"/>
                </a:ext>
              </a:extLst>
            </p:cNvPr>
            <p:cNvSpPr/>
            <p:nvPr/>
          </p:nvSpPr>
          <p:spPr>
            <a:xfrm>
              <a:off x="6096001" y="685800"/>
              <a:ext cx="5464823" cy="6172200"/>
            </a:xfrm>
            <a:prstGeom prst="rect">
              <a:avLst/>
            </a:prstGeom>
            <a:solidFill>
              <a:srgbClr val="2232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39B55E9-ABDB-B356-4C74-1B4CDB2D3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alphaModFix amt="35000"/>
              <a:duotone>
                <a:prstClr val="black"/>
                <a:srgbClr val="22323A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9" r="1526"/>
            <a:stretch>
              <a:fillRect/>
            </a:stretch>
          </p:blipFill>
          <p:spPr>
            <a:xfrm>
              <a:off x="6096000" y="3108242"/>
              <a:ext cx="5464824" cy="3749758"/>
            </a:xfrm>
            <a:prstGeom prst="rect">
              <a:avLst/>
            </a:prstGeom>
          </p:spPr>
        </p:pic>
      </p:grpSp>
      <p:sp>
        <p:nvSpPr>
          <p:cNvPr id="33" name="TextBox 14">
            <a:extLst>
              <a:ext uri="{FF2B5EF4-FFF2-40B4-BE49-F238E27FC236}">
                <a16:creationId xmlns:a16="http://schemas.microsoft.com/office/drawing/2014/main" id="{CA8E6F66-1249-0EDA-DE9F-4FDC0C26B160}"/>
              </a:ext>
            </a:extLst>
          </p:cNvPr>
          <p:cNvSpPr txBox="1"/>
          <p:nvPr/>
        </p:nvSpPr>
        <p:spPr>
          <a:xfrm>
            <a:off x="-19659600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082B0989-C78F-49FE-2A19-A1A5A423B6E5}"/>
              </a:ext>
            </a:extLst>
          </p:cNvPr>
          <p:cNvSpPr txBox="1"/>
          <p:nvPr/>
        </p:nvSpPr>
        <p:spPr>
          <a:xfrm>
            <a:off x="-16044743" y="2042085"/>
            <a:ext cx="8582478" cy="111831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 dirty="0">
                <a:solidFill>
                  <a:schemeClr val="bg1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Marketing: The Pinnacle Toolkit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03033B3-C8B7-CF73-2F2C-71A74AB2D8C0}"/>
              </a:ext>
            </a:extLst>
          </p:cNvPr>
          <p:cNvGrpSpPr>
            <a:grpSpLocks noChangeAspect="1"/>
          </p:cNvGrpSpPr>
          <p:nvPr/>
        </p:nvGrpSpPr>
        <p:grpSpPr>
          <a:xfrm>
            <a:off x="-8539776" y="5113020"/>
            <a:ext cx="5873468" cy="1097280"/>
            <a:chOff x="653184" y="5258788"/>
            <a:chExt cx="5877708" cy="1098032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6680914-9AF1-E6A2-2D16-57A3F9ED527E}"/>
                </a:ext>
              </a:extLst>
            </p:cNvPr>
            <p:cNvSpPr txBox="1"/>
            <p:nvPr/>
          </p:nvSpPr>
          <p:spPr>
            <a:xfrm>
              <a:off x="2048367" y="5396898"/>
              <a:ext cx="4482525" cy="7126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 err="1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Sannel</a:t>
              </a: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 Patel, MBA</a:t>
              </a:r>
            </a:p>
            <a:p>
              <a:pPr>
                <a:lnSpc>
                  <a:spcPct val="125000"/>
                </a:lnSpc>
              </a:pPr>
              <a:r>
                <a:rPr lang="en-US" sz="9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DIRECTOR OF BUSINESS DEVELOPMENT &amp; MARKETING</a:t>
              </a:r>
            </a:p>
            <a:p>
              <a:pPr>
                <a:lnSpc>
                  <a:spcPct val="125000"/>
                </a:lnSpc>
              </a:pPr>
              <a:r>
                <a:rPr lang="en-US" sz="900" b="1" i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CHEMICAL ENGINEER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C298F36-D746-40FF-1419-7B289165D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04D70B-F07F-D23D-ABB7-9F6B99DA54FF}"/>
              </a:ext>
            </a:extLst>
          </p:cNvPr>
          <p:cNvGrpSpPr/>
          <p:nvPr/>
        </p:nvGrpSpPr>
        <p:grpSpPr>
          <a:xfrm>
            <a:off x="685800" y="1142085"/>
            <a:ext cx="4495800" cy="900000"/>
            <a:chOff x="0" y="879314"/>
            <a:chExt cx="4495800" cy="90000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6E93E3-7A2F-F9F1-57AE-571982CB184E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Pinnacle Academy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0AEFA06-F3D6-03C7-7ABD-D443BF212B88}"/>
                </a:ext>
              </a:extLst>
            </p:cNvPr>
            <p:cNvSpPr txBox="1"/>
            <p:nvPr/>
          </p:nvSpPr>
          <p:spPr>
            <a:xfrm>
              <a:off x="1157838" y="1308359"/>
              <a:ext cx="27283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Train, educate, and differentiate through professional video content. 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2DB549C-3F2A-2F98-7B81-3A348B6A6C1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1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9166400-E45F-6503-6B72-FCB6B690CD06}"/>
              </a:ext>
            </a:extLst>
          </p:cNvPr>
          <p:cNvGrpSpPr/>
          <p:nvPr/>
        </p:nvGrpSpPr>
        <p:grpSpPr>
          <a:xfrm>
            <a:off x="685800" y="2172672"/>
            <a:ext cx="4495800" cy="900000"/>
            <a:chOff x="0" y="879314"/>
            <a:chExt cx="4495800" cy="90000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1447C2-FBEE-DC35-CFE0-5B3B5F885D83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Resource Hub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068AC3-E0B2-7FD1-2EC2-77A3042E40A9}"/>
                </a:ext>
              </a:extLst>
            </p:cNvPr>
            <p:cNvSpPr txBox="1"/>
            <p:nvPr/>
          </p:nvSpPr>
          <p:spPr>
            <a:xfrm>
              <a:off x="1157838" y="1308359"/>
              <a:ext cx="27283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Access product sheets, case studies, and sales tools,  all in one place.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D06C94-350A-B2E7-35FD-635B7065A57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B2DD2FB-E021-3996-2C91-C8AD50F72CCA}"/>
              </a:ext>
            </a:extLst>
          </p:cNvPr>
          <p:cNvGrpSpPr/>
          <p:nvPr/>
        </p:nvGrpSpPr>
        <p:grpSpPr>
          <a:xfrm>
            <a:off x="685800" y="3203259"/>
            <a:ext cx="4495800" cy="900000"/>
            <a:chOff x="0" y="879314"/>
            <a:chExt cx="4495800" cy="900000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0F3694-0808-E120-5D3C-1C24B690BADC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Website Strategy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237A270-C5D6-0A08-77A9-729B5C4D9F0E}"/>
                </a:ext>
              </a:extLst>
            </p:cNvPr>
            <p:cNvSpPr txBox="1"/>
            <p:nvPr/>
          </p:nvSpPr>
          <p:spPr>
            <a:xfrm>
              <a:off x="1157838" y="1308359"/>
              <a:ext cx="33379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Case studies, White Papers, and blogs that build credibility and support proposals.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3B3D42D-2669-1F9A-6610-EA61A583BE6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3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CCD318D-1F0E-E991-800F-8E37BC7BA060}"/>
              </a:ext>
            </a:extLst>
          </p:cNvPr>
          <p:cNvGrpSpPr/>
          <p:nvPr/>
        </p:nvGrpSpPr>
        <p:grpSpPr>
          <a:xfrm>
            <a:off x="685800" y="4233846"/>
            <a:ext cx="4495800" cy="900000"/>
            <a:chOff x="0" y="879314"/>
            <a:chExt cx="4495800" cy="90000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1AFA49-78A9-EB8C-50A3-A2A42E4868A5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Trade Shows &amp; Visibility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C8E64BE-8DAF-D7B0-2374-65EF02B46727}"/>
                </a:ext>
              </a:extLst>
            </p:cNvPr>
            <p:cNvSpPr txBox="1"/>
            <p:nvPr/>
          </p:nvSpPr>
          <p:spPr>
            <a:xfrm>
              <a:off x="1157838" y="1308359"/>
              <a:ext cx="25831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Show up, speak up, and follow up. Key events + industry content. 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F60310B-69D0-1B09-A52D-EE71B05837D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4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BF2F3DB-3F3A-ACA4-7EA3-160088626E63}"/>
              </a:ext>
            </a:extLst>
          </p:cNvPr>
          <p:cNvGrpSpPr/>
          <p:nvPr/>
        </p:nvGrpSpPr>
        <p:grpSpPr>
          <a:xfrm>
            <a:off x="685800" y="5264433"/>
            <a:ext cx="4495800" cy="900000"/>
            <a:chOff x="0" y="879314"/>
            <a:chExt cx="4495800" cy="90000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7DA122F-C258-28EC-C40B-7DECF0CF8EE4}"/>
                </a:ext>
              </a:extLst>
            </p:cNvPr>
            <p:cNvSpPr txBox="1">
              <a:spLocks/>
            </p:cNvSpPr>
            <p:nvPr/>
          </p:nvSpPr>
          <p:spPr>
            <a:xfrm>
              <a:off x="1157838" y="962214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2">
                      <a:lumMod val="2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Social Media &amp; Campaigns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89DB14-C124-BABE-1049-33C1797C801D}"/>
                </a:ext>
              </a:extLst>
            </p:cNvPr>
            <p:cNvSpPr txBox="1"/>
            <p:nvPr/>
          </p:nvSpPr>
          <p:spPr>
            <a:xfrm>
              <a:off x="1157838" y="1308359"/>
              <a:ext cx="2583162" cy="38805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1">
                <a:lnSpc>
                  <a:spcPct val="11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lus Jakarta Sans" pitchFamily="2" charset="0"/>
                  <a:ea typeface="Gotham"/>
                  <a:cs typeface="Gotham"/>
                  <a:sym typeface="Gotham"/>
                </a:rPr>
                <a:t>Educate the market. Share. Tag. Build trust before the first call.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25C5359-1FF5-64E2-0602-F49A74FDA48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0" y="879314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5</a:t>
              </a: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163499F-7DE0-E1DA-96E2-84951F7D6C83}"/>
              </a:ext>
            </a:extLst>
          </p:cNvPr>
          <p:cNvCxnSpPr>
            <a:cxnSpLocks/>
          </p:cNvCxnSpPr>
          <p:nvPr/>
        </p:nvCxnSpPr>
        <p:spPr>
          <a:xfrm>
            <a:off x="686190" y="6355660"/>
            <a:ext cx="10819621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13CACDC-80EA-05D7-330D-79E0B3E804D1}"/>
              </a:ext>
            </a:extLst>
          </p:cNvPr>
          <p:cNvSpPr txBox="1"/>
          <p:nvPr/>
        </p:nvSpPr>
        <p:spPr>
          <a:xfrm>
            <a:off x="685800" y="-4693174"/>
            <a:ext cx="51857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</a:rPr>
              <a:t>Pinnacle Academy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7695AB1-C748-BC1B-6664-04BAC0A094BF}"/>
              </a:ext>
            </a:extLst>
          </p:cNvPr>
          <p:cNvSpPr txBox="1"/>
          <p:nvPr/>
        </p:nvSpPr>
        <p:spPr>
          <a:xfrm>
            <a:off x="685801" y="-1640923"/>
            <a:ext cx="5185714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Training library built for engineers, operators, and sales reps.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D7963B9-A147-3653-E0E0-5CAF9AF97FA9}"/>
              </a:ext>
            </a:extLst>
          </p:cNvPr>
          <p:cNvGrpSpPr/>
          <p:nvPr/>
        </p:nvGrpSpPr>
        <p:grpSpPr>
          <a:xfrm>
            <a:off x="611813" y="9020998"/>
            <a:ext cx="3731587" cy="2403528"/>
            <a:chOff x="611813" y="3505200"/>
            <a:chExt cx="3731587" cy="240352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0B35E26-DD7C-34F4-0AEC-163D9E03EF91}"/>
                </a:ext>
              </a:extLst>
            </p:cNvPr>
            <p:cNvSpPr txBox="1"/>
            <p:nvPr/>
          </p:nvSpPr>
          <p:spPr>
            <a:xfrm>
              <a:off x="611813" y="3845397"/>
              <a:ext cx="3731587" cy="2063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Video-based technical training — not marketing content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Modules on ozone generation, AOP, system design, and maintenance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Created by engineers with real-world field experience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3C18098-920A-3AA8-D7C1-793726ED19C4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FEATURES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656372B-981D-C929-2DE1-1BAEE14DBCDB}"/>
              </a:ext>
            </a:extLst>
          </p:cNvPr>
          <p:cNvGrpSpPr/>
          <p:nvPr/>
        </p:nvGrpSpPr>
        <p:grpSpPr>
          <a:xfrm>
            <a:off x="4611906" y="11439630"/>
            <a:ext cx="3731587" cy="2403528"/>
            <a:chOff x="4953000" y="3505200"/>
            <a:chExt cx="3731587" cy="240352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BF8AFA3-45F7-1F92-910F-7CD1E5837DE0}"/>
                </a:ext>
              </a:extLst>
            </p:cNvPr>
            <p:cNvSpPr txBox="1"/>
            <p:nvPr/>
          </p:nvSpPr>
          <p:spPr>
            <a:xfrm>
              <a:off x="4953000" y="3845397"/>
              <a:ext cx="3731587" cy="2063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Share with prospects after demos or technical conversations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Use it for self-training or onboarding new team members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10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Reinforce Pinnacle’s role as the trusted educator, not just a vendor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3F92B59-40CE-720F-D250-1060B32BA345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YOU CAN USE IT</a:t>
              </a: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16CDC812-B797-B375-AD80-89528C0821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199" y="-6075037"/>
            <a:ext cx="12933037" cy="129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57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685800" y="731520"/>
            <a:ext cx="51857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Pinnacle Academy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685801" y="1600200"/>
            <a:ext cx="5185714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A centralized library for all Sales/Marketing tools &amp; content 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05C941-FF09-21B5-E898-272F24034E4A}"/>
              </a:ext>
            </a:extLst>
          </p:cNvPr>
          <p:cNvGrpSpPr/>
          <p:nvPr/>
        </p:nvGrpSpPr>
        <p:grpSpPr>
          <a:xfrm>
            <a:off x="611813" y="4000530"/>
            <a:ext cx="3731587" cy="2171670"/>
            <a:chOff x="611813" y="3505200"/>
            <a:chExt cx="3731587" cy="217167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8B3DA6-2808-9D96-BFF8-3CD4BE322534}"/>
                </a:ext>
              </a:extLst>
            </p:cNvPr>
            <p:cNvSpPr txBox="1"/>
            <p:nvPr/>
          </p:nvSpPr>
          <p:spPr>
            <a:xfrm>
              <a:off x="611813" y="3845397"/>
              <a:ext cx="3731587" cy="18314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Video-based technical training — not marketing content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Modules on ozone generation, AOP, system design, and maintenance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Created by engineers with real-world field experience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16F59E-B455-0CBA-D29E-358A2F0F3E41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FEATURES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0FE221-735A-E480-A133-91033D09B1B6}"/>
              </a:ext>
            </a:extLst>
          </p:cNvPr>
          <p:cNvGrpSpPr/>
          <p:nvPr/>
        </p:nvGrpSpPr>
        <p:grpSpPr>
          <a:xfrm>
            <a:off x="4611906" y="4000530"/>
            <a:ext cx="3731587" cy="2171670"/>
            <a:chOff x="4953000" y="3505200"/>
            <a:chExt cx="3731587" cy="217167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44D40A-460A-686D-F0FD-4C5318FFE612}"/>
                </a:ext>
              </a:extLst>
            </p:cNvPr>
            <p:cNvSpPr txBox="1"/>
            <p:nvPr/>
          </p:nvSpPr>
          <p:spPr>
            <a:xfrm>
              <a:off x="4953000" y="3845397"/>
              <a:ext cx="3731587" cy="18314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Share with prospects after demos or technical conversations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Use it for self-training or onboarding new team members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Reinforce Pinnacle’s role as the trusted educator, not just a vendor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FF2030-F1D2-F903-C416-4240D7BFFE4C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YOU CAN USE IT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516FD7D-AE4D-557B-31BE-2EFE6740A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0"/>
            <a:ext cx="6858000" cy="6858000"/>
          </a:xfrm>
          <a:prstGeom prst="rect">
            <a:avLst/>
          </a:prstGeom>
        </p:spPr>
      </p:pic>
      <p:sp>
        <p:nvSpPr>
          <p:cNvPr id="32" name="RED-BG">
            <a:extLst>
              <a:ext uri="{FF2B5EF4-FFF2-40B4-BE49-F238E27FC236}">
                <a16:creationId xmlns:a16="http://schemas.microsoft.com/office/drawing/2014/main" id="{FF3AD097-34E9-ED05-A8C0-3994F8D77360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8C3A0E3C-E9D0-A451-10D4-6540D1EDC2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9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400" y="-166542"/>
            <a:ext cx="13351351" cy="7191084"/>
          </a:xfrm>
          <a:custGeom>
            <a:avLst/>
            <a:gdLst/>
            <a:ahLst/>
            <a:cxnLst/>
            <a:rect l="l" t="t" r="r" b="b"/>
            <a:pathLst>
              <a:path w="20027026" h="10786626">
                <a:moveTo>
                  <a:pt x="0" y="0"/>
                </a:moveTo>
                <a:lnTo>
                  <a:pt x="20027026" y="0"/>
                </a:lnTo>
                <a:lnTo>
                  <a:pt x="20027026" y="10786626"/>
                </a:lnTo>
                <a:lnTo>
                  <a:pt x="0" y="10786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18" b="-2218"/>
            </a:stretch>
          </a:blipFill>
        </p:spPr>
        <p:txBody>
          <a:bodyPr/>
          <a:lstStyle/>
          <a:p>
            <a:endParaRPr lang="en-US" sz="800" dirty="0">
              <a:latin typeface="Plus Jakarta Sans" pitchFamily="2" charset="0"/>
            </a:endParaRPr>
          </a:p>
        </p:txBody>
      </p:sp>
      <p:pic>
        <p:nvPicPr>
          <p:cNvPr id="30" name="Google Chrome - 17 January 2026.mp4">
            <a:hlinkClick r:id="" action="ppaction://media"/>
            <a:extLst>
              <a:ext uri="{FF2B5EF4-FFF2-40B4-BE49-F238E27FC236}">
                <a16:creationId xmlns:a16="http://schemas.microsoft.com/office/drawing/2014/main" id="{07AC5DB7-6014-635A-7F75-EE4E26CEC4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4093" y="437044"/>
            <a:ext cx="8843814" cy="5983911"/>
          </a:xfrm>
          <a:prstGeom prst="roundRect">
            <a:avLst>
              <a:gd name="adj" fmla="val 2764"/>
            </a:avLst>
          </a:prstGeom>
          <a:ln>
            <a:solidFill>
              <a:schemeClr val="bg1">
                <a:lumMod val="95000"/>
              </a:schemeClr>
            </a:solidFill>
          </a:ln>
          <a:effectLst>
            <a:outerShdw blurRad="393700" dist="114300" dir="5400000" algn="t" rotWithShape="0">
              <a:prstClr val="black">
                <a:alpha val="38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19CC73-31F7-7C2E-E5AC-9EC94103017C}"/>
              </a:ext>
            </a:extLst>
          </p:cNvPr>
          <p:cNvSpPr/>
          <p:nvPr/>
        </p:nvSpPr>
        <p:spPr>
          <a:xfrm>
            <a:off x="-7606508" y="0"/>
            <a:ext cx="575975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2BEF5C-B5B8-2C2B-A502-8D1C3727770C}"/>
              </a:ext>
            </a:extLst>
          </p:cNvPr>
          <p:cNvSpPr txBox="1"/>
          <p:nvPr/>
        </p:nvSpPr>
        <p:spPr>
          <a:xfrm>
            <a:off x="-19202400" y="629186"/>
            <a:ext cx="4572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Resource Hub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242DF5-AE48-93CC-7567-E2A11F49B0E6}"/>
              </a:ext>
            </a:extLst>
          </p:cNvPr>
          <p:cNvSpPr txBox="1"/>
          <p:nvPr/>
        </p:nvSpPr>
        <p:spPr>
          <a:xfrm>
            <a:off x="-15452179" y="1497866"/>
            <a:ext cx="4571999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Training library built for engineers, operators, and sales reps.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pic>
        <p:nvPicPr>
          <p:cNvPr id="8" name="Picture 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3A4F14F7-7494-B498-2627-DC92436E1F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1958" y="2612140"/>
            <a:ext cx="3587450" cy="3560060"/>
          </a:xfrm>
          <a:prstGeom prst="rect">
            <a:avLst/>
          </a:prstGeom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108CADA-2C70-127A-3956-68B83083664E}"/>
              </a:ext>
            </a:extLst>
          </p:cNvPr>
          <p:cNvGrpSpPr/>
          <p:nvPr/>
        </p:nvGrpSpPr>
        <p:grpSpPr>
          <a:xfrm>
            <a:off x="20079019" y="731520"/>
            <a:ext cx="5636588" cy="1501541"/>
            <a:chOff x="611812" y="3505200"/>
            <a:chExt cx="5636588" cy="150154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163276-AA17-0702-9EB6-40BAEEE3FD53}"/>
                </a:ext>
              </a:extLst>
            </p:cNvPr>
            <p:cNvSpPr txBox="1"/>
            <p:nvPr/>
          </p:nvSpPr>
          <p:spPr>
            <a:xfrm>
              <a:off x="611812" y="3845397"/>
              <a:ext cx="5636588" cy="116134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Product spec sheets and technical brochures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Sales decks and approved presentations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Case studies and graphics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Brand logos and trade show materials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E38FC3-574F-EFFD-FA66-147C0C46E2E1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YOU’LL FIND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67922D-2604-103B-D9C8-0239711B0B95}"/>
              </a:ext>
            </a:extLst>
          </p:cNvPr>
          <p:cNvGrpSpPr/>
          <p:nvPr/>
        </p:nvGrpSpPr>
        <p:grpSpPr>
          <a:xfrm>
            <a:off x="17260725" y="2759509"/>
            <a:ext cx="5636588" cy="1501541"/>
            <a:chOff x="4953000" y="3505200"/>
            <a:chExt cx="5636588" cy="150154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E191FB-52E1-5108-F3AB-56EB5553DA66}"/>
                </a:ext>
              </a:extLst>
            </p:cNvPr>
            <p:cNvSpPr txBox="1"/>
            <p:nvPr/>
          </p:nvSpPr>
          <p:spPr>
            <a:xfrm>
              <a:off x="4953000" y="3845397"/>
              <a:ext cx="5636588" cy="116134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Download the latest version of any file before a meeting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Drop case studies into follow-up emails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Build smarter proposals using up-to-date materials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7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Prep for tradeshows or demos with exactly what you need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DD2BE4-D22D-5ADA-2E41-C3FB1CA8608C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YOU CAN USE IT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F5CDE7F-ED5C-0B79-5760-0D8A7D640BA2}"/>
              </a:ext>
            </a:extLst>
          </p:cNvPr>
          <p:cNvSpPr txBox="1"/>
          <p:nvPr/>
        </p:nvSpPr>
        <p:spPr>
          <a:xfrm>
            <a:off x="14893306" y="4563035"/>
            <a:ext cx="5185713" cy="1374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WEBSITE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20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pinnacleozone.com/</a:t>
            </a:r>
            <a:r>
              <a:rPr lang="en-US" sz="2000" b="1" spc="100" dirty="0" err="1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resource_hub</a:t>
            </a:r>
            <a:endParaRPr lang="en-US" sz="20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  <a:p>
            <a:pPr>
              <a:spcAft>
                <a:spcPts val="400"/>
              </a:spcAft>
            </a:pPr>
            <a:endParaRPr lang="en-US" sz="12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  <a:p>
            <a:pPr>
              <a:spcAft>
                <a:spcPts val="400"/>
              </a:spcAft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PASSWORD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2000" b="1" spc="100" dirty="0" err="1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pinnacle_vip</a:t>
            </a:r>
            <a:endParaRPr lang="en-US" sz="20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B780890-0E17-A002-25B0-34E9D4E7C98D}"/>
              </a:ext>
            </a:extLst>
          </p:cNvPr>
          <p:cNvSpPr/>
          <p:nvPr/>
        </p:nvSpPr>
        <p:spPr>
          <a:xfrm>
            <a:off x="0" y="0"/>
            <a:ext cx="575975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593876" y="629186"/>
            <a:ext cx="4572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Resource Hub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593877" y="1497866"/>
            <a:ext cx="4571999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Training library built for engineers, operators, and sales reps.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05C941-FF09-21B5-E898-272F24034E4A}"/>
              </a:ext>
            </a:extLst>
          </p:cNvPr>
          <p:cNvGrpSpPr/>
          <p:nvPr/>
        </p:nvGrpSpPr>
        <p:grpSpPr>
          <a:xfrm>
            <a:off x="6320487" y="731520"/>
            <a:ext cx="5636588" cy="1355860"/>
            <a:chOff x="611812" y="3505200"/>
            <a:chExt cx="5636588" cy="135586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8B3DA6-2808-9D96-BFF8-3CD4BE322534}"/>
                </a:ext>
              </a:extLst>
            </p:cNvPr>
            <p:cNvSpPr txBox="1"/>
            <p:nvPr/>
          </p:nvSpPr>
          <p:spPr>
            <a:xfrm>
              <a:off x="611812" y="3845397"/>
              <a:ext cx="5636588" cy="1015663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Product spec sheets and technical brochures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Sales decks and approved presentations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Case studies and graphics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Brand logos and trade show materials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16F59E-B455-0CBA-D29E-358A2F0F3E41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YOU’LL FIND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0FE221-735A-E480-A133-91033D09B1B6}"/>
              </a:ext>
            </a:extLst>
          </p:cNvPr>
          <p:cNvGrpSpPr/>
          <p:nvPr/>
        </p:nvGrpSpPr>
        <p:grpSpPr>
          <a:xfrm>
            <a:off x="6320487" y="2647277"/>
            <a:ext cx="5636588" cy="1355860"/>
            <a:chOff x="4953000" y="3505200"/>
            <a:chExt cx="5636588" cy="135586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44D40A-460A-686D-F0FD-4C5318FFE612}"/>
                </a:ext>
              </a:extLst>
            </p:cNvPr>
            <p:cNvSpPr txBox="1"/>
            <p:nvPr/>
          </p:nvSpPr>
          <p:spPr>
            <a:xfrm>
              <a:off x="4953000" y="3845397"/>
              <a:ext cx="5636588" cy="1015663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Download the latest version of any file before a meeting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Drop case studies into follow-up emails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Build smarter proposals using up-to-date materials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Prep for tradeshows or demos with exactly what you need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FF2030-F1D2-F903-C416-4240D7BFFE4C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YOU CAN USE IT</a:t>
              </a:r>
            </a:p>
          </p:txBody>
        </p:sp>
      </p:grpSp>
      <p:sp>
        <p:nvSpPr>
          <p:cNvPr id="20" name="RED-BG">
            <a:extLst>
              <a:ext uri="{FF2B5EF4-FFF2-40B4-BE49-F238E27FC236}">
                <a16:creationId xmlns:a16="http://schemas.microsoft.com/office/drawing/2014/main" id="{73A65FA8-5B73-1531-2DC0-931E2E1397A7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14" name="Picture 1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1B3AD9DD-1AAC-268F-3A4A-D8DE32FFE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51" y="2612140"/>
            <a:ext cx="3587450" cy="3560060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A0FE9F0-6674-3C72-DE62-D092CF8B3E19}"/>
              </a:ext>
            </a:extLst>
          </p:cNvPr>
          <p:cNvSpPr txBox="1"/>
          <p:nvPr/>
        </p:nvSpPr>
        <p:spPr>
          <a:xfrm>
            <a:off x="6320486" y="4563035"/>
            <a:ext cx="5185713" cy="13747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WEBSITE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20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pinnacleozone.com/</a:t>
            </a:r>
            <a:r>
              <a:rPr lang="en-US" sz="2000" b="1" spc="100" dirty="0" err="1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resource_hub</a:t>
            </a:r>
            <a:endParaRPr lang="en-US" sz="20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  <a:p>
            <a:pPr>
              <a:spcAft>
                <a:spcPts val="400"/>
              </a:spcAft>
            </a:pPr>
            <a:endParaRPr lang="en-US" sz="12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  <a:p>
            <a:pPr>
              <a:spcAft>
                <a:spcPts val="400"/>
              </a:spcAft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PASSWORD</a:t>
            </a:r>
          </a:p>
          <a:p>
            <a:pPr marL="400070" indent="-285764"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2000" b="1" spc="100" dirty="0" err="1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pinnacle_vip</a:t>
            </a:r>
            <a:endParaRPr lang="en-US" sz="2000" b="1" spc="100" dirty="0">
              <a:solidFill>
                <a:srgbClr val="22323A"/>
              </a:solidFill>
              <a:latin typeface="Plus Jakarta Sans" pitchFamily="2" charset="0"/>
              <a:ea typeface="Gotham Bold"/>
              <a:cs typeface="Plus Jakarta Sans" pitchFamily="2" charset="0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3913225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9519417E-8A23-5571-6E72-516D44D6C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8353171"/>
            <a:ext cx="9401643" cy="5288424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85389C2-6FA9-186F-C469-7BF0D5F69B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5"/>
          <a:stretch/>
        </p:blipFill>
        <p:spPr>
          <a:xfrm>
            <a:off x="3962399" y="9296400"/>
            <a:ext cx="9401641" cy="43145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685800" y="533400"/>
            <a:ext cx="51857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Website 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685801" y="1402080"/>
            <a:ext cx="5185714" cy="11823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The website isn’t just for customers;  it’s a toolkit for you.</a:t>
            </a:r>
            <a:b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</a:b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sp>
        <p:nvSpPr>
          <p:cNvPr id="40" name="RED-BG">
            <a:extLst>
              <a:ext uri="{FF2B5EF4-FFF2-40B4-BE49-F238E27FC236}">
                <a16:creationId xmlns:a16="http://schemas.microsoft.com/office/drawing/2014/main" id="{C3DBBC89-7A63-AD7D-3DF5-6E474A50306A}"/>
              </a:ext>
            </a:extLst>
          </p:cNvPr>
          <p:cNvSpPr/>
          <p:nvPr/>
        </p:nvSpPr>
        <p:spPr>
          <a:xfrm>
            <a:off x="8072775" y="0"/>
            <a:ext cx="4119225" cy="68580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05C941-FF09-21B5-E898-272F24034E4A}"/>
              </a:ext>
            </a:extLst>
          </p:cNvPr>
          <p:cNvGrpSpPr/>
          <p:nvPr/>
        </p:nvGrpSpPr>
        <p:grpSpPr>
          <a:xfrm>
            <a:off x="611812" y="3297848"/>
            <a:ext cx="2893388" cy="1207304"/>
            <a:chOff x="611812" y="3505199"/>
            <a:chExt cx="2893388" cy="12073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8B3DA6-2808-9D96-BFF8-3CD4BE322534}"/>
                </a:ext>
              </a:extLst>
            </p:cNvPr>
            <p:cNvSpPr txBox="1"/>
            <p:nvPr/>
          </p:nvSpPr>
          <p:spPr>
            <a:xfrm>
              <a:off x="611812" y="3845397"/>
              <a:ext cx="2893388" cy="8671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114306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Educational content that positions us as ozone experts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16F59E-B455-0CBA-D29E-358A2F0F3E41}"/>
                </a:ext>
              </a:extLst>
            </p:cNvPr>
            <p:cNvSpPr txBox="1"/>
            <p:nvPr/>
          </p:nvSpPr>
          <p:spPr>
            <a:xfrm>
              <a:off x="611813" y="3505199"/>
              <a:ext cx="2893387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BLOGS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94A6C7-5B75-8B5B-2348-C95003091290}"/>
              </a:ext>
            </a:extLst>
          </p:cNvPr>
          <p:cNvGrpSpPr/>
          <p:nvPr/>
        </p:nvGrpSpPr>
        <p:grpSpPr>
          <a:xfrm>
            <a:off x="3733800" y="3297848"/>
            <a:ext cx="2893388" cy="1207304"/>
            <a:chOff x="611812" y="3505199"/>
            <a:chExt cx="2893388" cy="12073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65E2BD-805F-E73A-AD3C-A50727A217BA}"/>
                </a:ext>
              </a:extLst>
            </p:cNvPr>
            <p:cNvSpPr txBox="1"/>
            <p:nvPr/>
          </p:nvSpPr>
          <p:spPr>
            <a:xfrm>
              <a:off x="611812" y="3845397"/>
              <a:ext cx="2893388" cy="8671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114306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Real-world results that prove performance and reliability.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C0FC13-330C-7F71-E660-DB915A67764A}"/>
                </a:ext>
              </a:extLst>
            </p:cNvPr>
            <p:cNvSpPr txBox="1"/>
            <p:nvPr/>
          </p:nvSpPr>
          <p:spPr>
            <a:xfrm>
              <a:off x="611813" y="3505199"/>
              <a:ext cx="2893387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CASE STUDIES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FF50AAD-7DD8-75A7-95E3-4831195777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/>
          <a:stretch/>
        </p:blipFill>
        <p:spPr>
          <a:xfrm>
            <a:off x="5795315" y="-499009"/>
            <a:ext cx="8987485" cy="735700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FB1C782-9C1C-1FEB-6301-BB2F9FFD753C}"/>
              </a:ext>
            </a:extLst>
          </p:cNvPr>
          <p:cNvGrpSpPr/>
          <p:nvPr/>
        </p:nvGrpSpPr>
        <p:grpSpPr>
          <a:xfrm>
            <a:off x="611812" y="4745587"/>
            <a:ext cx="2893388" cy="1422748"/>
            <a:chOff x="611812" y="3505199"/>
            <a:chExt cx="2893388" cy="142274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D120C6-63E0-D09C-BA67-60CB02D824A9}"/>
                </a:ext>
              </a:extLst>
            </p:cNvPr>
            <p:cNvSpPr txBox="1"/>
            <p:nvPr/>
          </p:nvSpPr>
          <p:spPr>
            <a:xfrm>
              <a:off x="611812" y="3845397"/>
              <a:ext cx="2893388" cy="1082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114306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Deep technical resources to support engineers and specs.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6F763FB-DD03-D442-F654-F8ECF8F52759}"/>
                </a:ext>
              </a:extLst>
            </p:cNvPr>
            <p:cNvSpPr txBox="1"/>
            <p:nvPr/>
          </p:nvSpPr>
          <p:spPr>
            <a:xfrm>
              <a:off x="611813" y="3505199"/>
              <a:ext cx="2893387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WHITE PAPERS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98A01AD-7ABE-545A-F123-C873B4E43150}"/>
              </a:ext>
            </a:extLst>
          </p:cNvPr>
          <p:cNvGrpSpPr/>
          <p:nvPr/>
        </p:nvGrpSpPr>
        <p:grpSpPr>
          <a:xfrm>
            <a:off x="3733800" y="4745587"/>
            <a:ext cx="2893388" cy="1422748"/>
            <a:chOff x="611812" y="3505199"/>
            <a:chExt cx="2893388" cy="142274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CE69FA-0E19-509F-F079-1ED11F1E16D4}"/>
                </a:ext>
              </a:extLst>
            </p:cNvPr>
            <p:cNvSpPr txBox="1"/>
            <p:nvPr/>
          </p:nvSpPr>
          <p:spPr>
            <a:xfrm>
              <a:off x="611812" y="3845397"/>
              <a:ext cx="2893387" cy="1082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114306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Visual examples that make complex ozone systems easy to understandable.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019A8E-983F-D0FC-8669-6B4102F21F36}"/>
                </a:ext>
              </a:extLst>
            </p:cNvPr>
            <p:cNvSpPr txBox="1"/>
            <p:nvPr/>
          </p:nvSpPr>
          <p:spPr>
            <a:xfrm>
              <a:off x="611813" y="3505199"/>
              <a:ext cx="2893387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VIDEOS</a:t>
              </a: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AB6EC85-126E-7EE0-AF6F-1C918E9946A4}"/>
              </a:ext>
            </a:extLst>
          </p:cNvPr>
          <p:cNvSpPr txBox="1"/>
          <p:nvPr/>
        </p:nvSpPr>
        <p:spPr>
          <a:xfrm>
            <a:off x="-9906000" y="533400"/>
            <a:ext cx="9906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Trade Shows &amp; Industry Visibility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B4221F-134B-D41D-ECC1-D200011A2C9E}"/>
              </a:ext>
            </a:extLst>
          </p:cNvPr>
          <p:cNvSpPr txBox="1"/>
          <p:nvPr/>
        </p:nvSpPr>
        <p:spPr>
          <a:xfrm>
            <a:off x="-12860472" y="1402080"/>
            <a:ext cx="7391399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We support you before, during, and after every event. Your visibility = Our visibility.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03BC68-3F96-1A20-80E7-630A7D4327B5}"/>
              </a:ext>
            </a:extLst>
          </p:cNvPr>
          <p:cNvGrpSpPr/>
          <p:nvPr/>
        </p:nvGrpSpPr>
        <p:grpSpPr>
          <a:xfrm>
            <a:off x="-15240000" y="2656152"/>
            <a:ext cx="4798387" cy="1627931"/>
            <a:chOff x="611813" y="3505200"/>
            <a:chExt cx="4798387" cy="162793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AAE70BE-0AF1-6CDA-AD34-2ABB4CFABDAD}"/>
                </a:ext>
              </a:extLst>
            </p:cNvPr>
            <p:cNvSpPr txBox="1"/>
            <p:nvPr/>
          </p:nvSpPr>
          <p:spPr>
            <a:xfrm>
              <a:off x="611813" y="3845397"/>
              <a:ext cx="4798387" cy="12877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WEFTEC, AWWA, regional water events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Speaking sessions, panels, and roundtables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Published features in Water Online &amp; Magazines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D43E006-A801-B9B6-04A2-0183DDA80639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FEATURES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9E8D26-E545-36B3-1BAB-774C65FB0BA6}"/>
              </a:ext>
            </a:extLst>
          </p:cNvPr>
          <p:cNvGrpSpPr/>
          <p:nvPr/>
        </p:nvGrpSpPr>
        <p:grpSpPr>
          <a:xfrm>
            <a:off x="-15240000" y="4550686"/>
            <a:ext cx="4798387" cy="1627931"/>
            <a:chOff x="4953000" y="3505200"/>
            <a:chExt cx="4798387" cy="162793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91A882D-11B8-8C6B-85AA-DEC0B0C3D6F6}"/>
                </a:ext>
              </a:extLst>
            </p:cNvPr>
            <p:cNvSpPr txBox="1"/>
            <p:nvPr/>
          </p:nvSpPr>
          <p:spPr>
            <a:xfrm>
              <a:off x="4953000" y="3845397"/>
              <a:ext cx="4798387" cy="12877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Rep banners and shareable graphics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Pre-show &amp; post-show content you 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8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News &amp; Press page on website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367DBE8-A546-431A-B453-AE1BC7A55ACE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WE HELP YOU GET SEEN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161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685800" y="533400"/>
            <a:ext cx="9906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Trade Shows &amp; Industry Visibility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779A7-AB13-7C00-71E8-7B60E7C50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721976"/>
            <a:ext cx="9401643" cy="5288424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685800" y="1402080"/>
            <a:ext cx="7391399" cy="77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We support you before, during, and after every event. Your visibility = Our visibility.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BFA7DFC-FD6E-FC63-062A-2D63792FDF3E}"/>
              </a:ext>
            </a:extLst>
          </p:cNvPr>
          <p:cNvGrpSpPr/>
          <p:nvPr/>
        </p:nvGrpSpPr>
        <p:grpSpPr>
          <a:xfrm>
            <a:off x="611813" y="2756132"/>
            <a:ext cx="4798387" cy="1525339"/>
            <a:chOff x="611813" y="3505200"/>
            <a:chExt cx="4798387" cy="152533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90521A-3CD5-B7AA-8F1F-0BD083D0E4EB}"/>
                </a:ext>
              </a:extLst>
            </p:cNvPr>
            <p:cNvSpPr txBox="1"/>
            <p:nvPr/>
          </p:nvSpPr>
          <p:spPr>
            <a:xfrm>
              <a:off x="611813" y="3845397"/>
              <a:ext cx="4798387" cy="11851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WEFTEC, AWWA, regional water events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Speaking sessions, panels, and roundtables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Published features in Water Online &amp; Magazines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B9ABBB-3DF5-CA30-EC0C-A931B990CD36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FEATURES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C67BDF-29BF-FC7F-1A0D-4C69C231A446}"/>
              </a:ext>
            </a:extLst>
          </p:cNvPr>
          <p:cNvGrpSpPr/>
          <p:nvPr/>
        </p:nvGrpSpPr>
        <p:grpSpPr>
          <a:xfrm>
            <a:off x="611813" y="4650666"/>
            <a:ext cx="4798387" cy="1525339"/>
            <a:chOff x="4953000" y="3505200"/>
            <a:chExt cx="4798387" cy="152533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3262498-4FA9-71DF-6EE8-EF8FA7B53FF7}"/>
                </a:ext>
              </a:extLst>
            </p:cNvPr>
            <p:cNvSpPr txBox="1"/>
            <p:nvPr/>
          </p:nvSpPr>
          <p:spPr>
            <a:xfrm>
              <a:off x="4953000" y="3845397"/>
              <a:ext cx="4798387" cy="11851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Rep banners and shareable graphics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Pre-show &amp; post-show content you 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News &amp; Press page on website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573CEE-8CDD-0653-DDF6-1F92C3F20723}"/>
                </a:ext>
              </a:extLst>
            </p:cNvPr>
            <p:cNvSpPr txBox="1"/>
            <p:nvPr/>
          </p:nvSpPr>
          <p:spPr>
            <a:xfrm>
              <a:off x="4953000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HOW WE HELP YOU GET SEEN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6E5C11B4-164D-F6FD-805B-3B9AD277660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5"/>
          <a:stretch/>
        </p:blipFill>
        <p:spPr>
          <a:xfrm>
            <a:off x="3962399" y="2665205"/>
            <a:ext cx="9401641" cy="431457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E12A2C-71D6-F2A8-414D-D2417EBAC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967" y="12268200"/>
            <a:ext cx="6461393" cy="6613332"/>
          </a:xfrm>
          <a:prstGeom prst="roundRect">
            <a:avLst>
              <a:gd name="adj" fmla="val 2291"/>
            </a:avLst>
          </a:prstGeom>
          <a:effectLst>
            <a:outerShdw blurRad="698500" dist="190500" dir="5400000" algn="ctr" rotWithShape="0">
              <a:prstClr val="black">
                <a:alpha val="11000"/>
              </a:prstClr>
            </a:outerShdw>
          </a:effectLst>
        </p:spPr>
      </p:pic>
      <p:sp>
        <p:nvSpPr>
          <p:cNvPr id="37" name="RED-BG">
            <a:extLst>
              <a:ext uri="{FF2B5EF4-FFF2-40B4-BE49-F238E27FC236}">
                <a16:creationId xmlns:a16="http://schemas.microsoft.com/office/drawing/2014/main" id="{3C12C32A-7D4F-F9D1-3709-6B320BB874F3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0E795B6-9918-D791-2E83-E1099BD8DE8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/>
          <a:stretch/>
        </p:blipFill>
        <p:spPr>
          <a:xfrm>
            <a:off x="14706600" y="0"/>
            <a:ext cx="8987485" cy="735700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BDFCB68-9D9A-0B30-995A-EB6E3D8ED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AEF61F8-9CF7-A75B-52A5-0A487D47CFAD}"/>
              </a:ext>
            </a:extLst>
          </p:cNvPr>
          <p:cNvSpPr txBox="1"/>
          <p:nvPr/>
        </p:nvSpPr>
        <p:spPr>
          <a:xfrm>
            <a:off x="685800" y="-3535824"/>
            <a:ext cx="9906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Social Media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1E64D7F-D533-DA05-1D89-D285D4EE7313}"/>
              </a:ext>
            </a:extLst>
          </p:cNvPr>
          <p:cNvSpPr txBox="1"/>
          <p:nvPr/>
        </p:nvSpPr>
        <p:spPr>
          <a:xfrm>
            <a:off x="685800" y="-1858726"/>
            <a:ext cx="7391399" cy="3697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Your visibility = Our visibility.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974849C-814A-48BF-28CF-187AC5C29E35}"/>
              </a:ext>
            </a:extLst>
          </p:cNvPr>
          <p:cNvGrpSpPr/>
          <p:nvPr/>
        </p:nvGrpSpPr>
        <p:grpSpPr>
          <a:xfrm>
            <a:off x="12192000" y="3429000"/>
            <a:ext cx="11506200" cy="1792078"/>
            <a:chOff x="611813" y="3505200"/>
            <a:chExt cx="11506200" cy="179207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DE6C24-4B21-CB45-FB3D-F40486C2DCE9}"/>
                </a:ext>
              </a:extLst>
            </p:cNvPr>
            <p:cNvSpPr txBox="1"/>
            <p:nvPr/>
          </p:nvSpPr>
          <p:spPr>
            <a:xfrm>
              <a:off x="611813" y="3845397"/>
              <a:ext cx="11506200" cy="14518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Follow us on LinkedIn (@Pinnacle Ozone)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Post on LinkedIn — use your event photo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Tag us (@Pinnacle Ozone) so we can amplify your reach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6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Invite prospects to stop by and mention you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3A8D95-1F37-AF21-8B9B-005FAB9AA7D7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YOU CAN 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192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BFA7DFC-FD6E-FC63-062A-2D63792FDF3E}"/>
              </a:ext>
            </a:extLst>
          </p:cNvPr>
          <p:cNvGrpSpPr/>
          <p:nvPr/>
        </p:nvGrpSpPr>
        <p:grpSpPr>
          <a:xfrm>
            <a:off x="685800" y="3429000"/>
            <a:ext cx="11506200" cy="1792078"/>
            <a:chOff x="611813" y="3505200"/>
            <a:chExt cx="11506200" cy="179207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90521A-3CD5-B7AA-8F1F-0BD083D0E4EB}"/>
                </a:ext>
              </a:extLst>
            </p:cNvPr>
            <p:cNvSpPr txBox="1"/>
            <p:nvPr/>
          </p:nvSpPr>
          <p:spPr>
            <a:xfrm>
              <a:off x="611813" y="3845397"/>
              <a:ext cx="11506200" cy="14518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144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Follow us on LinkedIn (@Pinnacle Ozone)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Post on LinkedIn — use your event photo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Tag us (@Pinnacle Ozone) so we can amplify your reach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Invite prospects to stop by and mention you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B9ABBB-3DF5-CA30-EC0C-A931B990CD36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YOU CAN DO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685800" y="1649622"/>
            <a:ext cx="9906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Social Media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779A7-AB13-7C00-71E8-7B60E7C500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467971"/>
            <a:ext cx="9401643" cy="5288424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685800" y="2518302"/>
            <a:ext cx="7391399" cy="3697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Your visibility = Our visibility.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E5C11B4-164D-F6FD-805B-3B9AD277660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5"/>
          <a:stretch/>
        </p:blipFill>
        <p:spPr>
          <a:xfrm>
            <a:off x="3962399" y="13411200"/>
            <a:ext cx="9401641" cy="4314571"/>
          </a:xfrm>
          <a:prstGeom prst="rect">
            <a:avLst/>
          </a:prstGeom>
        </p:spPr>
      </p:pic>
      <p:sp>
        <p:nvSpPr>
          <p:cNvPr id="37" name="RED-BG">
            <a:extLst>
              <a:ext uri="{FF2B5EF4-FFF2-40B4-BE49-F238E27FC236}">
                <a16:creationId xmlns:a16="http://schemas.microsoft.com/office/drawing/2014/main" id="{3C12C32A-7D4F-F9D1-3709-6B320BB874F3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0E795B6-9918-D791-2E83-E1099BD8DE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/>
          <a:stretch/>
        </p:blipFill>
        <p:spPr>
          <a:xfrm>
            <a:off x="14706600" y="0"/>
            <a:ext cx="8987485" cy="735700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BDFCB68-9D9A-0B30-995A-EB6E3D8ED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DFF6154-728F-35F4-F4EF-F8C4D5478A07}"/>
              </a:ext>
            </a:extLst>
          </p:cNvPr>
          <p:cNvGrpSpPr/>
          <p:nvPr/>
        </p:nvGrpSpPr>
        <p:grpSpPr>
          <a:xfrm>
            <a:off x="12192000" y="4704574"/>
            <a:ext cx="11595098" cy="1258599"/>
            <a:chOff x="611813" y="3505200"/>
            <a:chExt cx="11595098" cy="125859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FA84FE-E073-DFA5-FE0E-EB0417DC2DD1}"/>
                </a:ext>
              </a:extLst>
            </p:cNvPr>
            <p:cNvSpPr txBox="1"/>
            <p:nvPr/>
          </p:nvSpPr>
          <p:spPr>
            <a:xfrm>
              <a:off x="611813" y="3845397"/>
              <a:ext cx="11595098" cy="918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7596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Warms up leads before you call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Supports your outreach with real visibility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86D170-033D-B6C5-4313-99AE2550E721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WHY IT MATTERS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29467F-C45F-D7B6-F717-2A48E67A04CA}"/>
              </a:ext>
            </a:extLst>
          </p:cNvPr>
          <p:cNvGrpSpPr/>
          <p:nvPr/>
        </p:nvGrpSpPr>
        <p:grpSpPr>
          <a:xfrm>
            <a:off x="12192000" y="2667000"/>
            <a:ext cx="11595098" cy="1689486"/>
            <a:chOff x="611813" y="3505200"/>
            <a:chExt cx="11595098" cy="16894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94BA45-1FC9-C4A0-CEFE-9DADED7A581D}"/>
                </a:ext>
              </a:extLst>
            </p:cNvPr>
            <p:cNvSpPr txBox="1"/>
            <p:nvPr/>
          </p:nvSpPr>
          <p:spPr>
            <a:xfrm>
              <a:off x="611813" y="3845397"/>
              <a:ext cx="11595098" cy="13492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7740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Targeted ads and outreach around tradeshows, industries, and regions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Driving traffic to case studies, videos, and Academy content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E3327D2-B100-54E2-A9EC-1EE385B04766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WE'RE DOING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238B500-3EB5-A4F7-3B34-8445E7E880C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3" t="-1610" r="-743" b="-2095"/>
          <a:stretch/>
        </p:blipFill>
        <p:spPr>
          <a:xfrm>
            <a:off x="6807202" y="423844"/>
            <a:ext cx="4171098" cy="6010311"/>
          </a:xfrm>
          <a:prstGeom prst="roundRect">
            <a:avLst>
              <a:gd name="adj" fmla="val 2291"/>
            </a:avLst>
          </a:prstGeom>
          <a:solidFill>
            <a:srgbClr val="F4F2EE"/>
          </a:solidFill>
          <a:effectLst>
            <a:outerShdw blurRad="317500" dist="63500" dir="5400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5BAF1E-F6B0-AEDF-596E-37DD9C1136B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" r="309"/>
          <a:stretch/>
        </p:blipFill>
        <p:spPr>
          <a:xfrm>
            <a:off x="6166750" y="7463273"/>
            <a:ext cx="4811550" cy="6933165"/>
          </a:xfrm>
          <a:prstGeom prst="roundRect">
            <a:avLst>
              <a:gd name="adj" fmla="val 2291"/>
            </a:avLst>
          </a:prstGeom>
          <a:solidFill>
            <a:srgbClr val="F4F2EE"/>
          </a:solidFill>
          <a:effectLst>
            <a:outerShdw blurRad="317500" dist="190500" dir="5400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8805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BFA7DFC-FD6E-FC63-062A-2D63792FDF3E}"/>
              </a:ext>
            </a:extLst>
          </p:cNvPr>
          <p:cNvGrpSpPr/>
          <p:nvPr/>
        </p:nvGrpSpPr>
        <p:grpSpPr>
          <a:xfrm>
            <a:off x="596902" y="4704574"/>
            <a:ext cx="11595098" cy="1258599"/>
            <a:chOff x="611813" y="3505200"/>
            <a:chExt cx="11595098" cy="125859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90521A-3CD5-B7AA-8F1F-0BD083D0E4EB}"/>
                </a:ext>
              </a:extLst>
            </p:cNvPr>
            <p:cNvSpPr txBox="1"/>
            <p:nvPr/>
          </p:nvSpPr>
          <p:spPr>
            <a:xfrm>
              <a:off x="611813" y="3845397"/>
              <a:ext cx="11595098" cy="918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7596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Warms up leads before you call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Supports your outreach with real visibility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B9ABBB-3DF5-CA30-EC0C-A931B990CD36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WHY IT MATTERS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596902" y="539953"/>
            <a:ext cx="9906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spc="-150" dirty="0">
                <a:solidFill>
                  <a:srgbClr val="AD2A38"/>
                </a:solidFill>
                <a:latin typeface="Plus Jakarta Sans SemiBold" pitchFamily="2" charset="0"/>
                <a:cs typeface="Plus Jakarta Sans SemiBold" pitchFamily="2" charset="0"/>
              </a:rPr>
              <a:t>Campaigns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779A7-AB13-7C00-71E8-7B60E7C500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467971"/>
            <a:ext cx="9401643" cy="5288424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D8BD03-10FD-0191-108D-0940F1640161}"/>
              </a:ext>
            </a:extLst>
          </p:cNvPr>
          <p:cNvSpPr txBox="1"/>
          <p:nvPr/>
        </p:nvSpPr>
        <p:spPr>
          <a:xfrm>
            <a:off x="596902" y="1408633"/>
            <a:ext cx="7391399" cy="3697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spc="-50" dirty="0">
                <a:solidFill>
                  <a:schemeClr val="bg2">
                    <a:lumMod val="25000"/>
                  </a:schemeClr>
                </a:solidFill>
              </a:rPr>
              <a:t>Increasing visibility.</a:t>
            </a:r>
            <a:endParaRPr lang="en-US" sz="2400" b="1" spc="-50" dirty="0">
              <a:solidFill>
                <a:schemeClr val="bg2">
                  <a:lumMod val="25000"/>
                </a:schemeClr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E5C11B4-164D-F6FD-805B-3B9AD277660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5"/>
          <a:stretch/>
        </p:blipFill>
        <p:spPr>
          <a:xfrm>
            <a:off x="3962399" y="13411200"/>
            <a:ext cx="9401641" cy="4314571"/>
          </a:xfrm>
          <a:prstGeom prst="rect">
            <a:avLst/>
          </a:prstGeom>
        </p:spPr>
      </p:pic>
      <p:sp>
        <p:nvSpPr>
          <p:cNvPr id="37" name="RED-BG">
            <a:extLst>
              <a:ext uri="{FF2B5EF4-FFF2-40B4-BE49-F238E27FC236}">
                <a16:creationId xmlns:a16="http://schemas.microsoft.com/office/drawing/2014/main" id="{3C12C32A-7D4F-F9D1-3709-6B320BB874F3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0E795B6-9918-D791-2E83-E1099BD8DE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/>
          <a:stretch/>
        </p:blipFill>
        <p:spPr>
          <a:xfrm>
            <a:off x="14706600" y="0"/>
            <a:ext cx="8987485" cy="735700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BDFCB68-9D9A-0B30-995A-EB6E3D8ED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7DE2141-2C98-359F-7FCA-B2B5C93A9500}"/>
              </a:ext>
            </a:extLst>
          </p:cNvPr>
          <p:cNvGrpSpPr/>
          <p:nvPr/>
        </p:nvGrpSpPr>
        <p:grpSpPr>
          <a:xfrm>
            <a:off x="596902" y="2667000"/>
            <a:ext cx="11595098" cy="1689486"/>
            <a:chOff x="611813" y="3505200"/>
            <a:chExt cx="11595098" cy="168948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037167-B251-81D5-7A9C-0A1CE3AAE3D4}"/>
                </a:ext>
              </a:extLst>
            </p:cNvPr>
            <p:cNvSpPr txBox="1"/>
            <p:nvPr/>
          </p:nvSpPr>
          <p:spPr>
            <a:xfrm>
              <a:off x="611813" y="3845397"/>
              <a:ext cx="11595098" cy="13492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144000" tIns="216000" rIns="7740000" bIns="216000" numCol="1" spcCol="360000">
              <a:spAutoFit/>
            </a:bodyPr>
            <a:lstStyle/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Targeted ads and outreach around tradeshows, industries, and regions</a:t>
              </a:r>
            </a:p>
            <a:p>
              <a:pPr marL="400070" indent="-285764"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3"/>
                </a:buBlip>
              </a:pPr>
              <a:r>
                <a:rPr lang="en-US" sz="1400" dirty="0">
                  <a:solidFill>
                    <a:srgbClr val="22323A"/>
                  </a:solidFill>
                  <a:latin typeface="Plus Jakarta Sans" pitchFamily="2" charset="0"/>
                  <a:cs typeface="Plus Jakarta Sans" pitchFamily="2" charset="0"/>
                </a:rPr>
                <a:t>Driving traffic to case studies, videos, and Academy content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0B94D9-989B-5AE9-6BF5-5B31921FD1A7}"/>
                </a:ext>
              </a:extLst>
            </p:cNvPr>
            <p:cNvSpPr txBox="1"/>
            <p:nvPr/>
          </p:nvSpPr>
          <p:spPr>
            <a:xfrm>
              <a:off x="611813" y="3505200"/>
              <a:ext cx="3601948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200" b="1" spc="100" dirty="0">
                  <a:solidFill>
                    <a:srgbClr val="22323A"/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WHAT WE'RE DOING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8937327-BB3B-7C2D-94BE-E831223CAAA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" r="309"/>
          <a:stretch/>
        </p:blipFill>
        <p:spPr>
          <a:xfrm>
            <a:off x="6166750" y="423844"/>
            <a:ext cx="4811550" cy="6933165"/>
          </a:xfrm>
          <a:prstGeom prst="roundRect">
            <a:avLst>
              <a:gd name="adj" fmla="val 2291"/>
            </a:avLst>
          </a:prstGeom>
          <a:solidFill>
            <a:srgbClr val="F4F2EE"/>
          </a:solidFill>
          <a:effectLst>
            <a:outerShdw blurRad="317500" dist="190500" dir="5400000" algn="ctr" rotWithShape="0">
              <a:prstClr val="black">
                <a:alpha val="30000"/>
              </a:prstClr>
            </a:outerShdw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89EBDA99-3E4E-A59D-4391-FE4143A33828}"/>
              </a:ext>
            </a:extLst>
          </p:cNvPr>
          <p:cNvSpPr txBox="1"/>
          <p:nvPr/>
        </p:nvSpPr>
        <p:spPr>
          <a:xfrm>
            <a:off x="14155002" y="962680"/>
            <a:ext cx="694581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800" b="1" spc="-150" dirty="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What’s coming this year?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79A0E33-961D-1961-4CA7-CBD3472F259C}"/>
              </a:ext>
            </a:extLst>
          </p:cNvPr>
          <p:cNvGrpSpPr/>
          <p:nvPr/>
        </p:nvGrpSpPr>
        <p:grpSpPr>
          <a:xfrm>
            <a:off x="22445725" y="2521800"/>
            <a:ext cx="4495800" cy="900000"/>
            <a:chOff x="685800" y="1836000"/>
            <a:chExt cx="4495800" cy="90000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E2BF2A-F990-A9E3-44BF-D1901FBC6686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Website &amp; brochures in multiple languages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EDCB48D-1516-1F63-71BB-DFEE59BCE98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1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FBA817F-549C-79DD-2B38-09F672F459C2}"/>
              </a:ext>
            </a:extLst>
          </p:cNvPr>
          <p:cNvGrpSpPr/>
          <p:nvPr/>
        </p:nvGrpSpPr>
        <p:grpSpPr>
          <a:xfrm>
            <a:off x="26208685" y="3778904"/>
            <a:ext cx="4495800" cy="900000"/>
            <a:chOff x="685800" y="1836000"/>
            <a:chExt cx="4495800" cy="90000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AD5901A-2349-CC62-7174-DF1AD303E3A7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2132112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Ozone Application Guide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B91C626-7682-53ED-AD4B-1C9006483BC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3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1DAA6C5-5D26-FFC9-826E-7799859AA2D5}"/>
              </a:ext>
            </a:extLst>
          </p:cNvPr>
          <p:cNvGrpSpPr/>
          <p:nvPr/>
        </p:nvGrpSpPr>
        <p:grpSpPr>
          <a:xfrm>
            <a:off x="30356126" y="5036008"/>
            <a:ext cx="4495800" cy="900000"/>
            <a:chOff x="685800" y="1836000"/>
            <a:chExt cx="4495800" cy="90000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9A2A16-672F-EA3D-B065-EC2B3A964C2E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Engineers &amp; Reps speaking at major tradeshows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220FFD1-7991-DBFE-6078-4C583AF2ECA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B61930-38A7-849F-2176-0F2E47025ABB}"/>
              </a:ext>
            </a:extLst>
          </p:cNvPr>
          <p:cNvGrpSpPr/>
          <p:nvPr/>
        </p:nvGrpSpPr>
        <p:grpSpPr>
          <a:xfrm>
            <a:off x="30188966" y="2521800"/>
            <a:ext cx="4495800" cy="900000"/>
            <a:chOff x="685800" y="1836000"/>
            <a:chExt cx="4495800" cy="90000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B61056A-F93F-6BF2-4AE8-0873B246972B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New Pinnacle Academy videos featuring Reps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F16192A-A0CD-4512-3318-04A05D9ABA3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2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688FCE-11E4-266C-6E57-FC93BD10B5FB}"/>
              </a:ext>
            </a:extLst>
          </p:cNvPr>
          <p:cNvGrpSpPr/>
          <p:nvPr/>
        </p:nvGrpSpPr>
        <p:grpSpPr>
          <a:xfrm>
            <a:off x="33951926" y="3778904"/>
            <a:ext cx="4191000" cy="900000"/>
            <a:chOff x="685800" y="1836000"/>
            <a:chExt cx="4191000" cy="9000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36E079C-3C5F-A01F-6077-A0A5C5BF3182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2132112"/>
              <a:ext cx="30331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Service dashboard videos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12E2A31-3A5E-39DD-35FC-99AFD5B7E6C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4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8AE96F3-5E43-BFDD-D3CA-AEE837C647D5}"/>
              </a:ext>
            </a:extLst>
          </p:cNvPr>
          <p:cNvGrpSpPr/>
          <p:nvPr/>
        </p:nvGrpSpPr>
        <p:grpSpPr>
          <a:xfrm>
            <a:off x="38099367" y="5036008"/>
            <a:ext cx="3414600" cy="900000"/>
            <a:chOff x="685800" y="1836000"/>
            <a:chExt cx="3414600" cy="90000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9947758-C0CF-BD16-5E79-1D05A29CDDAD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22567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Better Resource Hub navigation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A32B4E2-23EE-767C-1E24-7B6F158891C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22323A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6</a:t>
              </a:r>
            </a:p>
          </p:txBody>
        </p:sp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B852BE2F-4409-8EBB-CE7E-32E5638D118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3" t="-1610" r="-743" b="-2095"/>
          <a:stretch/>
        </p:blipFill>
        <p:spPr>
          <a:xfrm>
            <a:off x="6807202" y="-6139125"/>
            <a:ext cx="4171098" cy="6010311"/>
          </a:xfrm>
          <a:prstGeom prst="roundRect">
            <a:avLst>
              <a:gd name="adj" fmla="val 2291"/>
            </a:avLst>
          </a:prstGeom>
          <a:solidFill>
            <a:srgbClr val="F4F2EE"/>
          </a:solidFill>
          <a:effectLst>
            <a:outerShdw blurRad="317500" dist="63500" dir="5400000" algn="ct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1594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D-BG">
            <a:extLst>
              <a:ext uri="{FF2B5EF4-FFF2-40B4-BE49-F238E27FC236}">
                <a16:creationId xmlns:a16="http://schemas.microsoft.com/office/drawing/2014/main" id="{3C12C32A-7D4F-F9D1-3709-6B320BB874F3}"/>
              </a:ext>
            </a:extLst>
          </p:cNvPr>
          <p:cNvSpPr/>
          <p:nvPr/>
        </p:nvSpPr>
        <p:spPr>
          <a:xfrm>
            <a:off x="0" y="0"/>
            <a:ext cx="12192000" cy="6864417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D8F2A4-1D7F-3773-2C9F-9D4F050ED6A9}"/>
              </a:ext>
            </a:extLst>
          </p:cNvPr>
          <p:cNvSpPr txBox="1"/>
          <p:nvPr/>
        </p:nvSpPr>
        <p:spPr>
          <a:xfrm>
            <a:off x="1524000" y="962680"/>
            <a:ext cx="694581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800" b="1" spc="-150" dirty="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What’s coming this year?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779A7-AB13-7C00-71E8-7B60E7C500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467971"/>
            <a:ext cx="9401643" cy="5288424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5B50424-A8C0-E39C-6E1C-1964500CB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E5C11B4-164D-F6FD-805B-3B9AD27766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5"/>
          <a:stretch/>
        </p:blipFill>
        <p:spPr>
          <a:xfrm>
            <a:off x="3962399" y="13411200"/>
            <a:ext cx="9401641" cy="4314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0E795B6-9918-D791-2E83-E1099BD8DE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/>
          <a:stretch/>
        </p:blipFill>
        <p:spPr>
          <a:xfrm>
            <a:off x="13792200" y="-398928"/>
            <a:ext cx="8987485" cy="735700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BDFCB68-9D9A-0B30-995A-EB6E3D8ED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43EDE4-A322-483A-17F2-A762D1AAD2EA}"/>
              </a:ext>
            </a:extLst>
          </p:cNvPr>
          <p:cNvGrpSpPr/>
          <p:nvPr/>
        </p:nvGrpSpPr>
        <p:grpSpPr>
          <a:xfrm>
            <a:off x="1600200" y="2521800"/>
            <a:ext cx="4495800" cy="900000"/>
            <a:chOff x="685800" y="1836000"/>
            <a:chExt cx="4495800" cy="90000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1E48FD-9C94-2F8A-B3C3-1BD9251C9C86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Website &amp; brochures in multiple languages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00A885-00DF-9DD4-153E-AD739D53A01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9B639B-AAD1-13B6-95B3-EBE80D6D9BAC}"/>
              </a:ext>
            </a:extLst>
          </p:cNvPr>
          <p:cNvGrpSpPr/>
          <p:nvPr/>
        </p:nvGrpSpPr>
        <p:grpSpPr>
          <a:xfrm>
            <a:off x="1600200" y="3778904"/>
            <a:ext cx="4495800" cy="900000"/>
            <a:chOff x="685800" y="1836000"/>
            <a:chExt cx="4495800" cy="90000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DEE37D1-7F5D-3C3E-5F9E-09F15521A27E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2132112"/>
              <a:ext cx="33379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Ozone Application Guide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EF5A52-D443-C7C2-D882-5577FDCA170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D6CACC-FBD8-EA5E-EE92-479D4EDF8709}"/>
              </a:ext>
            </a:extLst>
          </p:cNvPr>
          <p:cNvGrpSpPr/>
          <p:nvPr/>
        </p:nvGrpSpPr>
        <p:grpSpPr>
          <a:xfrm>
            <a:off x="1600200" y="5036008"/>
            <a:ext cx="4495800" cy="900000"/>
            <a:chOff x="685800" y="1836000"/>
            <a:chExt cx="4495800" cy="90000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5599BF-F6E2-792F-53FA-D139C63E703F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Engineers &amp; Reps speaking at major tradeshows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AFEFB6-53AD-B73B-5D1B-6D876953999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5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A412D83-0D05-E9AD-AFFC-66BA60211977}"/>
              </a:ext>
            </a:extLst>
          </p:cNvPr>
          <p:cNvGrpSpPr/>
          <p:nvPr/>
        </p:nvGrpSpPr>
        <p:grpSpPr>
          <a:xfrm>
            <a:off x="6324600" y="2521800"/>
            <a:ext cx="4495800" cy="900000"/>
            <a:chOff x="685800" y="1836000"/>
            <a:chExt cx="4495800" cy="90000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435671-4B56-E9CF-C11F-B700220C0313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33379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New Pinnacle Academy videos featuring Reps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6E78AC-5AD7-B59B-B0D2-CD36F191D92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2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02EC293-1EC5-6CB8-900B-F1C77828D1FA}"/>
              </a:ext>
            </a:extLst>
          </p:cNvPr>
          <p:cNvGrpSpPr/>
          <p:nvPr/>
        </p:nvGrpSpPr>
        <p:grpSpPr>
          <a:xfrm>
            <a:off x="6324600" y="3778904"/>
            <a:ext cx="4191000" cy="900000"/>
            <a:chOff x="685800" y="1836000"/>
            <a:chExt cx="4191000" cy="90000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577D36F-AE7F-A3A8-66BC-82270A4C1183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2132112"/>
              <a:ext cx="30331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Service dashboard videos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C1A093-E9FB-E661-443A-24A03DCEAB7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4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7E5850-B364-2D89-F578-22B4D3962A34}"/>
              </a:ext>
            </a:extLst>
          </p:cNvPr>
          <p:cNvGrpSpPr/>
          <p:nvPr/>
        </p:nvGrpSpPr>
        <p:grpSpPr>
          <a:xfrm>
            <a:off x="6324600" y="5036008"/>
            <a:ext cx="3414600" cy="900000"/>
            <a:chOff x="685800" y="1836000"/>
            <a:chExt cx="3414600" cy="9000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F57014-EEB3-DA51-7F66-FDEC8E954C29}"/>
                </a:ext>
              </a:extLst>
            </p:cNvPr>
            <p:cNvSpPr txBox="1">
              <a:spLocks/>
            </p:cNvSpPr>
            <p:nvPr/>
          </p:nvSpPr>
          <p:spPr>
            <a:xfrm>
              <a:off x="1843638" y="1978224"/>
              <a:ext cx="2256762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sz="2000" b="1" spc="-50" dirty="0">
                  <a:solidFill>
                    <a:schemeClr val="bg1">
                      <a:lumMod val="95000"/>
                    </a:schemeClr>
                  </a:solidFill>
                  <a:latin typeface="Plus Jakarta Sans SemiBold" pitchFamily="2" charset="0"/>
                  <a:cs typeface="Plus Jakarta Sans SemiBold" pitchFamily="2" charset="0"/>
                </a:rPr>
                <a:t>Better Resource Hub navigation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5DDC04B-3502-99A2-8302-1EF278AB19B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1836000"/>
              <a:ext cx="900000" cy="900000"/>
            </a:xfrm>
            <a:prstGeom prst="rect">
              <a:avLst/>
            </a:prstGeom>
            <a:solidFill>
              <a:srgbClr val="AD2A38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lus Jakarta Sans SemiBold" pitchFamily="2" charset="0"/>
                  <a:cs typeface="Plus Jakarta Sans SemiBold" pitchFamily="2" charset="0"/>
                </a:rPr>
                <a:t>6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F9E21E-DD1A-017F-0690-D3AFD55A0C93}"/>
              </a:ext>
            </a:extLst>
          </p:cNvPr>
          <p:cNvGrpSpPr/>
          <p:nvPr/>
        </p:nvGrpSpPr>
        <p:grpSpPr>
          <a:xfrm>
            <a:off x="-9747453" y="3941334"/>
            <a:ext cx="3727766" cy="307227"/>
            <a:chOff x="0" y="0"/>
            <a:chExt cx="7455532" cy="614454"/>
          </a:xfrm>
        </p:grpSpPr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34B53EA6-CA01-F5BB-B16E-80791575FD1A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48" name="TextBox 9">
              <a:extLst>
                <a:ext uri="{FF2B5EF4-FFF2-40B4-BE49-F238E27FC236}">
                  <a16:creationId xmlns:a16="http://schemas.microsoft.com/office/drawing/2014/main" id="{244D168F-CFD2-F74E-7653-80D23B4B089F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17D6D42-ADF3-5419-AE5D-2B7D52F68A43}"/>
              </a:ext>
            </a:extLst>
          </p:cNvPr>
          <p:cNvGrpSpPr/>
          <p:nvPr/>
        </p:nvGrpSpPr>
        <p:grpSpPr>
          <a:xfrm>
            <a:off x="-12589873" y="4258006"/>
            <a:ext cx="3735555" cy="305937"/>
            <a:chOff x="0" y="0"/>
            <a:chExt cx="7471109" cy="611874"/>
          </a:xfrm>
        </p:grpSpPr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29EC68D5-BC50-4D6E-D3CC-D96256E51E9C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F4C2748-2E91-A23C-C372-D50668F438F6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6641817-36B3-8919-1E12-86B4B5DEC59D}"/>
              </a:ext>
            </a:extLst>
          </p:cNvPr>
          <p:cNvGrpSpPr/>
          <p:nvPr/>
        </p:nvGrpSpPr>
        <p:grpSpPr>
          <a:xfrm>
            <a:off x="-15420758" y="4729658"/>
            <a:ext cx="3724020" cy="299736"/>
            <a:chOff x="0" y="0"/>
            <a:chExt cx="7448040" cy="599472"/>
          </a:xfrm>
        </p:grpSpPr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632258DD-DB3F-9AF1-34F6-7BB49C434D87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0D144A14-9AE7-4090-1B7F-E96EE673544D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grpSp>
        <p:nvGrpSpPr>
          <p:cNvPr id="55" name="Group 4">
            <a:extLst>
              <a:ext uri="{FF2B5EF4-FFF2-40B4-BE49-F238E27FC236}">
                <a16:creationId xmlns:a16="http://schemas.microsoft.com/office/drawing/2014/main" id="{7A9911B6-3264-5A57-5F30-CF9D0A7CE907}"/>
              </a:ext>
            </a:extLst>
          </p:cNvPr>
          <p:cNvGrpSpPr/>
          <p:nvPr/>
        </p:nvGrpSpPr>
        <p:grpSpPr>
          <a:xfrm>
            <a:off x="-6912821" y="2162925"/>
            <a:ext cx="7274767" cy="1304048"/>
            <a:chOff x="-117507" y="1945985"/>
            <a:chExt cx="11682765" cy="2608096"/>
          </a:xfrm>
        </p:grpSpPr>
        <p:sp>
          <p:nvSpPr>
            <p:cNvPr id="56" name="TextBox 5">
              <a:extLst>
                <a:ext uri="{FF2B5EF4-FFF2-40B4-BE49-F238E27FC236}">
                  <a16:creationId xmlns:a16="http://schemas.microsoft.com/office/drawing/2014/main" id="{A6D943AE-6631-0DBA-9F8E-60AF47D75F11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57" name="TextBox 6">
              <a:extLst>
                <a:ext uri="{FF2B5EF4-FFF2-40B4-BE49-F238E27FC236}">
                  <a16:creationId xmlns:a16="http://schemas.microsoft.com/office/drawing/2014/main" id="{02FB1C98-2DA7-67C6-DAEF-96FB88887DF4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 dirty="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346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" pitchFamily="2" charset="0"/>
              </a:rPr>
              <a:t>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304048"/>
            <a:chOff x="-117507" y="1945985"/>
            <a:chExt cx="11682765" cy="2608096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nnacle Ozone">
      <a:majorFont>
        <a:latin typeface="Plus Jakarta Sans bold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d63a77ab6e2dc0083efa54f83c0ad5a6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04083dd12b49f53716183c48479a2a7f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Props1.xml><?xml version="1.0" encoding="utf-8"?>
<ds:datastoreItem xmlns:ds="http://schemas.openxmlformats.org/officeDocument/2006/customXml" ds:itemID="{27B2C774-E679-4217-B87D-1FFE5DE9C8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725d25-bf43-410a-b88d-3adcf776fa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511C50-5209-4ED3-8CFF-7D56CF631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D6F7F2-1EB1-4459-8C51-6700EF7AC834}">
  <ds:schemaRefs>
    <ds:schemaRef ds:uri="ab725d25-bf43-410a-b88d-3adcf776fa23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2400</TotalTime>
  <Words>1068</Words>
  <Application>Microsoft Office PowerPoint</Application>
  <PresentationFormat>Widescreen</PresentationFormat>
  <Paragraphs>191</Paragraphs>
  <Slides>11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Plus Jakarta Sans bold</vt:lpstr>
      <vt:lpstr>Plus Jakarta Sans</vt:lpstr>
      <vt:lpstr>Plus Jakarta Sans SemiBold</vt:lpstr>
      <vt:lpstr>Gotham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huawei</dc:creator>
  <cp:lastModifiedBy>NCGC</cp:lastModifiedBy>
  <cp:revision>293</cp:revision>
  <dcterms:created xsi:type="dcterms:W3CDTF">2006-08-16T00:00:00Z</dcterms:created>
  <dcterms:modified xsi:type="dcterms:W3CDTF">2026-02-10T02:33:47Z</dcterms:modified>
  <dc:identifier>DAGpn475mUE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