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omments/modernComment_150_0.xml" ContentType="application/vnd.ms-powerpoint.comments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89" r:id="rId4"/>
  </p:sldMasterIdLst>
  <p:notesMasterIdLst>
    <p:notesMasterId r:id="rId27"/>
  </p:notesMasterIdLst>
  <p:sldIdLst>
    <p:sldId id="299" r:id="rId5"/>
    <p:sldId id="301" r:id="rId6"/>
    <p:sldId id="260" r:id="rId7"/>
    <p:sldId id="261" r:id="rId8"/>
    <p:sldId id="262" r:id="rId9"/>
    <p:sldId id="263" r:id="rId10"/>
    <p:sldId id="264" r:id="rId11"/>
    <p:sldId id="265" r:id="rId12"/>
    <p:sldId id="337" r:id="rId13"/>
    <p:sldId id="338" r:id="rId14"/>
    <p:sldId id="268" r:id="rId15"/>
    <p:sldId id="302" r:id="rId16"/>
    <p:sldId id="323" r:id="rId17"/>
    <p:sldId id="324" r:id="rId18"/>
    <p:sldId id="272" r:id="rId19"/>
    <p:sldId id="273" r:id="rId20"/>
    <p:sldId id="274" r:id="rId21"/>
    <p:sldId id="297" r:id="rId22"/>
    <p:sldId id="275" r:id="rId23"/>
    <p:sldId id="277" r:id="rId24"/>
    <p:sldId id="278" r:id="rId25"/>
    <p:sldId id="336" r:id="rId26"/>
  </p:sldIdLst>
  <p:sldSz cx="12192000" cy="6858000"/>
  <p:notesSz cx="6858000" cy="9144000"/>
  <p:embeddedFontLst>
    <p:embeddedFont>
      <p:font typeface="Gotham Bold" pitchFamily="2" charset="0"/>
      <p:regular r:id="rId28"/>
      <p:bold r:id="rId29"/>
      <p:italic r:id="rId30"/>
      <p:boldItalic r:id="rId31"/>
    </p:embeddedFont>
    <p:embeddedFont>
      <p:font typeface="Plus Jakarta Sans" pitchFamily="2" charset="77"/>
      <p:regular r:id="rId32"/>
      <p:bold r:id="rId33"/>
      <p:italic r:id="rId34"/>
      <p:boldItalic r:id="rId35"/>
    </p:embeddedFont>
    <p:embeddedFont>
      <p:font typeface="Plus Jakarta Sans ExtraBold" pitchFamily="2" charset="77"/>
      <p:bold r:id="rId36"/>
      <p:italic r:id="rId37"/>
      <p:boldItalic r:id="rId38"/>
    </p:embeddedFont>
    <p:embeddedFont>
      <p:font typeface="Plus Jakarta Sans Medium" pitchFamily="2" charset="77"/>
      <p:regular r:id="rId39"/>
      <p:italic r:id="rId40"/>
    </p:embeddedFont>
    <p:embeddedFont>
      <p:font typeface="Plus Jakarta Sans SemiBold" pitchFamily="2" charset="77"/>
      <p:regular r:id="rId41"/>
      <p:bold r:id="rId42"/>
      <p:italic r:id="rId43"/>
      <p:boldItalic r:id="rId4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12" userDrawn="1">
          <p15:clr>
            <a:srgbClr val="A4A3A4"/>
          </p15:clr>
        </p15:guide>
        <p15:guide id="2" pos="2232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F88016E-5980-EABA-B810-954BB6B58C7C}" name="Hannah Smith" initials="HS" userId="S::hannah.smith@pinnacleozone.com::f32c690e-a0be-458e-98ca-040abc24419f" providerId="AD"/>
  <p188:author id="{59AA2A79-B629-D4E6-A1C2-8EB1FE640743}" name="Sannel Patel" initials="" userId="S::Sannel@pinnacleozone.com::8c75ef9e-9eba-4532-9159-233c3c2ceb64" providerId="AD"/>
  <p188:author id="{BB040DAC-538C-EF6A-87F5-8C0DB0C4FFD5}" name="Jhael Casia" initials="JC" userId="QSabnnWoRLJ2A+hH/L1UOlMOUgzhnMxjlqOOX5zc0LE=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2323A"/>
    <a:srgbClr val="AD2A38"/>
    <a:srgbClr val="304853"/>
    <a:srgbClr val="797771"/>
    <a:srgbClr val="991111"/>
    <a:srgbClr val="F5F5F5"/>
    <a:srgbClr val="A61B1B"/>
    <a:srgbClr val="8C2424"/>
    <a:srgbClr val="8C111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8DC6A39-B4DF-43CD-B965-3F2BE176C792}" v="160" dt="2026-02-09T23:25:59.428"/>
    <p1510:client id="{3200395C-F3BB-6518-6D84-9B3CF205D156}" v="3" dt="2026-02-09T04:07:21.85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295" autoAdjust="0"/>
    <p:restoredTop sz="94694"/>
  </p:normalViewPr>
  <p:slideViewPr>
    <p:cSldViewPr showGuides="1">
      <p:cViewPr varScale="1">
        <p:scale>
          <a:sx n="121" d="100"/>
          <a:sy n="121" d="100"/>
        </p:scale>
        <p:origin x="832" y="176"/>
      </p:cViewPr>
      <p:guideLst>
        <p:guide orient="horz" pos="1512"/>
        <p:guide pos="2232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38100" cy="381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font" Target="fonts/font12.fntdata"/><Relationship Id="rId21" Type="http://schemas.openxmlformats.org/officeDocument/2006/relationships/slide" Target="slides/slide17.xml"/><Relationship Id="rId34" Type="http://schemas.openxmlformats.org/officeDocument/2006/relationships/font" Target="fonts/font7.fntdata"/><Relationship Id="rId42" Type="http://schemas.openxmlformats.org/officeDocument/2006/relationships/font" Target="fonts/font15.fntdata"/><Relationship Id="rId47" Type="http://schemas.openxmlformats.org/officeDocument/2006/relationships/theme" Target="theme/theme1.xml"/><Relationship Id="rId50" Type="http://schemas.microsoft.com/office/2018/10/relationships/authors" Target="author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font" Target="fonts/font2.fntdata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font" Target="fonts/font5.fntdata"/><Relationship Id="rId37" Type="http://schemas.openxmlformats.org/officeDocument/2006/relationships/font" Target="fonts/font10.fntdata"/><Relationship Id="rId40" Type="http://schemas.openxmlformats.org/officeDocument/2006/relationships/font" Target="fonts/font13.fntdata"/><Relationship Id="rId45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font" Target="fonts/font1.fntdata"/><Relationship Id="rId36" Type="http://schemas.openxmlformats.org/officeDocument/2006/relationships/font" Target="fonts/font9.fntdata"/><Relationship Id="rId49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4.fntdata"/><Relationship Id="rId44" Type="http://schemas.openxmlformats.org/officeDocument/2006/relationships/font" Target="fonts/font17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3.fntdata"/><Relationship Id="rId35" Type="http://schemas.openxmlformats.org/officeDocument/2006/relationships/font" Target="fonts/font8.fntdata"/><Relationship Id="rId43" Type="http://schemas.openxmlformats.org/officeDocument/2006/relationships/font" Target="fonts/font16.fntdata"/><Relationship Id="rId48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font" Target="fonts/font6.fntdata"/><Relationship Id="rId38" Type="http://schemas.openxmlformats.org/officeDocument/2006/relationships/font" Target="fonts/font11.fntdata"/><Relationship Id="rId46" Type="http://schemas.openxmlformats.org/officeDocument/2006/relationships/viewProps" Target="viewProps.xml"/><Relationship Id="rId20" Type="http://schemas.openxmlformats.org/officeDocument/2006/relationships/slide" Target="slides/slide16.xml"/><Relationship Id="rId41" Type="http://schemas.openxmlformats.org/officeDocument/2006/relationships/font" Target="fonts/font14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comments/modernComment_150_0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0610939A-482C-44ED-BF3F-54FF0CEF7619}" authorId="{BB040DAC-538C-EF6A-87F5-8C0DB0C4FFD5}" created="2025-06-25T14:46:29.466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0" sldId="336"/>
      <ac:spMk id="16" creationId="{4D6BE0CF-9426-F0B2-8781-B988813F5D47}"/>
    </ac:deMkLst>
    <p188:txBody>
      <a:bodyPr/>
      <a:lstStyle/>
      <a:p>
        <a:r>
          <a:rPr lang="en-US"/>
          <a:t>@sannel Don't worry about the design—it will appear normal when you present it.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Plus Jakarta Sans Medium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Plus Jakarta Sans Medium" pitchFamily="2" charset="0"/>
              </a:defRPr>
            </a:lvl1pPr>
          </a:lstStyle>
          <a:p>
            <a:fld id="{10F365F5-7F42-AB49-A28A-584F1B686DD5}" type="datetimeFigureOut">
              <a:rPr lang="en-US" smtClean="0"/>
              <a:pPr/>
              <a:t>2/9/26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Plus Jakarta Sans Medium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Plus Jakarta Sans Medium" pitchFamily="2" charset="0"/>
              </a:defRPr>
            </a:lvl1pPr>
          </a:lstStyle>
          <a:p>
            <a:fld id="{0CF722E4-9F57-B744-B1DE-20A5E5486F0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64295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09539" rtl="0" eaLnBrk="1" latinLnBrk="0" hangingPunct="1">
      <a:defRPr sz="800" kern="1200">
        <a:solidFill>
          <a:schemeClr val="tx1"/>
        </a:solidFill>
        <a:latin typeface="Plus Jakarta Sans Medium" pitchFamily="2" charset="0"/>
        <a:ea typeface="+mn-ea"/>
        <a:cs typeface="+mn-cs"/>
      </a:defRPr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F722E4-9F57-B744-B1DE-20A5E5486F0A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1511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F722E4-9F57-B744-B1DE-20A5E5486F0A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51244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1CCDAA-995A-3432-55D9-6CB63807C9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7D4A24C-75FB-57B9-4131-E1FB99EE6F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A58BE0-4FFF-EEB9-BB7F-87DF6B8413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F3BEB-F56A-A648-9918-891DA4055628}" type="datetime1">
              <a:rPr lang="en-US" smtClean="0"/>
              <a:pPr/>
              <a:t>2/9/26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AAC692-F55A-5C50-31AB-FF2A1D5E3A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7D3AE1-605D-594C-8A85-47DDAAB3E5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6538A-90FB-E245-AB17-076FB46CAFF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3019959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5E42D7-9EC0-523E-551A-2876FE8AE0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802925-233F-9A0C-D9F0-4A9AF702EB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153A40-CC2E-7F54-2728-C76D4F3206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F3BEB-F56A-A648-9918-891DA4055628}" type="datetime1">
              <a:rPr lang="en-US" smtClean="0"/>
              <a:pPr/>
              <a:t>2/9/26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CECBF0-4A83-5EAC-BED1-D6B5546F49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AC2D84-6089-311B-FA36-ABA62055EC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6538A-90FB-E245-AB17-076FB46CAFF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0727654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80FA55-95D9-C1F3-C4AB-92BF8A5A23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7E990F-C23E-4437-7B9D-2652FD6DE8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EAC220-3D5E-9369-A22D-51D4D8D7EB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F3BEB-F56A-A648-9918-891DA4055628}" type="datetime1">
              <a:rPr lang="en-US" smtClean="0"/>
              <a:pPr/>
              <a:t>2/9/26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D2FAB0-C650-1371-25BA-4479F8E206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C8B1AD-26F5-A34B-A01E-7E1F38297B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6538A-90FB-E245-AB17-076FB46CAFF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91887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3229FC-B72D-B7CD-D78F-15826AFE65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C7CC1F-37A5-754B-0583-17E346150D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B82EC79-ED17-13FC-14BF-1EFFDD0781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1E08C4-031D-99BB-813B-4E68330F24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F3BEB-F56A-A648-9918-891DA4055628}" type="datetime1">
              <a:rPr lang="en-US" smtClean="0"/>
              <a:pPr/>
              <a:t>2/9/26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F90847-1C9F-93C4-F9CB-85FEADDFF7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456A57-F56D-429F-6BAC-F34DCA8159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6538A-90FB-E245-AB17-076FB46CAFF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1012489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195B30-4A18-8469-C539-C170D55817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729C7B-D8F9-CFFD-7660-68C55C4F04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08DE55-034D-9369-DE2C-969EE04659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54C935E-AE86-02DE-0C59-240E7C828E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7549F38-39B3-ED93-8095-2AD2DA06406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6352FD0-6405-ABC4-50D6-33E2E05025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F3BEB-F56A-A648-9918-891DA4055628}" type="datetime1">
              <a:rPr lang="en-US" smtClean="0"/>
              <a:pPr/>
              <a:t>2/9/26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F2BF0C6-8AC2-F02A-A374-D96564DED1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04A0D16-719F-6399-B93D-FADADABEA5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6538A-90FB-E245-AB17-076FB46CAFF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1280203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B25E86-AA5F-313F-D39B-70E3B87F86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E45F628-9180-3BF5-5F66-3EDE550383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F3BEB-F56A-A648-9918-891DA4055628}" type="datetime1">
              <a:rPr lang="en-US" smtClean="0"/>
              <a:pPr/>
              <a:t>2/9/26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97D7970-792D-B01F-FBDA-9ECE873F82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009AB5B-7986-4B05-AD7C-AD6BFACFDD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6538A-90FB-E245-AB17-076FB46CAFF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4061967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0152824-23BD-1FC7-4EE1-1953C69911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F3BEB-F56A-A648-9918-891DA4055628}" type="datetime1">
              <a:rPr lang="en-US" smtClean="0"/>
              <a:pPr/>
              <a:t>2/9/26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9434686-1ACE-9943-8184-EE562FCF40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9B3AF3-3145-E166-643C-B7F227DEAC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6538A-90FB-E245-AB17-076FB46CAFF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948215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0B3C40-C88E-65AA-5406-C6844EFA0D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549173-AC8C-D8A5-89F0-51E24D2F1C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555389-8D03-81C3-BAA0-2AFE3C0921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21320A-96BF-8847-AF41-36A84D4BB3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F3BEB-F56A-A648-9918-891DA4055628}" type="datetime1">
              <a:rPr lang="en-US" smtClean="0"/>
              <a:pPr/>
              <a:t>2/9/26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3845C5-FB75-E6D9-6ACB-58643917D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A950B3-D0F1-53DD-0253-49520B433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6538A-90FB-E245-AB17-076FB46CAFF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7094371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39BE14-1771-79C5-D641-7D6BC5BA5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B47C39B-97D5-9186-9526-3C82B485A95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D89408-2FC1-4076-BD97-56A42BE141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FBDA2D-EB6D-EAD2-34DC-5BD3D1D437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F3BEB-F56A-A648-9918-891DA4055628}" type="datetime1">
              <a:rPr lang="en-US" smtClean="0"/>
              <a:pPr/>
              <a:t>2/9/26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76D42D-404E-316C-5139-BB31F6891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79DE82-D34B-558C-EC6E-392A80123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6538A-90FB-E245-AB17-076FB46CAFF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4714211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C6148C-2EA8-C419-7FDF-59BF10135D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C8FD16C-9976-0850-AB10-640A20E046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B7A56A-5DFD-4ED1-D432-304F6D11F6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F3BEB-F56A-A648-9918-891DA4055628}" type="datetime1">
              <a:rPr lang="en-US" smtClean="0"/>
              <a:pPr/>
              <a:t>2/9/26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4D591B-8617-4034-2E58-FC7EAAB70E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A59E1C-4A4B-74F6-D334-E886901326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6538A-90FB-E245-AB17-076FB46CAFF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4887149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2844A94-D9E8-DCA2-980C-B7C9E0AD7F2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F191F0F-7A3D-B196-C619-FD20F2657A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0416E4-7A90-5B58-C6BA-AE7FA53639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F3BEB-F56A-A648-9918-891DA4055628}" type="datetime1">
              <a:rPr lang="en-US" smtClean="0"/>
              <a:pPr/>
              <a:t>2/9/26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C6A37C-FBCF-89C8-AFD0-2BF39CC053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43337D-8387-4DDC-49F1-79D1C346B3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6538A-90FB-E245-AB17-076FB46CAFF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9671927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875780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A161A-85B4-8240-B3B8-AAC72CBBE1E1}" type="datetime1">
              <a:rPr lang="en-US" smtClean="0"/>
              <a:t>2/9/26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D4D6689C-6EE8-E7F6-A0ED-D67F8A42A2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26064" y="1126323"/>
            <a:ext cx="7142303" cy="762000"/>
          </a:xfrm>
        </p:spPr>
        <p:txBody>
          <a:bodyPr>
            <a:noAutofit/>
          </a:bodyPr>
          <a:lstStyle>
            <a:lvl1pPr marL="0" algn="l" defTabSz="609630" rtl="0" eaLnBrk="1" latinLnBrk="0" hangingPunct="1">
              <a:lnSpc>
                <a:spcPts val="4400"/>
              </a:lnSpc>
              <a:defRPr lang="en-US" sz="4000" b="1" kern="1200" spc="-191" dirty="0">
                <a:solidFill>
                  <a:srgbClr val="AD2A38"/>
                </a:solidFill>
                <a:latin typeface="Plus Jakarta Sans ExtraBold" pitchFamily="2" charset="0"/>
                <a:ea typeface="Plus Jakarta Sans ExtraBold" pitchFamily="2" charset="0"/>
                <a:cs typeface="Plus Jakarta Sans ExtraBold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E2456B18-2E70-EF6D-C2A2-9DBFB1AD129E}"/>
              </a:ext>
            </a:extLst>
          </p:cNvPr>
          <p:cNvSpPr/>
          <p:nvPr userDrawn="1"/>
        </p:nvSpPr>
        <p:spPr>
          <a:xfrm rot="21597781">
            <a:off x="3355982" y="172187"/>
            <a:ext cx="8824574" cy="6854195"/>
          </a:xfrm>
          <a:custGeom>
            <a:avLst/>
            <a:gdLst/>
            <a:ahLst/>
            <a:cxnLst/>
            <a:rect l="l" t="t" r="r" b="b"/>
            <a:pathLst>
              <a:path w="17937448" h="19339567">
                <a:moveTo>
                  <a:pt x="0" y="0"/>
                </a:moveTo>
                <a:lnTo>
                  <a:pt x="17937449" y="0"/>
                </a:lnTo>
                <a:lnTo>
                  <a:pt x="17937449" y="19339567"/>
                </a:lnTo>
                <a:lnTo>
                  <a:pt x="0" y="193395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800" dirty="0">
              <a:latin typeface="Plus Jakarta Sans Medium" pitchFamily="2" charset="0"/>
            </a:endParaRPr>
          </a:p>
        </p:txBody>
      </p:sp>
      <p:sp>
        <p:nvSpPr>
          <p:cNvPr id="15" name="TextBox 8">
            <a:extLst>
              <a:ext uri="{FF2B5EF4-FFF2-40B4-BE49-F238E27FC236}">
                <a16:creationId xmlns:a16="http://schemas.microsoft.com/office/drawing/2014/main" id="{8F8306EB-7074-1BAC-97E9-CBB0C43B3B92}"/>
              </a:ext>
            </a:extLst>
          </p:cNvPr>
          <p:cNvSpPr txBox="1"/>
          <p:nvPr userDrawn="1"/>
        </p:nvSpPr>
        <p:spPr>
          <a:xfrm>
            <a:off x="4308767" y="2036959"/>
            <a:ext cx="7518401" cy="43004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01516" lvl="1" algn="l">
              <a:lnSpc>
                <a:spcPts val="2613"/>
              </a:lnSpc>
            </a:pPr>
            <a:endParaRPr lang="en-US" sz="1600" spc="-38" dirty="0">
              <a:solidFill>
                <a:srgbClr val="040404"/>
              </a:solidFill>
              <a:latin typeface="Plus Jakarta Sans Medium" pitchFamily="2" charset="0"/>
              <a:ea typeface="Gotham"/>
              <a:cs typeface="Plus Jakarta Sans Medium" pitchFamily="2" charset="0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 dirty="0">
              <a:solidFill>
                <a:srgbClr val="040404"/>
              </a:solidFill>
              <a:latin typeface="Plus Jakarta Sans Medium" pitchFamily="2" charset="0"/>
              <a:ea typeface="Gotham"/>
              <a:cs typeface="Plus Jakarta Sans Medium" pitchFamily="2" charset="0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 dirty="0">
              <a:solidFill>
                <a:srgbClr val="040404"/>
              </a:solidFill>
              <a:latin typeface="Plus Jakarta Sans Medium" pitchFamily="2" charset="0"/>
              <a:ea typeface="Gotham"/>
              <a:cs typeface="Plus Jakarta Sans Medium" pitchFamily="2" charset="0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 dirty="0">
              <a:solidFill>
                <a:srgbClr val="040404"/>
              </a:solidFill>
              <a:latin typeface="Plus Jakarta Sans Medium" pitchFamily="2" charset="0"/>
              <a:ea typeface="Gotham"/>
              <a:cs typeface="Plus Jakarta Sans Medium" pitchFamily="2" charset="0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 dirty="0">
              <a:solidFill>
                <a:srgbClr val="040404"/>
              </a:solidFill>
              <a:latin typeface="Plus Jakarta Sans Medium" pitchFamily="2" charset="0"/>
              <a:ea typeface="Gotham"/>
              <a:cs typeface="Plus Jakarta Sans Medium" pitchFamily="2" charset="0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 dirty="0">
              <a:solidFill>
                <a:srgbClr val="040404"/>
              </a:solidFill>
              <a:latin typeface="Plus Jakarta Sans Medium" pitchFamily="2" charset="0"/>
              <a:ea typeface="Gotham"/>
              <a:cs typeface="Plus Jakarta Sans Medium" pitchFamily="2" charset="0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 dirty="0">
              <a:solidFill>
                <a:srgbClr val="040404"/>
              </a:solidFill>
              <a:latin typeface="Plus Jakarta Sans Medium" pitchFamily="2" charset="0"/>
              <a:ea typeface="Gotham"/>
              <a:cs typeface="Plus Jakarta Sans Medium" pitchFamily="2" charset="0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 dirty="0">
              <a:solidFill>
                <a:srgbClr val="040404"/>
              </a:solidFill>
              <a:latin typeface="Plus Jakarta Sans Medium" pitchFamily="2" charset="0"/>
              <a:ea typeface="Gotham"/>
              <a:cs typeface="Plus Jakarta Sans Medium" pitchFamily="2" charset="0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 dirty="0">
              <a:solidFill>
                <a:srgbClr val="040404"/>
              </a:solidFill>
              <a:latin typeface="Plus Jakarta Sans Medium" pitchFamily="2" charset="0"/>
              <a:ea typeface="Gotham"/>
              <a:cs typeface="Plus Jakarta Sans Medium" pitchFamily="2" charset="0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 dirty="0">
              <a:solidFill>
                <a:srgbClr val="040404"/>
              </a:solidFill>
              <a:latin typeface="Plus Jakarta Sans Medium" pitchFamily="2" charset="0"/>
              <a:ea typeface="Gotham"/>
              <a:cs typeface="Plus Jakarta Sans Medium" pitchFamily="2" charset="0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 dirty="0">
              <a:solidFill>
                <a:srgbClr val="040404"/>
              </a:solidFill>
              <a:latin typeface="Plus Jakarta Sans Medium" pitchFamily="2" charset="0"/>
              <a:ea typeface="Gotham"/>
              <a:cs typeface="Plus Jakarta Sans Medium" pitchFamily="2" charset="0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 dirty="0">
              <a:solidFill>
                <a:srgbClr val="040404"/>
              </a:solidFill>
              <a:latin typeface="Plus Jakarta Sans Medium" pitchFamily="2" charset="0"/>
              <a:ea typeface="Gotham"/>
              <a:cs typeface="Plus Jakarta Sans Medium" pitchFamily="2" charset="0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 dirty="0">
              <a:solidFill>
                <a:srgbClr val="040404"/>
              </a:solidFill>
              <a:latin typeface="Plus Jakarta Sans Medium" pitchFamily="2" charset="0"/>
              <a:ea typeface="Gotham"/>
              <a:cs typeface="Plus Jakarta Sans Medium" pitchFamily="2" charset="0"/>
              <a:sym typeface="Gotham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9B59B4A-14A0-4E48-F159-89F4E1DA1345}"/>
              </a:ext>
            </a:extLst>
          </p:cNvPr>
          <p:cNvSpPr/>
          <p:nvPr userDrawn="1"/>
        </p:nvSpPr>
        <p:spPr>
          <a:xfrm>
            <a:off x="-12123" y="15875"/>
            <a:ext cx="12197773" cy="609155"/>
          </a:xfrm>
          <a:prstGeom prst="rect">
            <a:avLst/>
          </a:prstGeom>
          <a:solidFill>
            <a:srgbClr val="AD2A3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latin typeface="Plus Jakarta Sans Medium" pitchFamily="2" charset="0"/>
            </a:endParaRPr>
          </a:p>
        </p:txBody>
      </p:sp>
      <p:sp>
        <p:nvSpPr>
          <p:cNvPr id="17" name="Slide Number Placeholder 2">
            <a:extLst>
              <a:ext uri="{FF2B5EF4-FFF2-40B4-BE49-F238E27FC236}">
                <a16:creationId xmlns:a16="http://schemas.microsoft.com/office/drawing/2014/main" id="{82DA3F81-00B2-2425-D235-8ACB551112D9}"/>
              </a:ext>
            </a:extLst>
          </p:cNvPr>
          <p:cNvSpPr txBox="1">
            <a:spLocks/>
          </p:cNvSpPr>
          <p:nvPr userDrawn="1"/>
        </p:nvSpPr>
        <p:spPr>
          <a:xfrm>
            <a:off x="9033167" y="6247269"/>
            <a:ext cx="1981200" cy="446617"/>
          </a:xfrm>
          <a:prstGeom prst="rect">
            <a:avLst/>
          </a:prstGeom>
        </p:spPr>
        <p:txBody>
          <a:bodyPr vert="horz" lIns="60960" tIns="30480" rIns="60960" bIns="30480" rtlCol="0" anchor="ctr"/>
          <a:lstStyle>
            <a:defPPr>
              <a:defRPr lang="en-US"/>
            </a:defPPr>
            <a:lvl1pPr marL="0" algn="r" defTabSz="914400" rtl="0" eaLnBrk="1" latinLnBrk="0" hangingPunct="1"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z="1067" smtClean="0">
                <a:latin typeface="Plus Jakarta Sans Medium" pitchFamily="2" charset="0"/>
              </a:rPr>
              <a:pPr/>
              <a:t>‹#›</a:t>
            </a:fld>
            <a:endParaRPr lang="en-US" sz="1067" dirty="0">
              <a:latin typeface="Plus Jakarta Sans Medium" pitchFamily="2" charset="0"/>
            </a:endParaRPr>
          </a:p>
        </p:txBody>
      </p:sp>
      <p:sp>
        <p:nvSpPr>
          <p:cNvPr id="18" name="TextBox 8">
            <a:extLst>
              <a:ext uri="{FF2B5EF4-FFF2-40B4-BE49-F238E27FC236}">
                <a16:creationId xmlns:a16="http://schemas.microsoft.com/office/drawing/2014/main" id="{899700B4-4793-2598-B3B3-A90448B8BDB6}"/>
              </a:ext>
            </a:extLst>
          </p:cNvPr>
          <p:cNvSpPr txBox="1"/>
          <p:nvPr userDrawn="1"/>
        </p:nvSpPr>
        <p:spPr>
          <a:xfrm>
            <a:off x="366863" y="1539179"/>
            <a:ext cx="3586305" cy="3966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01516" lvl="1" algn="l">
              <a:lnSpc>
                <a:spcPts val="2613"/>
              </a:lnSpc>
            </a:pPr>
            <a:endParaRPr lang="en-US" sz="1600" spc="-38" dirty="0">
              <a:solidFill>
                <a:srgbClr val="040404"/>
              </a:solidFill>
              <a:latin typeface="Plus Jakarta Sans Medium" pitchFamily="2" charset="0"/>
              <a:ea typeface="Gotham"/>
              <a:cs typeface="Plus Jakarta Sans Medium" pitchFamily="2" charset="0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 dirty="0">
              <a:solidFill>
                <a:srgbClr val="040404"/>
              </a:solidFill>
              <a:latin typeface="Plus Jakarta Sans Medium" pitchFamily="2" charset="0"/>
              <a:ea typeface="Gotham"/>
              <a:cs typeface="Plus Jakarta Sans Medium" pitchFamily="2" charset="0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 dirty="0">
              <a:solidFill>
                <a:srgbClr val="040404"/>
              </a:solidFill>
              <a:latin typeface="Plus Jakarta Sans Medium" pitchFamily="2" charset="0"/>
              <a:ea typeface="Gotham"/>
              <a:cs typeface="Plus Jakarta Sans Medium" pitchFamily="2" charset="0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 dirty="0">
              <a:solidFill>
                <a:srgbClr val="040404"/>
              </a:solidFill>
              <a:latin typeface="Plus Jakarta Sans Medium" pitchFamily="2" charset="0"/>
              <a:ea typeface="Gotham"/>
              <a:cs typeface="Plus Jakarta Sans Medium" pitchFamily="2" charset="0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 dirty="0">
              <a:solidFill>
                <a:srgbClr val="040404"/>
              </a:solidFill>
              <a:latin typeface="Plus Jakarta Sans Medium" pitchFamily="2" charset="0"/>
              <a:ea typeface="Gotham"/>
              <a:cs typeface="Plus Jakarta Sans Medium" pitchFamily="2" charset="0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 dirty="0">
              <a:solidFill>
                <a:srgbClr val="040404"/>
              </a:solidFill>
              <a:latin typeface="Plus Jakarta Sans Medium" pitchFamily="2" charset="0"/>
              <a:ea typeface="Gotham"/>
              <a:cs typeface="Plus Jakarta Sans Medium" pitchFamily="2" charset="0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 dirty="0">
              <a:solidFill>
                <a:srgbClr val="040404"/>
              </a:solidFill>
              <a:latin typeface="Plus Jakarta Sans Medium" pitchFamily="2" charset="0"/>
              <a:ea typeface="Gotham"/>
              <a:cs typeface="Plus Jakarta Sans Medium" pitchFamily="2" charset="0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 dirty="0">
              <a:solidFill>
                <a:srgbClr val="040404"/>
              </a:solidFill>
              <a:latin typeface="Plus Jakarta Sans Medium" pitchFamily="2" charset="0"/>
              <a:ea typeface="Gotham"/>
              <a:cs typeface="Plus Jakarta Sans Medium" pitchFamily="2" charset="0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 dirty="0">
              <a:solidFill>
                <a:srgbClr val="040404"/>
              </a:solidFill>
              <a:latin typeface="Plus Jakarta Sans Medium" pitchFamily="2" charset="0"/>
              <a:ea typeface="Gotham"/>
              <a:cs typeface="Plus Jakarta Sans Medium" pitchFamily="2" charset="0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 dirty="0">
              <a:solidFill>
                <a:srgbClr val="040404"/>
              </a:solidFill>
              <a:latin typeface="Plus Jakarta Sans Medium" pitchFamily="2" charset="0"/>
              <a:ea typeface="Gotham"/>
              <a:cs typeface="Plus Jakarta Sans Medium" pitchFamily="2" charset="0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 dirty="0">
              <a:solidFill>
                <a:srgbClr val="040404"/>
              </a:solidFill>
              <a:latin typeface="Plus Jakarta Sans Medium" pitchFamily="2" charset="0"/>
              <a:ea typeface="Gotham"/>
              <a:cs typeface="Plus Jakarta Sans Medium" pitchFamily="2" charset="0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 dirty="0">
              <a:solidFill>
                <a:srgbClr val="040404"/>
              </a:solidFill>
              <a:latin typeface="Plus Jakarta Sans Medium" pitchFamily="2" charset="0"/>
              <a:ea typeface="Gotham"/>
              <a:cs typeface="Plus Jakarta Sans Medium" pitchFamily="2" charset="0"/>
              <a:sym typeface="Gotham"/>
            </a:endParaRP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181EF644-D45F-2060-A483-E3C948EC04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126064" y="2157335"/>
            <a:ext cx="6685103" cy="4001015"/>
          </a:xfrm>
        </p:spPr>
        <p:txBody>
          <a:bodyPr>
            <a:normAutofit/>
          </a:bodyPr>
          <a:lstStyle>
            <a:lvl1pPr>
              <a:defRPr sz="1333"/>
            </a:lvl1pPr>
            <a:lvl2pPr marL="765425" indent="-304815">
              <a:defRPr lang="en-US" sz="1867" b="0" kern="1200" spc="-45" dirty="0">
                <a:solidFill>
                  <a:srgbClr val="040404"/>
                </a:solidFill>
                <a:latin typeface="Plus Jakarta Sans Medium" pitchFamily="2" charset="0"/>
                <a:ea typeface="Plus Jakarta Sans Medium" pitchFamily="2" charset="0"/>
                <a:cs typeface="Plus Jakarta Sans Medium" pitchFamily="2" charset="0"/>
              </a:defRPr>
            </a:lvl2pPr>
            <a:lvl3pPr marL="495325" indent="-190510">
              <a:defRPr lang="en-US" sz="1867" kern="1200" spc="-38" dirty="0">
                <a:solidFill>
                  <a:srgbClr val="040404"/>
                </a:solidFill>
                <a:latin typeface="Plus Jakarta Sans Medium" pitchFamily="2" charset="0"/>
                <a:ea typeface="Plus Jakarta Sans Medium" pitchFamily="2" charset="0"/>
                <a:cs typeface="Plus Jakarta Sans Medium" pitchFamily="2" charset="0"/>
              </a:defRPr>
            </a:lvl3pPr>
            <a:lvl4pPr marL="495325" indent="-190510">
              <a:defRPr sz="1333"/>
            </a:lvl4pPr>
            <a:lvl5pPr marL="495325" indent="-190510">
              <a:defRPr sz="1333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marL="201516" lvl="1" algn="l" defTabSz="609630" rtl="0" eaLnBrk="1" latinLnBrk="0" hangingPunct="1">
              <a:lnSpc>
                <a:spcPts val="2613"/>
              </a:lnSpc>
            </a:pPr>
            <a:r>
              <a:rPr lang="en-US" dirty="0"/>
              <a:t>Click to edit Master text styles</a:t>
            </a:r>
          </a:p>
          <a:p>
            <a:pPr marL="690915" lvl="2" indent="-230305" algn="l" defTabSz="609630" rtl="0" eaLnBrk="1" latinLnBrk="0" hangingPunct="1">
              <a:lnSpc>
                <a:spcPts val="2239"/>
              </a:lnSpc>
              <a:buFont typeface="Arial"/>
              <a:buChar char="⚬"/>
            </a:pPr>
            <a:r>
              <a:rPr lang="en-US" dirty="0"/>
              <a:t>Second level</a:t>
            </a:r>
          </a:p>
        </p:txBody>
      </p:sp>
      <p:sp>
        <p:nvSpPr>
          <p:cNvPr id="20" name="Picture Placeholder 2">
            <a:extLst>
              <a:ext uri="{FF2B5EF4-FFF2-40B4-BE49-F238E27FC236}">
                <a16:creationId xmlns:a16="http://schemas.microsoft.com/office/drawing/2014/main" id="{B36336F0-243E-B6AC-E1EC-76230E67F5F3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331215" y="2131125"/>
            <a:ext cx="3657600" cy="4027225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0338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9CE7B71-AA27-F453-576B-6926FF41AF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163F28-8F33-1803-193A-E9368B2BD8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8CC3D7-6D43-064F-E4A7-1025BCF737F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72F3BEB-F56A-A648-9918-891DA4055628}" type="datetime1">
              <a:rPr lang="en-US" smtClean="0"/>
              <a:pPr/>
              <a:t>2/9/26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95CAD8-4ABC-45A5-533F-787D99B239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FA912C-F6D3-073E-804E-43E1C8886D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5C6538A-90FB-E245-AB17-076FB46CAFF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6476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675" r:id="rId12"/>
    <p:sldLayoutId id="2147483676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.jpeg"/><Relationship Id="rId7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8.png"/><Relationship Id="rId4" Type="http://schemas.openxmlformats.org/officeDocument/2006/relationships/image" Target="../media/image4.jpe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2.svg"/><Relationship Id="rId7" Type="http://schemas.openxmlformats.org/officeDocument/2006/relationships/image" Target="../media/image1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9.pn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8.png"/><Relationship Id="rId7" Type="http://schemas.openxmlformats.org/officeDocument/2006/relationships/image" Target="../media/image15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9.svg"/><Relationship Id="rId9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22.svg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svg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1.png"/><Relationship Id="rId7" Type="http://schemas.openxmlformats.org/officeDocument/2006/relationships/image" Target="../media/image26.sv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image" Target="../media/image2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6.svg"/><Relationship Id="rId7" Type="http://schemas.openxmlformats.org/officeDocument/2006/relationships/image" Target="../media/image2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image" Target="../media/image27.jpeg"/><Relationship Id="rId9" Type="http://schemas.openxmlformats.org/officeDocument/2006/relationships/image" Target="../media/image29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6.svg"/><Relationship Id="rId7" Type="http://schemas.openxmlformats.org/officeDocument/2006/relationships/image" Target="../media/image2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9.svg"/><Relationship Id="rId4" Type="http://schemas.openxmlformats.org/officeDocument/2006/relationships/image" Target="../media/image28.png"/><Relationship Id="rId9" Type="http://schemas.openxmlformats.org/officeDocument/2006/relationships/image" Target="../media/image30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svg"/><Relationship Id="rId3" Type="http://schemas.openxmlformats.org/officeDocument/2006/relationships/image" Target="../media/image1.png"/><Relationship Id="rId7" Type="http://schemas.openxmlformats.org/officeDocument/2006/relationships/image" Target="../media/image28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svg"/><Relationship Id="rId5" Type="http://schemas.openxmlformats.org/officeDocument/2006/relationships/image" Target="../media/image10.png"/><Relationship Id="rId4" Type="http://schemas.openxmlformats.org/officeDocument/2006/relationships/image" Target="../media/image2.svg"/><Relationship Id="rId9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10.png"/><Relationship Id="rId7" Type="http://schemas.openxmlformats.org/officeDocument/2006/relationships/image" Target="../media/image30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22.svg"/><Relationship Id="rId4" Type="http://schemas.openxmlformats.org/officeDocument/2006/relationships/image" Target="../media/image21.png"/><Relationship Id="rId9" Type="http://schemas.openxmlformats.org/officeDocument/2006/relationships/image" Target="../media/image2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34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22.svg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svg"/><Relationship Id="rId13" Type="http://schemas.openxmlformats.org/officeDocument/2006/relationships/image" Target="../media/image21.png"/><Relationship Id="rId3" Type="http://schemas.openxmlformats.org/officeDocument/2006/relationships/image" Target="../media/image26.svg"/><Relationship Id="rId7" Type="http://schemas.openxmlformats.org/officeDocument/2006/relationships/image" Target="../media/image35.png"/><Relationship Id="rId12" Type="http://schemas.openxmlformats.org/officeDocument/2006/relationships/image" Target="../media/image40.svg"/><Relationship Id="rId17" Type="http://schemas.openxmlformats.org/officeDocument/2006/relationships/image" Target="../media/image6.png"/><Relationship Id="rId2" Type="http://schemas.openxmlformats.org/officeDocument/2006/relationships/image" Target="../media/image1.png"/><Relationship Id="rId16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39.png"/><Relationship Id="rId5" Type="http://schemas.openxmlformats.org/officeDocument/2006/relationships/image" Target="../media/image34.png"/><Relationship Id="rId15" Type="http://schemas.openxmlformats.org/officeDocument/2006/relationships/image" Target="../media/image32.png"/><Relationship Id="rId10" Type="http://schemas.openxmlformats.org/officeDocument/2006/relationships/image" Target="../media/image38.svg"/><Relationship Id="rId4" Type="http://schemas.openxmlformats.org/officeDocument/2006/relationships/image" Target="../media/image33.png"/><Relationship Id="rId9" Type="http://schemas.openxmlformats.org/officeDocument/2006/relationships/image" Target="../media/image37.png"/><Relationship Id="rId14" Type="http://schemas.openxmlformats.org/officeDocument/2006/relationships/image" Target="../media/image22.sv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.svg"/><Relationship Id="rId7" Type="http://schemas.openxmlformats.org/officeDocument/2006/relationships/image" Target="../media/image2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6.png"/><Relationship Id="rId10" Type="http://schemas.openxmlformats.org/officeDocument/2006/relationships/image" Target="../media/image42.png"/><Relationship Id="rId4" Type="http://schemas.openxmlformats.org/officeDocument/2006/relationships/image" Target="../media/image41.png"/><Relationship Id="rId9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2.svg"/><Relationship Id="rId7" Type="http://schemas.openxmlformats.org/officeDocument/2006/relationships/image" Target="../media/image2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6.png"/><Relationship Id="rId10" Type="http://schemas.openxmlformats.org/officeDocument/2006/relationships/image" Target="../media/image44.png"/><Relationship Id="rId4" Type="http://schemas.openxmlformats.org/officeDocument/2006/relationships/image" Target="../media/image42.png"/><Relationship Id="rId9" Type="http://schemas.openxmlformats.org/officeDocument/2006/relationships/image" Target="../media/image4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44.png"/><Relationship Id="rId7" Type="http://schemas.openxmlformats.org/officeDocument/2006/relationships/image" Target="../media/image45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5" Type="http://schemas.openxmlformats.org/officeDocument/2006/relationships/image" Target="../media/image22.svg"/><Relationship Id="rId4" Type="http://schemas.openxmlformats.org/officeDocument/2006/relationships/image" Target="../media/image21.png"/><Relationship Id="rId9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45.png"/><Relationship Id="rId7" Type="http://schemas.openxmlformats.org/officeDocument/2006/relationships/image" Target="../media/image4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image" Target="../media/image10.png"/><Relationship Id="rId9" Type="http://schemas.openxmlformats.org/officeDocument/2006/relationships/image" Target="../media/image44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3.png"/><Relationship Id="rId7" Type="http://schemas.openxmlformats.org/officeDocument/2006/relationships/image" Target="../media/image22.svg"/><Relationship Id="rId12" Type="http://schemas.openxmlformats.org/officeDocument/2006/relationships/image" Target="../media/image4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11" Type="http://schemas.openxmlformats.org/officeDocument/2006/relationships/image" Target="../media/image2.svg"/><Relationship Id="rId5" Type="http://schemas.openxmlformats.org/officeDocument/2006/relationships/image" Target="../media/image10.png"/><Relationship Id="rId10" Type="http://schemas.openxmlformats.org/officeDocument/2006/relationships/image" Target="../media/image1.png"/><Relationship Id="rId4" Type="http://schemas.openxmlformats.org/officeDocument/2006/relationships/image" Target="../media/image46.png"/><Relationship Id="rId9" Type="http://schemas.openxmlformats.org/officeDocument/2006/relationships/image" Target="../media/image48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47.png"/><Relationship Id="rId7" Type="http://schemas.openxmlformats.org/officeDocument/2006/relationships/image" Target="../media/image49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image" Target="../media/image48.jpeg"/><Relationship Id="rId9" Type="http://schemas.openxmlformats.org/officeDocument/2006/relationships/image" Target="../media/image46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eg"/><Relationship Id="rId3" Type="http://schemas.openxmlformats.org/officeDocument/2006/relationships/image" Target="../media/image49.jpeg"/><Relationship Id="rId7" Type="http://schemas.openxmlformats.org/officeDocument/2006/relationships/image" Target="../media/image4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image" Target="../media/image10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13" Type="http://schemas.openxmlformats.org/officeDocument/2006/relationships/image" Target="../media/image39.png"/><Relationship Id="rId3" Type="http://schemas.openxmlformats.org/officeDocument/2006/relationships/image" Target="../media/image50.png"/><Relationship Id="rId7" Type="http://schemas.openxmlformats.org/officeDocument/2006/relationships/image" Target="../media/image21.png"/><Relationship Id="rId12" Type="http://schemas.openxmlformats.org/officeDocument/2006/relationships/image" Target="../media/image38.svg"/><Relationship Id="rId2" Type="http://schemas.microsoft.com/office/2018/10/relationships/comments" Target="../comments/modernComment_150_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11" Type="http://schemas.openxmlformats.org/officeDocument/2006/relationships/image" Target="../media/image37.png"/><Relationship Id="rId5" Type="http://schemas.openxmlformats.org/officeDocument/2006/relationships/image" Target="../media/image33.png"/><Relationship Id="rId10" Type="http://schemas.openxmlformats.org/officeDocument/2006/relationships/image" Target="../media/image36.svg"/><Relationship Id="rId4" Type="http://schemas.openxmlformats.org/officeDocument/2006/relationships/image" Target="../media/image51.svg"/><Relationship Id="rId9" Type="http://schemas.openxmlformats.org/officeDocument/2006/relationships/image" Target="../media/image35.png"/><Relationship Id="rId14" Type="http://schemas.openxmlformats.org/officeDocument/2006/relationships/image" Target="../media/image40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F5942D16-330E-5844-AF15-A03C4EF678A3}"/>
              </a:ext>
            </a:extLst>
          </p:cNvPr>
          <p:cNvSpPr/>
          <p:nvPr/>
        </p:nvSpPr>
        <p:spPr>
          <a:xfrm>
            <a:off x="6096002" y="685800"/>
            <a:ext cx="5464823" cy="6172200"/>
          </a:xfrm>
          <a:prstGeom prst="rect">
            <a:avLst/>
          </a:prstGeom>
          <a:solidFill>
            <a:srgbClr val="2232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Plus Jakarta Sans Medium" pitchFamily="2" charset="0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628932" y="2042085"/>
            <a:ext cx="8934169" cy="1775230"/>
          </a:xfrm>
          <a:prstGeom prst="rect">
            <a:avLst/>
          </a:prstGeom>
          <a:solidFill>
            <a:srgbClr val="AD2A38"/>
          </a:solidFill>
        </p:spPr>
        <p:txBody>
          <a:bodyPr wrap="square" lIns="457200" tIns="228600" rIns="457200" bIns="228600" rtlCol="0" anchor="t">
            <a:spAutoFit/>
          </a:bodyPr>
          <a:lstStyle/>
          <a:p>
            <a:r>
              <a:rPr lang="en-US" sz="4268" b="1" spc="-150" dirty="0">
                <a:solidFill>
                  <a:schemeClr val="bg1"/>
                </a:solidFill>
                <a:latin typeface="Plus Jakarta Sans ExtraBold" pitchFamily="2" charset="0"/>
                <a:ea typeface="Gotham Bold"/>
                <a:cs typeface="Plus Jakarta Sans ExtraBold" pitchFamily="2" charset="0"/>
                <a:sym typeface="Gotham Bold"/>
              </a:rPr>
              <a:t>The World’s Most Advanced</a:t>
            </a:r>
          </a:p>
          <a:p>
            <a:r>
              <a:rPr lang="en-US" sz="4268" b="1" spc="-150" dirty="0">
                <a:solidFill>
                  <a:schemeClr val="bg1"/>
                </a:solidFill>
                <a:latin typeface="Plus Jakarta Sans ExtraBold" pitchFamily="2" charset="0"/>
                <a:ea typeface="Gotham Bold"/>
                <a:cs typeface="Plus Jakarta Sans ExtraBold" pitchFamily="2" charset="0"/>
                <a:sym typeface="Gotham Bold"/>
              </a:rPr>
              <a:t>Ozone Technology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28931" y="1485900"/>
            <a:ext cx="4692368" cy="2880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613"/>
              </a:lnSpc>
              <a:spcBef>
                <a:spcPct val="0"/>
              </a:spcBef>
            </a:pPr>
            <a:r>
              <a:rPr lang="en-US" sz="1400" spc="200" dirty="0">
                <a:solidFill>
                  <a:srgbClr val="000000">
                    <a:alpha val="80000"/>
                  </a:srgbClr>
                </a:solidFill>
                <a:latin typeface="Plus Jakarta Sans ExtraBold" pitchFamily="2" charset="0"/>
                <a:ea typeface="Gotham Bold"/>
                <a:cs typeface="Plus Jakarta Sans ExtraBold" pitchFamily="2" charset="0"/>
                <a:sym typeface="Gotham Bold"/>
              </a:rPr>
              <a:t>PINNACLE OZONE SOLUTIONS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DEFDC51-8932-44B8-5415-9B73D67714FE}"/>
              </a:ext>
            </a:extLst>
          </p:cNvPr>
          <p:cNvGrpSpPr>
            <a:grpSpLocks noChangeAspect="1"/>
          </p:cNvGrpSpPr>
          <p:nvPr/>
        </p:nvGrpSpPr>
        <p:grpSpPr>
          <a:xfrm>
            <a:off x="628932" y="5113017"/>
            <a:ext cx="4760323" cy="1097279"/>
            <a:chOff x="653184" y="5258788"/>
            <a:chExt cx="4763759" cy="1098032"/>
          </a:xfrm>
        </p:grpSpPr>
        <p:sp>
          <p:nvSpPr>
            <p:cNvPr id="13" name="TextBox 13"/>
            <p:cNvSpPr txBox="1"/>
            <p:nvPr/>
          </p:nvSpPr>
          <p:spPr>
            <a:xfrm>
              <a:off x="2048368" y="5512393"/>
              <a:ext cx="3368575" cy="52216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en-US" sz="2000" b="1" dirty="0">
                  <a:solidFill>
                    <a:schemeClr val="tx1">
                      <a:alpha val="80000"/>
                    </a:schemeClr>
                  </a:solidFill>
                  <a:latin typeface="Plus Jakarta Sans ExtraBold" pitchFamily="2" charset="0"/>
                  <a:ea typeface="Gotham Bold"/>
                  <a:cs typeface="Plus Jakarta Sans ExtraBold" pitchFamily="2" charset="0"/>
                  <a:sym typeface="Gotham Bold"/>
                </a:rPr>
                <a:t>Philippe Taliana</a:t>
              </a:r>
            </a:p>
            <a:p>
              <a:pPr>
                <a:lnSpc>
                  <a:spcPct val="125000"/>
                </a:lnSpc>
              </a:pPr>
              <a:r>
                <a:rPr lang="en-US" sz="800" b="1" spc="50" dirty="0">
                  <a:solidFill>
                    <a:schemeClr val="bg2">
                      <a:lumMod val="25000"/>
                      <a:alpha val="80000"/>
                    </a:schemeClr>
                  </a:solidFill>
                  <a:latin typeface="Plus Jakarta Sans ExtraBold" pitchFamily="2" charset="0"/>
                  <a:ea typeface="Gotham"/>
                  <a:cs typeface="Plus Jakarta Sans ExtraBold" pitchFamily="2" charset="0"/>
                  <a:sym typeface="Gotham"/>
                </a:rPr>
                <a:t>GLOBAL SALES MANAGER</a:t>
              </a:r>
            </a:p>
          </p:txBody>
        </p:sp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4EAC7208-9AA1-558B-200E-D6F7BB5990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" r="2"/>
            <a:stretch/>
          </p:blipFill>
          <p:spPr>
            <a:xfrm>
              <a:off x="653184" y="5258788"/>
              <a:ext cx="1098032" cy="1098032"/>
            </a:xfrm>
            <a:prstGeom prst="ellipse">
              <a:avLst/>
            </a:prstGeom>
          </p:spPr>
        </p:pic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CDC5F4CC-7FEA-602F-34AC-93579D816D2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rgbClr val="22323A">
                <a:tint val="45000"/>
                <a:satMod val="400000"/>
              </a:srgbClr>
            </a:duotone>
            <a:alphaModFix amt="3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8699" r="1526"/>
          <a:stretch>
            <a:fillRect/>
          </a:stretch>
        </p:blipFill>
        <p:spPr>
          <a:xfrm>
            <a:off x="6096000" y="3108242"/>
            <a:ext cx="5464824" cy="3749758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8B43E961-0D96-20B1-61C9-DB11172A3B31}"/>
              </a:ext>
            </a:extLst>
          </p:cNvPr>
          <p:cNvGrpSpPr/>
          <p:nvPr/>
        </p:nvGrpSpPr>
        <p:grpSpPr>
          <a:xfrm>
            <a:off x="434729" y="12192000"/>
            <a:ext cx="11322542" cy="2513195"/>
            <a:chOff x="434729" y="3962400"/>
            <a:chExt cx="11322542" cy="2513195"/>
          </a:xfrm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7C52DC12-4E7B-7757-CF33-9F49A67969CF}"/>
                </a:ext>
              </a:extLst>
            </p:cNvPr>
            <p:cNvSpPr/>
            <p:nvPr/>
          </p:nvSpPr>
          <p:spPr>
            <a:xfrm>
              <a:off x="434729" y="3962400"/>
              <a:ext cx="11322542" cy="2513195"/>
            </a:xfrm>
            <a:prstGeom prst="roundRect">
              <a:avLst>
                <a:gd name="adj" fmla="val 6560"/>
              </a:avLst>
            </a:pr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DCE9B8D-E05F-863A-6208-187532DACEF2}"/>
                </a:ext>
              </a:extLst>
            </p:cNvPr>
            <p:cNvSpPr txBox="1"/>
            <p:nvPr/>
          </p:nvSpPr>
          <p:spPr>
            <a:xfrm>
              <a:off x="647700" y="4168141"/>
              <a:ext cx="2011680" cy="1812997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114306">
                <a:lnSpc>
                  <a:spcPct val="200000"/>
                </a:lnSpc>
                <a:spcAft>
                  <a:spcPts val="400"/>
                </a:spcAft>
                <a:buClr>
                  <a:schemeClr val="bg1">
                    <a:lumMod val="50000"/>
                  </a:schemeClr>
                </a:buClr>
                <a:buSzPct val="100000"/>
              </a:pPr>
              <a:r>
                <a:rPr lang="en-US" sz="1400" b="1" dirty="0">
                  <a:solidFill>
                    <a:schemeClr val="tx2"/>
                  </a:solidFill>
                  <a:latin typeface="Plus Jakarta Sans ExtraBold" pitchFamily="2" charset="0"/>
                  <a:cs typeface="Plus Jakarta Sans ExtraBold" pitchFamily="2" charset="0"/>
                </a:rPr>
                <a:t>OXYGEN SUPPLY</a:t>
              </a:r>
            </a:p>
            <a:p>
              <a:pPr marL="400070" indent="-285764">
                <a:lnSpc>
                  <a:spcPct val="110000"/>
                </a:lnSpc>
                <a:spcAft>
                  <a:spcPts val="400"/>
                </a:spcAft>
                <a:buClr>
                  <a:schemeClr val="bg1">
                    <a:lumMod val="50000"/>
                  </a:schemeClr>
                </a:buClr>
                <a:buSzPct val="100000"/>
                <a:buBlip>
                  <a:blip r:embed="rId6"/>
                </a:buBlip>
              </a:pPr>
              <a:r>
                <a:rPr lang="en-US" sz="1050" dirty="0">
                  <a:solidFill>
                    <a:schemeClr val="tx2">
                      <a:lumMod val="90000"/>
                      <a:lumOff val="10000"/>
                    </a:schemeClr>
                  </a:solidFill>
                  <a:latin typeface="Plus Jakarta Sans Medium" pitchFamily="2" charset="0"/>
                  <a:cs typeface="Plus Jakarta Sans Medium" pitchFamily="2" charset="0"/>
                </a:rPr>
                <a:t>Liquid Oxygen (LOX) or </a:t>
              </a:r>
            </a:p>
            <a:p>
              <a:pPr marL="400070" indent="-285764">
                <a:lnSpc>
                  <a:spcPct val="110000"/>
                </a:lnSpc>
                <a:spcAft>
                  <a:spcPts val="400"/>
                </a:spcAft>
                <a:buClr>
                  <a:schemeClr val="bg1">
                    <a:lumMod val="50000"/>
                  </a:schemeClr>
                </a:buClr>
                <a:buSzPct val="100000"/>
                <a:buBlip>
                  <a:blip r:embed="rId6"/>
                </a:buBlip>
              </a:pPr>
              <a:r>
                <a:rPr lang="en-US" sz="1050" dirty="0">
                  <a:solidFill>
                    <a:schemeClr val="tx2">
                      <a:lumMod val="90000"/>
                      <a:lumOff val="10000"/>
                    </a:schemeClr>
                  </a:solidFill>
                  <a:latin typeface="Plus Jakarta Sans Medium" pitchFamily="2" charset="0"/>
                  <a:cs typeface="Plus Jakarta Sans Medium" pitchFamily="2" charset="0"/>
                </a:rPr>
                <a:t>Onsite generation (PSA / VSA) or delivered oxygen for feed to ozone generator</a:t>
              </a:r>
            </a:p>
            <a:p>
              <a:pPr marL="400070" indent="-285764">
                <a:lnSpc>
                  <a:spcPct val="110000"/>
                </a:lnSpc>
                <a:spcAft>
                  <a:spcPts val="400"/>
                </a:spcAft>
                <a:buClr>
                  <a:schemeClr val="bg1">
                    <a:lumMod val="50000"/>
                  </a:schemeClr>
                </a:buClr>
                <a:buSzPct val="100000"/>
                <a:buBlip>
                  <a:blip r:embed="rId6"/>
                </a:buBlip>
              </a:pPr>
              <a:r>
                <a:rPr lang="en-US" sz="1050" dirty="0">
                  <a:solidFill>
                    <a:schemeClr val="tx2">
                      <a:lumMod val="90000"/>
                      <a:lumOff val="10000"/>
                    </a:schemeClr>
                  </a:solidFill>
                  <a:latin typeface="Plus Jakarta Sans Medium" pitchFamily="2" charset="0"/>
                  <a:cs typeface="Plus Jakarta Sans Medium" pitchFamily="2" charset="0"/>
                </a:rPr>
                <a:t>Min Quality: &gt;93% O</a:t>
              </a:r>
              <a:r>
                <a:rPr lang="en-US" sz="1050" baseline="-25000" dirty="0">
                  <a:solidFill>
                    <a:schemeClr val="tx2">
                      <a:lumMod val="90000"/>
                      <a:lumOff val="10000"/>
                    </a:schemeClr>
                  </a:solidFill>
                  <a:latin typeface="Plus Jakarta Sans Medium" pitchFamily="2" charset="0"/>
                  <a:cs typeface="Plus Jakarta Sans Medium" pitchFamily="2" charset="0"/>
                </a:rPr>
                <a:t>2</a:t>
              </a:r>
              <a:r>
                <a:rPr lang="en-US" sz="1050" dirty="0">
                  <a:solidFill>
                    <a:schemeClr val="tx2">
                      <a:lumMod val="90000"/>
                      <a:lumOff val="10000"/>
                    </a:schemeClr>
                  </a:solidFill>
                  <a:latin typeface="Plus Jakarta Sans Medium" pitchFamily="2" charset="0"/>
                  <a:cs typeface="Plus Jakarta Sans Medium" pitchFamily="2" charset="0"/>
                </a:rPr>
                <a:t> @ Dewpoint = -65°F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94A50AFE-70E8-AF6E-9E4C-68D5227C7604}"/>
                </a:ext>
              </a:extLst>
            </p:cNvPr>
            <p:cNvSpPr txBox="1"/>
            <p:nvPr/>
          </p:nvSpPr>
          <p:spPr>
            <a:xfrm>
              <a:off x="2872150" y="4168141"/>
              <a:ext cx="2011680" cy="1990738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114306">
                <a:lnSpc>
                  <a:spcPct val="200000"/>
                </a:lnSpc>
                <a:spcAft>
                  <a:spcPts val="400"/>
                </a:spcAft>
                <a:buClr>
                  <a:schemeClr val="bg1">
                    <a:lumMod val="50000"/>
                  </a:schemeClr>
                </a:buClr>
                <a:buSzPct val="100000"/>
              </a:pPr>
              <a:r>
                <a:rPr lang="en-US" sz="1400" b="1" dirty="0">
                  <a:solidFill>
                    <a:schemeClr val="tx2"/>
                  </a:solidFill>
                  <a:latin typeface="Plus Jakarta Sans ExtraBold" pitchFamily="2" charset="0"/>
                  <a:cs typeface="Plus Jakarta Sans ExtraBold" pitchFamily="2" charset="0"/>
                </a:rPr>
                <a:t>O</a:t>
              </a:r>
              <a:r>
                <a:rPr lang="en-US" sz="1400" b="1" baseline="-25000" dirty="0">
                  <a:solidFill>
                    <a:schemeClr val="tx2"/>
                  </a:solidFill>
                  <a:latin typeface="Plus Jakarta Sans ExtraBold" pitchFamily="2" charset="0"/>
                  <a:cs typeface="Plus Jakarta Sans ExtraBold" pitchFamily="2" charset="0"/>
                </a:rPr>
                <a:t>3</a:t>
              </a:r>
              <a:r>
                <a:rPr lang="en-US" sz="1400" b="1" dirty="0">
                  <a:solidFill>
                    <a:schemeClr val="tx2"/>
                  </a:solidFill>
                  <a:latin typeface="Plus Jakarta Sans ExtraBold" pitchFamily="2" charset="0"/>
                  <a:cs typeface="Plus Jakarta Sans ExtraBold" pitchFamily="2" charset="0"/>
                </a:rPr>
                <a:t> GENERATOR</a:t>
              </a:r>
            </a:p>
            <a:p>
              <a:pPr marL="400070" indent="-285764">
                <a:lnSpc>
                  <a:spcPct val="110000"/>
                </a:lnSpc>
                <a:spcAft>
                  <a:spcPts val="400"/>
                </a:spcAft>
                <a:buClr>
                  <a:schemeClr val="bg1">
                    <a:lumMod val="50000"/>
                  </a:schemeClr>
                </a:buClr>
                <a:buSzPct val="100000"/>
                <a:buBlip>
                  <a:blip r:embed="rId6"/>
                </a:buBlip>
              </a:pPr>
              <a:r>
                <a:rPr lang="en-US" sz="1050" dirty="0">
                  <a:solidFill>
                    <a:schemeClr val="tx2">
                      <a:lumMod val="90000"/>
                      <a:lumOff val="10000"/>
                    </a:schemeClr>
                  </a:solidFill>
                  <a:latin typeface="Plus Jakarta Sans Medium" pitchFamily="2" charset="0"/>
                  <a:cs typeface="Plus Jakarta Sans Medium" pitchFamily="2" charset="0"/>
                </a:rPr>
                <a:t>Converts O</a:t>
              </a:r>
              <a:r>
                <a:rPr lang="en-US" sz="1050" baseline="-25000" dirty="0">
                  <a:solidFill>
                    <a:schemeClr val="tx2">
                      <a:lumMod val="90000"/>
                      <a:lumOff val="10000"/>
                    </a:schemeClr>
                  </a:solidFill>
                  <a:latin typeface="Plus Jakarta Sans Medium" pitchFamily="2" charset="0"/>
                  <a:cs typeface="Plus Jakarta Sans Medium" pitchFamily="2" charset="0"/>
                </a:rPr>
                <a:t>2</a:t>
              </a:r>
              <a:r>
                <a:rPr lang="en-US" sz="1050" dirty="0">
                  <a:solidFill>
                    <a:schemeClr val="tx2">
                      <a:lumMod val="90000"/>
                      <a:lumOff val="10000"/>
                    </a:schemeClr>
                  </a:solidFill>
                  <a:latin typeface="Plus Jakarta Sans Medium" pitchFamily="2" charset="0"/>
                  <a:cs typeface="Plus Jakarta Sans Medium" pitchFamily="2" charset="0"/>
                </a:rPr>
                <a:t> to ~10% O</a:t>
              </a:r>
              <a:r>
                <a:rPr lang="en-US" sz="1050" baseline="-25000" dirty="0">
                  <a:solidFill>
                    <a:schemeClr val="tx2">
                      <a:lumMod val="90000"/>
                      <a:lumOff val="10000"/>
                    </a:schemeClr>
                  </a:solidFill>
                  <a:latin typeface="Plus Jakarta Sans Medium" pitchFamily="2" charset="0"/>
                  <a:cs typeface="Plus Jakarta Sans Medium" pitchFamily="2" charset="0"/>
                </a:rPr>
                <a:t>3</a:t>
              </a:r>
              <a:r>
                <a:rPr lang="en-US" sz="1050" dirty="0">
                  <a:solidFill>
                    <a:schemeClr val="tx2">
                      <a:lumMod val="90000"/>
                      <a:lumOff val="10000"/>
                    </a:schemeClr>
                  </a:solidFill>
                  <a:latin typeface="Plus Jakarta Sans Medium" pitchFamily="2" charset="0"/>
                  <a:cs typeface="Plus Jakarta Sans Medium" pitchFamily="2" charset="0"/>
                </a:rPr>
                <a:t> (</a:t>
              </a:r>
              <a:r>
                <a:rPr lang="en-US" sz="1050" dirty="0" err="1">
                  <a:solidFill>
                    <a:schemeClr val="tx2">
                      <a:lumMod val="90000"/>
                      <a:lumOff val="10000"/>
                    </a:schemeClr>
                  </a:solidFill>
                  <a:latin typeface="Plus Jakarta Sans Medium" pitchFamily="2" charset="0"/>
                  <a:cs typeface="Plus Jakarta Sans Medium" pitchFamily="2" charset="0"/>
                </a:rPr>
                <a:t>typ</a:t>
              </a:r>
              <a:r>
                <a:rPr lang="en-US" sz="1050" dirty="0">
                  <a:solidFill>
                    <a:schemeClr val="tx2">
                      <a:lumMod val="90000"/>
                      <a:lumOff val="10000"/>
                    </a:schemeClr>
                  </a:solidFill>
                  <a:latin typeface="Plus Jakarta Sans Medium" pitchFamily="2" charset="0"/>
                  <a:cs typeface="Plus Jakarta Sans Medium" pitchFamily="2" charset="0"/>
                </a:rPr>
                <a:t>) using electrified plasma field</a:t>
              </a:r>
            </a:p>
            <a:p>
              <a:pPr marL="400070" indent="-285764">
                <a:lnSpc>
                  <a:spcPct val="110000"/>
                </a:lnSpc>
                <a:spcAft>
                  <a:spcPts val="400"/>
                </a:spcAft>
                <a:buClr>
                  <a:schemeClr val="bg1">
                    <a:lumMod val="50000"/>
                  </a:schemeClr>
                </a:buClr>
                <a:buSzPct val="100000"/>
                <a:buBlip>
                  <a:blip r:embed="rId6"/>
                </a:buBlip>
              </a:pPr>
              <a:r>
                <a:rPr lang="en-US" sz="1050" dirty="0">
                  <a:solidFill>
                    <a:schemeClr val="tx2">
                      <a:lumMod val="90000"/>
                      <a:lumOff val="10000"/>
                    </a:schemeClr>
                  </a:solidFill>
                  <a:latin typeface="Plus Jakarta Sans Medium" pitchFamily="2" charset="0"/>
                  <a:cs typeface="Plus Jakarta Sans Medium" pitchFamily="2" charset="0"/>
                </a:rPr>
                <a:t>Pinnacle generators offer constant %BW output at any turn-down </a:t>
              </a:r>
            </a:p>
            <a:p>
              <a:pPr marL="400070" indent="-285764">
                <a:lnSpc>
                  <a:spcPct val="110000"/>
                </a:lnSpc>
                <a:spcAft>
                  <a:spcPts val="400"/>
                </a:spcAft>
                <a:buClr>
                  <a:schemeClr val="bg1">
                    <a:lumMod val="50000"/>
                  </a:schemeClr>
                </a:buClr>
                <a:buSzPct val="100000"/>
                <a:buBlip>
                  <a:blip r:embed="rId6"/>
                </a:buBlip>
              </a:pPr>
              <a:r>
                <a:rPr lang="en-US" sz="1050" dirty="0">
                  <a:solidFill>
                    <a:schemeClr val="tx2">
                      <a:lumMod val="90000"/>
                      <a:lumOff val="10000"/>
                    </a:schemeClr>
                  </a:solidFill>
                  <a:latin typeface="Plus Jakarta Sans Medium" pitchFamily="2" charset="0"/>
                  <a:cs typeface="Plus Jakarta Sans Medium" pitchFamily="2" charset="0"/>
                </a:rPr>
                <a:t>Market Leading Energy Efficiency (3.5 kWh/</a:t>
              </a:r>
              <a:r>
                <a:rPr lang="en-US" sz="1050" dirty="0" err="1">
                  <a:solidFill>
                    <a:schemeClr val="tx2">
                      <a:lumMod val="90000"/>
                      <a:lumOff val="10000"/>
                    </a:schemeClr>
                  </a:solidFill>
                  <a:latin typeface="Plus Jakarta Sans Medium" pitchFamily="2" charset="0"/>
                  <a:cs typeface="Plus Jakarta Sans Medium" pitchFamily="2" charset="0"/>
                </a:rPr>
                <a:t>lb</a:t>
              </a:r>
              <a:r>
                <a:rPr lang="en-US" sz="1050" dirty="0">
                  <a:solidFill>
                    <a:schemeClr val="tx2">
                      <a:lumMod val="90000"/>
                      <a:lumOff val="10000"/>
                    </a:schemeClr>
                  </a:solidFill>
                  <a:latin typeface="Plus Jakarta Sans Medium" pitchFamily="2" charset="0"/>
                  <a:cs typeface="Plus Jakarta Sans Medium" pitchFamily="2" charset="0"/>
                </a:rPr>
                <a:t>)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010D4B88-4E7E-143D-4DFB-484CCBEBF7F2}"/>
                </a:ext>
              </a:extLst>
            </p:cNvPr>
            <p:cNvSpPr txBox="1"/>
            <p:nvPr/>
          </p:nvSpPr>
          <p:spPr>
            <a:xfrm>
              <a:off x="5096600" y="4168141"/>
              <a:ext cx="2011680" cy="1228478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114306">
                <a:lnSpc>
                  <a:spcPct val="200000"/>
                </a:lnSpc>
                <a:spcAft>
                  <a:spcPts val="400"/>
                </a:spcAft>
                <a:buClr>
                  <a:schemeClr val="bg1">
                    <a:lumMod val="50000"/>
                  </a:schemeClr>
                </a:buClr>
                <a:buSzPct val="100000"/>
              </a:pPr>
              <a:r>
                <a:rPr lang="en-US" sz="1400" b="1" dirty="0">
                  <a:solidFill>
                    <a:schemeClr val="tx2"/>
                  </a:solidFill>
                  <a:latin typeface="Plus Jakarta Sans ExtraBold" pitchFamily="2" charset="0"/>
                  <a:cs typeface="Plus Jakarta Sans ExtraBold" pitchFamily="2" charset="0"/>
                </a:rPr>
                <a:t>WATER CHILLER</a:t>
              </a:r>
            </a:p>
            <a:p>
              <a:pPr marL="400070" indent="-285764">
                <a:lnSpc>
                  <a:spcPct val="110000"/>
                </a:lnSpc>
                <a:spcAft>
                  <a:spcPts val="400"/>
                </a:spcAft>
                <a:buClr>
                  <a:schemeClr val="bg1">
                    <a:lumMod val="50000"/>
                  </a:schemeClr>
                </a:buClr>
                <a:buSzPct val="100000"/>
                <a:buBlip>
                  <a:blip r:embed="rId6"/>
                </a:buBlip>
              </a:pPr>
              <a:r>
                <a:rPr lang="en-US" sz="1050" dirty="0">
                  <a:solidFill>
                    <a:schemeClr val="tx2">
                      <a:lumMod val="90000"/>
                      <a:lumOff val="10000"/>
                    </a:schemeClr>
                  </a:solidFill>
                  <a:latin typeface="Plus Jakarta Sans Medium" pitchFamily="2" charset="0"/>
                  <a:cs typeface="Plus Jakarta Sans Medium" pitchFamily="2" charset="0"/>
                </a:rPr>
                <a:t>Closed-loop cooling for ozone generator</a:t>
              </a:r>
            </a:p>
            <a:p>
              <a:pPr marL="400070" indent="-285764">
                <a:lnSpc>
                  <a:spcPct val="110000"/>
                </a:lnSpc>
                <a:spcAft>
                  <a:spcPts val="400"/>
                </a:spcAft>
                <a:buClr>
                  <a:schemeClr val="bg1">
                    <a:lumMod val="50000"/>
                  </a:schemeClr>
                </a:buClr>
                <a:buSzPct val="100000"/>
                <a:buBlip>
                  <a:blip r:embed="rId6"/>
                </a:buBlip>
              </a:pPr>
              <a:r>
                <a:rPr lang="en-US" sz="1050" dirty="0">
                  <a:solidFill>
                    <a:schemeClr val="tx2">
                      <a:lumMod val="90000"/>
                      <a:lumOff val="10000"/>
                    </a:schemeClr>
                  </a:solidFill>
                  <a:latin typeface="Plus Jakarta Sans Medium" pitchFamily="2" charset="0"/>
                  <a:cs typeface="Plus Jakarta Sans Medium" pitchFamily="2" charset="0"/>
                </a:rPr>
                <a:t>Glycol based fluid preserves unit efficiency</a:t>
              </a:r>
              <a:endParaRPr lang="en-US" sz="1100" dirty="0">
                <a:solidFill>
                  <a:schemeClr val="tx2">
                    <a:lumMod val="90000"/>
                    <a:lumOff val="10000"/>
                  </a:schemeClr>
                </a:solidFill>
                <a:latin typeface="Plus Jakarta Sans Medium" pitchFamily="2" charset="0"/>
                <a:cs typeface="Plus Jakarta Sans Medium" pitchFamily="2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8D02CFC1-BD8A-44C0-861E-2B5D2B0F6303}"/>
                </a:ext>
              </a:extLst>
            </p:cNvPr>
            <p:cNvSpPr txBox="1"/>
            <p:nvPr/>
          </p:nvSpPr>
          <p:spPr>
            <a:xfrm>
              <a:off x="7321050" y="4168141"/>
              <a:ext cx="2011680" cy="1635256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114306">
                <a:lnSpc>
                  <a:spcPct val="200000"/>
                </a:lnSpc>
                <a:spcAft>
                  <a:spcPts val="400"/>
                </a:spcAft>
                <a:buClr>
                  <a:schemeClr val="bg1">
                    <a:lumMod val="50000"/>
                  </a:schemeClr>
                </a:buClr>
                <a:buSzPct val="100000"/>
              </a:pPr>
              <a:r>
                <a:rPr lang="en-US" sz="1400" b="1" dirty="0">
                  <a:solidFill>
                    <a:schemeClr val="tx2"/>
                  </a:solidFill>
                  <a:latin typeface="Plus Jakarta Sans ExtraBold" pitchFamily="2" charset="0"/>
                  <a:cs typeface="Plus Jakarta Sans ExtraBold" pitchFamily="2" charset="0"/>
                </a:rPr>
                <a:t>O</a:t>
              </a:r>
              <a:r>
                <a:rPr lang="en-US" sz="1400" b="1" baseline="-25000" dirty="0">
                  <a:solidFill>
                    <a:schemeClr val="tx2"/>
                  </a:solidFill>
                  <a:latin typeface="Plus Jakarta Sans ExtraBold" pitchFamily="2" charset="0"/>
                  <a:cs typeface="Plus Jakarta Sans ExtraBold" pitchFamily="2" charset="0"/>
                </a:rPr>
                <a:t>3</a:t>
              </a:r>
              <a:r>
                <a:rPr lang="en-US" sz="1400" b="1" dirty="0">
                  <a:solidFill>
                    <a:schemeClr val="tx2"/>
                  </a:solidFill>
                  <a:latin typeface="Plus Jakarta Sans ExtraBold" pitchFamily="2" charset="0"/>
                  <a:cs typeface="Plus Jakarta Sans ExtraBold" pitchFamily="2" charset="0"/>
                </a:rPr>
                <a:t> INJECTION</a:t>
              </a:r>
            </a:p>
            <a:p>
              <a:pPr marL="400070" indent="-285764">
                <a:lnSpc>
                  <a:spcPct val="110000"/>
                </a:lnSpc>
                <a:spcAft>
                  <a:spcPts val="400"/>
                </a:spcAft>
                <a:buClr>
                  <a:schemeClr val="bg1">
                    <a:lumMod val="50000"/>
                  </a:schemeClr>
                </a:buClr>
                <a:buSzPct val="100000"/>
                <a:buBlip>
                  <a:blip r:embed="rId6"/>
                </a:buBlip>
              </a:pPr>
              <a:r>
                <a:rPr lang="en-US" sz="1050" dirty="0">
                  <a:solidFill>
                    <a:schemeClr val="tx2">
                      <a:lumMod val="90000"/>
                      <a:lumOff val="10000"/>
                    </a:schemeClr>
                  </a:solidFill>
                  <a:latin typeface="Plus Jakarta Sans Medium" pitchFamily="2" charset="0"/>
                  <a:cs typeface="Plus Jakarta Sans Medium" pitchFamily="2" charset="0"/>
                </a:rPr>
                <a:t>Dissolves O</a:t>
              </a:r>
              <a:r>
                <a:rPr lang="en-US" sz="1050" baseline="-25000" dirty="0">
                  <a:solidFill>
                    <a:schemeClr val="tx2">
                      <a:lumMod val="90000"/>
                      <a:lumOff val="10000"/>
                    </a:schemeClr>
                  </a:solidFill>
                  <a:latin typeface="Plus Jakarta Sans Medium" pitchFamily="2" charset="0"/>
                  <a:cs typeface="Plus Jakarta Sans Medium" pitchFamily="2" charset="0"/>
                </a:rPr>
                <a:t>3</a:t>
              </a:r>
              <a:r>
                <a:rPr lang="en-US" sz="1050" dirty="0">
                  <a:solidFill>
                    <a:schemeClr val="tx2">
                      <a:lumMod val="90000"/>
                      <a:lumOff val="10000"/>
                    </a:schemeClr>
                  </a:solidFill>
                  <a:latin typeface="Plus Jakarta Sans Medium" pitchFamily="2" charset="0"/>
                  <a:cs typeface="Plus Jakarta Sans Medium" pitchFamily="2" charset="0"/>
                </a:rPr>
                <a:t> Gas Into Solution for Reaction</a:t>
              </a:r>
            </a:p>
            <a:p>
              <a:pPr marL="400070" indent="-285764">
                <a:lnSpc>
                  <a:spcPct val="110000"/>
                </a:lnSpc>
                <a:spcAft>
                  <a:spcPts val="400"/>
                </a:spcAft>
                <a:buClr>
                  <a:schemeClr val="bg1">
                    <a:lumMod val="50000"/>
                  </a:schemeClr>
                </a:buClr>
                <a:buSzPct val="100000"/>
                <a:buBlip>
                  <a:blip r:embed="rId6"/>
                </a:buBlip>
              </a:pPr>
              <a:r>
                <a:rPr lang="en-US" sz="1050" dirty="0">
                  <a:solidFill>
                    <a:schemeClr val="tx2">
                      <a:lumMod val="90000"/>
                      <a:lumOff val="10000"/>
                    </a:schemeClr>
                  </a:solidFill>
                  <a:latin typeface="Plus Jakarta Sans Medium" pitchFamily="2" charset="0"/>
                  <a:cs typeface="Plus Jakarta Sans Medium" pitchFamily="2" charset="0"/>
                </a:rPr>
                <a:t>Custom Design (based on dose, flow, </a:t>
              </a:r>
              <a:r>
                <a:rPr lang="en-US" sz="1050" dirty="0" err="1">
                  <a:solidFill>
                    <a:schemeClr val="tx2">
                      <a:lumMod val="90000"/>
                      <a:lumOff val="10000"/>
                    </a:schemeClr>
                  </a:solidFill>
                  <a:latin typeface="Plus Jakarta Sans Medium" pitchFamily="2" charset="0"/>
                  <a:cs typeface="Plus Jakarta Sans Medium" pitchFamily="2" charset="0"/>
                </a:rPr>
                <a:t>etc</a:t>
              </a:r>
              <a:r>
                <a:rPr lang="en-US" sz="1050" dirty="0">
                  <a:solidFill>
                    <a:schemeClr val="tx2">
                      <a:lumMod val="90000"/>
                      <a:lumOff val="10000"/>
                    </a:schemeClr>
                  </a:solidFill>
                  <a:latin typeface="Plus Jakarta Sans Medium" pitchFamily="2" charset="0"/>
                  <a:cs typeface="Plus Jakarta Sans Medium" pitchFamily="2" charset="0"/>
                </a:rPr>
                <a:t>)</a:t>
              </a:r>
            </a:p>
            <a:p>
              <a:pPr marL="400070" indent="-285764">
                <a:lnSpc>
                  <a:spcPct val="110000"/>
                </a:lnSpc>
                <a:spcAft>
                  <a:spcPts val="400"/>
                </a:spcAft>
                <a:buClr>
                  <a:schemeClr val="bg1">
                    <a:lumMod val="50000"/>
                  </a:schemeClr>
                </a:buClr>
                <a:buSzPct val="100000"/>
                <a:buBlip>
                  <a:blip r:embed="rId6"/>
                </a:buBlip>
              </a:pPr>
              <a:r>
                <a:rPr lang="en-US" sz="1050" dirty="0">
                  <a:solidFill>
                    <a:schemeClr val="tx2">
                      <a:lumMod val="90000"/>
                      <a:lumOff val="10000"/>
                    </a:schemeClr>
                  </a:solidFill>
                  <a:latin typeface="Plus Jakarta Sans Medium" pitchFamily="2" charset="0"/>
                  <a:cs typeface="Plus Jakarta Sans Medium" pitchFamily="2" charset="0"/>
                </a:rPr>
                <a:t>Typical Transfer Efficiency &gt;93%</a:t>
              </a:r>
              <a:endParaRPr lang="en-US" sz="1100" dirty="0">
                <a:solidFill>
                  <a:schemeClr val="tx2">
                    <a:lumMod val="90000"/>
                    <a:lumOff val="10000"/>
                  </a:schemeClr>
                </a:solidFill>
                <a:latin typeface="Plus Jakarta Sans Medium" pitchFamily="2" charset="0"/>
                <a:cs typeface="Plus Jakarta Sans Medium" pitchFamily="2" charset="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8626C76-0A82-DB85-B97E-B38C85734333}"/>
                </a:ext>
              </a:extLst>
            </p:cNvPr>
            <p:cNvSpPr txBox="1"/>
            <p:nvPr/>
          </p:nvSpPr>
          <p:spPr>
            <a:xfrm>
              <a:off x="9545499" y="4168141"/>
              <a:ext cx="2011680" cy="1635256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114306">
                <a:lnSpc>
                  <a:spcPct val="200000"/>
                </a:lnSpc>
                <a:spcAft>
                  <a:spcPts val="400"/>
                </a:spcAft>
                <a:buClr>
                  <a:schemeClr val="bg1">
                    <a:lumMod val="50000"/>
                  </a:schemeClr>
                </a:buClr>
                <a:buSzPct val="100000"/>
              </a:pPr>
              <a:r>
                <a:rPr lang="en-US" sz="1400" b="1" dirty="0">
                  <a:solidFill>
                    <a:schemeClr val="tx2"/>
                  </a:solidFill>
                  <a:latin typeface="Plus Jakarta Sans ExtraBold" pitchFamily="2" charset="0"/>
                  <a:cs typeface="Plus Jakarta Sans ExtraBold" pitchFamily="2" charset="0"/>
                </a:rPr>
                <a:t>O</a:t>
              </a:r>
              <a:r>
                <a:rPr lang="en-US" sz="1400" b="1" baseline="-25000" dirty="0">
                  <a:solidFill>
                    <a:schemeClr val="tx2"/>
                  </a:solidFill>
                  <a:latin typeface="Plus Jakarta Sans ExtraBold" pitchFamily="2" charset="0"/>
                  <a:cs typeface="Plus Jakarta Sans ExtraBold" pitchFamily="2" charset="0"/>
                </a:rPr>
                <a:t>3</a:t>
              </a:r>
              <a:r>
                <a:rPr lang="en-US" sz="1400" b="1" dirty="0">
                  <a:solidFill>
                    <a:schemeClr val="tx2"/>
                  </a:solidFill>
                  <a:latin typeface="Plus Jakarta Sans ExtraBold" pitchFamily="2" charset="0"/>
                  <a:cs typeface="Plus Jakarta Sans ExtraBold" pitchFamily="2" charset="0"/>
                </a:rPr>
                <a:t> DESTRUCT</a:t>
              </a:r>
            </a:p>
            <a:p>
              <a:pPr marL="400070" indent="-285764">
                <a:lnSpc>
                  <a:spcPct val="110000"/>
                </a:lnSpc>
                <a:spcAft>
                  <a:spcPts val="400"/>
                </a:spcAft>
                <a:buClr>
                  <a:schemeClr val="bg1">
                    <a:lumMod val="50000"/>
                  </a:schemeClr>
                </a:buClr>
                <a:buSzPct val="100000"/>
                <a:buBlip>
                  <a:blip r:embed="rId6"/>
                </a:buBlip>
              </a:pPr>
              <a:r>
                <a:rPr lang="en-US" sz="1050" dirty="0">
                  <a:solidFill>
                    <a:schemeClr val="tx2">
                      <a:lumMod val="90000"/>
                      <a:lumOff val="10000"/>
                    </a:schemeClr>
                  </a:solidFill>
                  <a:latin typeface="Plus Jakarta Sans Medium" pitchFamily="2" charset="0"/>
                  <a:cs typeface="Plus Jakarta Sans Medium" pitchFamily="2" charset="0"/>
                </a:rPr>
                <a:t>Captures un-dissolved O</a:t>
              </a:r>
              <a:r>
                <a:rPr lang="en-US" sz="1050" baseline="-25000" dirty="0">
                  <a:solidFill>
                    <a:schemeClr val="tx2">
                      <a:lumMod val="90000"/>
                      <a:lumOff val="10000"/>
                    </a:schemeClr>
                  </a:solidFill>
                  <a:latin typeface="Plus Jakarta Sans Medium" pitchFamily="2" charset="0"/>
                  <a:cs typeface="Plus Jakarta Sans Medium" pitchFamily="2" charset="0"/>
                </a:rPr>
                <a:t>3</a:t>
              </a:r>
              <a:r>
                <a:rPr lang="en-US" sz="1050" dirty="0">
                  <a:solidFill>
                    <a:schemeClr val="tx2">
                      <a:lumMod val="90000"/>
                      <a:lumOff val="10000"/>
                    </a:schemeClr>
                  </a:solidFill>
                  <a:latin typeface="Plus Jakarta Sans Medium" pitchFamily="2" charset="0"/>
                  <a:cs typeface="Plus Jakarta Sans Medium" pitchFamily="2" charset="0"/>
                </a:rPr>
                <a:t> gas to prevent exposure</a:t>
              </a:r>
            </a:p>
            <a:p>
              <a:pPr marL="400070" indent="-285764">
                <a:lnSpc>
                  <a:spcPct val="110000"/>
                </a:lnSpc>
                <a:spcAft>
                  <a:spcPts val="400"/>
                </a:spcAft>
                <a:buClr>
                  <a:schemeClr val="bg1">
                    <a:lumMod val="50000"/>
                  </a:schemeClr>
                </a:buClr>
                <a:buSzPct val="100000"/>
                <a:buBlip>
                  <a:blip r:embed="rId6"/>
                </a:buBlip>
              </a:pPr>
              <a:r>
                <a:rPr lang="en-US" sz="1050" dirty="0">
                  <a:solidFill>
                    <a:schemeClr val="tx2">
                      <a:lumMod val="90000"/>
                      <a:lumOff val="10000"/>
                    </a:schemeClr>
                  </a:solidFill>
                  <a:latin typeface="Plus Jakarta Sans Medium" pitchFamily="2" charset="0"/>
                  <a:cs typeface="Plus Jakarta Sans Medium" pitchFamily="2" charset="0"/>
                </a:rPr>
                <a:t>Autocatalytic Reaction w/ Monitoring</a:t>
              </a:r>
            </a:p>
            <a:p>
              <a:pPr marL="400070" indent="-285764">
                <a:lnSpc>
                  <a:spcPct val="110000"/>
                </a:lnSpc>
                <a:spcAft>
                  <a:spcPts val="400"/>
                </a:spcAft>
                <a:buClr>
                  <a:schemeClr val="bg1">
                    <a:lumMod val="50000"/>
                  </a:schemeClr>
                </a:buClr>
                <a:buSzPct val="100000"/>
                <a:buBlip>
                  <a:blip r:embed="rId6"/>
                </a:buBlip>
              </a:pPr>
              <a:r>
                <a:rPr lang="en-US" sz="1050" dirty="0">
                  <a:solidFill>
                    <a:schemeClr val="tx2">
                      <a:lumMod val="90000"/>
                      <a:lumOff val="10000"/>
                    </a:schemeClr>
                  </a:solidFill>
                  <a:latin typeface="Plus Jakarta Sans Medium" pitchFamily="2" charset="0"/>
                  <a:cs typeface="Plus Jakarta Sans Medium" pitchFamily="2" charset="0"/>
                </a:rPr>
                <a:t>Assures no release / exposure to O</a:t>
              </a:r>
              <a:r>
                <a:rPr lang="en-US" sz="1050" baseline="-25000" dirty="0">
                  <a:solidFill>
                    <a:schemeClr val="tx2">
                      <a:lumMod val="90000"/>
                      <a:lumOff val="10000"/>
                    </a:schemeClr>
                  </a:solidFill>
                  <a:latin typeface="Plus Jakarta Sans Medium" pitchFamily="2" charset="0"/>
                  <a:cs typeface="Plus Jakarta Sans Medium" pitchFamily="2" charset="0"/>
                </a:rPr>
                <a:t>3</a:t>
              </a:r>
            </a:p>
          </p:txBody>
        </p:sp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50467DB9-978A-042E-8F72-5518302FD70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32900" y="590780"/>
            <a:ext cx="6657314" cy="2980603"/>
          </a:xfrm>
          <a:prstGeom prst="rect">
            <a:avLst/>
          </a:prstGeom>
          <a:noFill/>
        </p:spPr>
      </p:pic>
      <p:sp>
        <p:nvSpPr>
          <p:cNvPr id="16" name="TextBox 38">
            <a:extLst>
              <a:ext uri="{FF2B5EF4-FFF2-40B4-BE49-F238E27FC236}">
                <a16:creationId xmlns:a16="http://schemas.microsoft.com/office/drawing/2014/main" id="{EBE2D929-DC2A-24AF-436D-CC94E36A996E}"/>
              </a:ext>
            </a:extLst>
          </p:cNvPr>
          <p:cNvSpPr txBox="1"/>
          <p:nvPr/>
        </p:nvSpPr>
        <p:spPr>
          <a:xfrm>
            <a:off x="580617" y="-1504582"/>
            <a:ext cx="5448300" cy="11079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3600" b="1" spc="-100" dirty="0">
                <a:solidFill>
                  <a:srgbClr val="AD2A38"/>
                </a:solidFill>
                <a:effectLst>
                  <a:outerShdw blurRad="482600" dist="38100" dir="5400000" sx="98000" sy="98000" algn="t" rotWithShape="0">
                    <a:schemeClr val="bg1"/>
                  </a:outerShdw>
                </a:effectLst>
                <a:latin typeface="Plus Jakarta Sans SemiBold" pitchFamily="2" charset="0"/>
                <a:ea typeface="Gotham Bold"/>
                <a:cs typeface="Plus Jakarta Sans SemiBold" pitchFamily="2" charset="0"/>
                <a:sym typeface="Gotham Bold"/>
              </a:rPr>
              <a:t>Typical Ozone System Process Diagram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C9A72024-A79F-E121-1862-BF3A8F9860E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alphaModFix amt="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44873334" y="1523998"/>
            <a:ext cx="8669867" cy="4876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BDDAA95-065F-4540-732D-5E0D5F96D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13E592E8-8149-61D4-B1C3-85F549706FA0}"/>
              </a:ext>
            </a:extLst>
          </p:cNvPr>
          <p:cNvSpPr/>
          <p:nvPr/>
        </p:nvSpPr>
        <p:spPr>
          <a:xfrm>
            <a:off x="6096001" y="7043330"/>
            <a:ext cx="5464823" cy="6172200"/>
          </a:xfrm>
          <a:prstGeom prst="rect">
            <a:avLst/>
          </a:prstGeom>
          <a:solidFill>
            <a:srgbClr val="2232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0DF94C18-2C09-B658-3C76-73BD4AEDA2D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rgbClr val="22323A">
                <a:tint val="45000"/>
                <a:satMod val="400000"/>
              </a:srgbClr>
            </a:duotone>
            <a:alphaModFix amt="3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8699" r="1526"/>
          <a:stretch>
            <a:fillRect/>
          </a:stretch>
        </p:blipFill>
        <p:spPr>
          <a:xfrm>
            <a:off x="6096000" y="9465772"/>
            <a:ext cx="5464824" cy="3749758"/>
          </a:xfrm>
          <a:prstGeom prst="rect">
            <a:avLst/>
          </a:prstGeom>
        </p:spPr>
      </p:pic>
      <p:sp>
        <p:nvSpPr>
          <p:cNvPr id="31" name="TextBox 12">
            <a:extLst>
              <a:ext uri="{FF2B5EF4-FFF2-40B4-BE49-F238E27FC236}">
                <a16:creationId xmlns:a16="http://schemas.microsoft.com/office/drawing/2014/main" id="{59F9E4B8-D660-2ACE-F37E-1EE0D3F23CB1}"/>
              </a:ext>
            </a:extLst>
          </p:cNvPr>
          <p:cNvSpPr txBox="1"/>
          <p:nvPr/>
        </p:nvSpPr>
        <p:spPr>
          <a:xfrm>
            <a:off x="-9957816" y="2042085"/>
            <a:ext cx="8934169" cy="1775230"/>
          </a:xfrm>
          <a:prstGeom prst="rect">
            <a:avLst/>
          </a:prstGeom>
          <a:solidFill>
            <a:srgbClr val="AD2A38"/>
          </a:solidFill>
        </p:spPr>
        <p:txBody>
          <a:bodyPr wrap="square" lIns="457200" tIns="228600" rIns="457200" bIns="228600" rtlCol="0" anchor="t">
            <a:spAutoFit/>
          </a:bodyPr>
          <a:lstStyle/>
          <a:p>
            <a:r>
              <a:rPr lang="en-US" sz="4268" b="1" spc="-150" dirty="0">
                <a:solidFill>
                  <a:schemeClr val="bg1"/>
                </a:solidFill>
                <a:latin typeface="Plus Jakarta Sans ExtraBold" pitchFamily="2" charset="0"/>
                <a:ea typeface="Gotham Bold"/>
                <a:cs typeface="Plus Jakarta Sans ExtraBold" pitchFamily="2" charset="0"/>
                <a:sym typeface="Gotham Bold"/>
              </a:rPr>
              <a:t>The World’s Most Advanced</a:t>
            </a:r>
          </a:p>
          <a:p>
            <a:r>
              <a:rPr lang="en-US" sz="4268" b="1" spc="-150" dirty="0">
                <a:solidFill>
                  <a:schemeClr val="bg1"/>
                </a:solidFill>
                <a:latin typeface="Plus Jakarta Sans ExtraBold" pitchFamily="2" charset="0"/>
                <a:ea typeface="Gotham Bold"/>
                <a:cs typeface="Plus Jakarta Sans ExtraBold" pitchFamily="2" charset="0"/>
                <a:sym typeface="Gotham Bold"/>
              </a:rPr>
              <a:t>Ozone Technology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8B936354-0518-791C-AB8B-E958951FF3AE}"/>
              </a:ext>
            </a:extLst>
          </p:cNvPr>
          <p:cNvGrpSpPr>
            <a:grpSpLocks noChangeAspect="1"/>
          </p:cNvGrpSpPr>
          <p:nvPr/>
        </p:nvGrpSpPr>
        <p:grpSpPr>
          <a:xfrm>
            <a:off x="-5934456" y="5113017"/>
            <a:ext cx="4760323" cy="1097279"/>
            <a:chOff x="653184" y="5258788"/>
            <a:chExt cx="4763759" cy="1098032"/>
          </a:xfrm>
        </p:grpSpPr>
        <p:sp>
          <p:nvSpPr>
            <p:cNvPr id="33" name="TextBox 13">
              <a:extLst>
                <a:ext uri="{FF2B5EF4-FFF2-40B4-BE49-F238E27FC236}">
                  <a16:creationId xmlns:a16="http://schemas.microsoft.com/office/drawing/2014/main" id="{4F6AEF91-41F5-23D6-AF9D-4F130E7BD5B3}"/>
                </a:ext>
              </a:extLst>
            </p:cNvPr>
            <p:cNvSpPr txBox="1"/>
            <p:nvPr/>
          </p:nvSpPr>
          <p:spPr>
            <a:xfrm>
              <a:off x="2048368" y="5512393"/>
              <a:ext cx="3368575" cy="52216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en-US" sz="2000" b="1" dirty="0">
                  <a:solidFill>
                    <a:schemeClr val="tx1">
                      <a:alpha val="80000"/>
                    </a:schemeClr>
                  </a:solidFill>
                  <a:latin typeface="Plus Jakarta Sans ExtraBold" pitchFamily="2" charset="0"/>
                  <a:ea typeface="Gotham Bold"/>
                  <a:cs typeface="Plus Jakarta Sans ExtraBold" pitchFamily="2" charset="0"/>
                  <a:sym typeface="Gotham Bold"/>
                </a:rPr>
                <a:t>Philippe Taliana</a:t>
              </a:r>
            </a:p>
            <a:p>
              <a:pPr>
                <a:lnSpc>
                  <a:spcPct val="125000"/>
                </a:lnSpc>
              </a:pPr>
              <a:r>
                <a:rPr lang="en-US" sz="800" b="1" spc="50" dirty="0">
                  <a:solidFill>
                    <a:schemeClr val="bg2">
                      <a:lumMod val="25000"/>
                      <a:alpha val="80000"/>
                    </a:schemeClr>
                  </a:solidFill>
                  <a:latin typeface="Plus Jakarta Sans ExtraBold" pitchFamily="2" charset="0"/>
                  <a:ea typeface="Gotham"/>
                  <a:cs typeface="Plus Jakarta Sans ExtraBold" pitchFamily="2" charset="0"/>
                  <a:sym typeface="Gotham"/>
                </a:rPr>
                <a:t>GLOBAL SALES MANAGER</a:t>
              </a:r>
            </a:p>
          </p:txBody>
        </p:sp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FE47DFD4-20A4-2A1D-4BAC-36803DB2D9A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" r="2"/>
            <a:stretch/>
          </p:blipFill>
          <p:spPr>
            <a:xfrm>
              <a:off x="653184" y="5258788"/>
              <a:ext cx="1098032" cy="1098032"/>
            </a:xfrm>
            <a:prstGeom prst="ellipse">
              <a:avLst/>
            </a:prstGeom>
          </p:spPr>
        </p:pic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BB0A6260-51B6-B5E9-C2F8-8F435C54D6A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alphaModFix amt="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978008" y="1523999"/>
            <a:ext cx="8669867" cy="4876800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9F1A740E-095C-4C1D-379E-44A63BB5CC32}"/>
              </a:ext>
            </a:extLst>
          </p:cNvPr>
          <p:cNvGrpSpPr/>
          <p:nvPr/>
        </p:nvGrpSpPr>
        <p:grpSpPr>
          <a:xfrm>
            <a:off x="434729" y="3962400"/>
            <a:ext cx="11322542" cy="2513195"/>
            <a:chOff x="434729" y="3962400"/>
            <a:chExt cx="11322542" cy="2513195"/>
          </a:xfrm>
        </p:grpSpPr>
        <p:sp>
          <p:nvSpPr>
            <p:cNvPr id="2" name="Rectangle: Rounded Corners 1">
              <a:extLst>
                <a:ext uri="{FF2B5EF4-FFF2-40B4-BE49-F238E27FC236}">
                  <a16:creationId xmlns:a16="http://schemas.microsoft.com/office/drawing/2014/main" id="{B1A6B2BC-2E29-A00A-BFFE-9A20747A1A03}"/>
                </a:ext>
              </a:extLst>
            </p:cNvPr>
            <p:cNvSpPr/>
            <p:nvPr/>
          </p:nvSpPr>
          <p:spPr>
            <a:xfrm>
              <a:off x="434729" y="3962400"/>
              <a:ext cx="11322542" cy="2513195"/>
            </a:xfrm>
            <a:prstGeom prst="roundRect">
              <a:avLst>
                <a:gd name="adj" fmla="val 6560"/>
              </a:avLst>
            </a:pr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15B486A1-99FE-9AA2-C357-E2C7440D36EF}"/>
                </a:ext>
              </a:extLst>
            </p:cNvPr>
            <p:cNvSpPr txBox="1"/>
            <p:nvPr/>
          </p:nvSpPr>
          <p:spPr>
            <a:xfrm>
              <a:off x="647700" y="4168141"/>
              <a:ext cx="2011680" cy="1812997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114306">
                <a:lnSpc>
                  <a:spcPct val="200000"/>
                </a:lnSpc>
                <a:spcAft>
                  <a:spcPts val="400"/>
                </a:spcAft>
                <a:buClr>
                  <a:schemeClr val="bg1">
                    <a:lumMod val="50000"/>
                  </a:schemeClr>
                </a:buClr>
                <a:buSzPct val="100000"/>
              </a:pPr>
              <a:r>
                <a:rPr lang="en-US" sz="1400" b="1" dirty="0">
                  <a:solidFill>
                    <a:schemeClr val="tx2"/>
                  </a:solidFill>
                  <a:latin typeface="Plus Jakarta Sans ExtraBold" pitchFamily="2" charset="0"/>
                  <a:cs typeface="Plus Jakarta Sans ExtraBold" pitchFamily="2" charset="0"/>
                </a:rPr>
                <a:t>OXYGEN SUPPLY</a:t>
              </a:r>
            </a:p>
            <a:p>
              <a:pPr marL="400070" indent="-285764">
                <a:lnSpc>
                  <a:spcPct val="110000"/>
                </a:lnSpc>
                <a:spcAft>
                  <a:spcPts val="400"/>
                </a:spcAft>
                <a:buClr>
                  <a:schemeClr val="bg1">
                    <a:lumMod val="50000"/>
                  </a:schemeClr>
                </a:buClr>
                <a:buSzPct val="100000"/>
                <a:buBlip>
                  <a:blip r:embed="rId6"/>
                </a:buBlip>
              </a:pPr>
              <a:r>
                <a:rPr lang="en-US" sz="1050" dirty="0">
                  <a:solidFill>
                    <a:schemeClr val="tx2">
                      <a:lumMod val="90000"/>
                      <a:lumOff val="10000"/>
                    </a:schemeClr>
                  </a:solidFill>
                  <a:latin typeface="Plus Jakarta Sans Medium" pitchFamily="2" charset="0"/>
                  <a:cs typeface="Plus Jakarta Sans Medium" pitchFamily="2" charset="0"/>
                </a:rPr>
                <a:t>Liquid Oxygen (LOX) or </a:t>
              </a:r>
            </a:p>
            <a:p>
              <a:pPr marL="400070" indent="-285764">
                <a:lnSpc>
                  <a:spcPct val="110000"/>
                </a:lnSpc>
                <a:spcAft>
                  <a:spcPts val="400"/>
                </a:spcAft>
                <a:buClr>
                  <a:schemeClr val="bg1">
                    <a:lumMod val="50000"/>
                  </a:schemeClr>
                </a:buClr>
                <a:buSzPct val="100000"/>
                <a:buBlip>
                  <a:blip r:embed="rId6"/>
                </a:buBlip>
              </a:pPr>
              <a:r>
                <a:rPr lang="en-US" sz="1050" dirty="0">
                  <a:solidFill>
                    <a:schemeClr val="tx2">
                      <a:lumMod val="90000"/>
                      <a:lumOff val="10000"/>
                    </a:schemeClr>
                  </a:solidFill>
                  <a:latin typeface="Plus Jakarta Sans Medium" pitchFamily="2" charset="0"/>
                  <a:cs typeface="Plus Jakarta Sans Medium" pitchFamily="2" charset="0"/>
                </a:rPr>
                <a:t>Onsite generation (PSA / VSA) or delivered oxygen for feed to ozone generator</a:t>
              </a:r>
            </a:p>
            <a:p>
              <a:pPr marL="400070" indent="-285764">
                <a:lnSpc>
                  <a:spcPct val="110000"/>
                </a:lnSpc>
                <a:spcAft>
                  <a:spcPts val="400"/>
                </a:spcAft>
                <a:buClr>
                  <a:schemeClr val="bg1">
                    <a:lumMod val="50000"/>
                  </a:schemeClr>
                </a:buClr>
                <a:buSzPct val="100000"/>
                <a:buBlip>
                  <a:blip r:embed="rId6"/>
                </a:buBlip>
              </a:pPr>
              <a:r>
                <a:rPr lang="en-US" sz="1050" dirty="0">
                  <a:solidFill>
                    <a:schemeClr val="tx2">
                      <a:lumMod val="90000"/>
                      <a:lumOff val="10000"/>
                    </a:schemeClr>
                  </a:solidFill>
                  <a:latin typeface="Plus Jakarta Sans Medium" pitchFamily="2" charset="0"/>
                  <a:cs typeface="Plus Jakarta Sans Medium" pitchFamily="2" charset="0"/>
                </a:rPr>
                <a:t>Min Quality: &gt;93% O</a:t>
              </a:r>
              <a:r>
                <a:rPr lang="en-US" sz="1050" baseline="-25000" dirty="0">
                  <a:solidFill>
                    <a:schemeClr val="tx2">
                      <a:lumMod val="90000"/>
                      <a:lumOff val="10000"/>
                    </a:schemeClr>
                  </a:solidFill>
                  <a:latin typeface="Plus Jakarta Sans Medium" pitchFamily="2" charset="0"/>
                  <a:cs typeface="Plus Jakarta Sans Medium" pitchFamily="2" charset="0"/>
                </a:rPr>
                <a:t>2</a:t>
              </a:r>
              <a:r>
                <a:rPr lang="en-US" sz="1050" dirty="0">
                  <a:solidFill>
                    <a:schemeClr val="tx2">
                      <a:lumMod val="90000"/>
                      <a:lumOff val="10000"/>
                    </a:schemeClr>
                  </a:solidFill>
                  <a:latin typeface="Plus Jakarta Sans Medium" pitchFamily="2" charset="0"/>
                  <a:cs typeface="Plus Jakarta Sans Medium" pitchFamily="2" charset="0"/>
                </a:rPr>
                <a:t> @ Dewpoint = -65°F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9E12FC4D-BBD1-D4C7-5304-CA66A65C5D62}"/>
                </a:ext>
              </a:extLst>
            </p:cNvPr>
            <p:cNvSpPr txBox="1"/>
            <p:nvPr/>
          </p:nvSpPr>
          <p:spPr>
            <a:xfrm>
              <a:off x="2872150" y="4168141"/>
              <a:ext cx="2011680" cy="1990738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114306">
                <a:lnSpc>
                  <a:spcPct val="200000"/>
                </a:lnSpc>
                <a:spcAft>
                  <a:spcPts val="400"/>
                </a:spcAft>
                <a:buClr>
                  <a:schemeClr val="bg1">
                    <a:lumMod val="50000"/>
                  </a:schemeClr>
                </a:buClr>
                <a:buSzPct val="100000"/>
              </a:pPr>
              <a:r>
                <a:rPr lang="en-US" sz="1400" b="1" dirty="0">
                  <a:solidFill>
                    <a:schemeClr val="tx2"/>
                  </a:solidFill>
                  <a:latin typeface="Plus Jakarta Sans ExtraBold" pitchFamily="2" charset="0"/>
                  <a:cs typeface="Plus Jakarta Sans ExtraBold" pitchFamily="2" charset="0"/>
                </a:rPr>
                <a:t>O</a:t>
              </a:r>
              <a:r>
                <a:rPr lang="en-US" sz="1400" b="1" baseline="-25000" dirty="0">
                  <a:solidFill>
                    <a:schemeClr val="tx2"/>
                  </a:solidFill>
                  <a:latin typeface="Plus Jakarta Sans ExtraBold" pitchFamily="2" charset="0"/>
                  <a:cs typeface="Plus Jakarta Sans ExtraBold" pitchFamily="2" charset="0"/>
                </a:rPr>
                <a:t>3</a:t>
              </a:r>
              <a:r>
                <a:rPr lang="en-US" sz="1400" b="1" dirty="0">
                  <a:solidFill>
                    <a:schemeClr val="tx2"/>
                  </a:solidFill>
                  <a:latin typeface="Plus Jakarta Sans ExtraBold" pitchFamily="2" charset="0"/>
                  <a:cs typeface="Plus Jakarta Sans ExtraBold" pitchFamily="2" charset="0"/>
                </a:rPr>
                <a:t> GENERATOR</a:t>
              </a:r>
            </a:p>
            <a:p>
              <a:pPr marL="400070" indent="-285764">
                <a:lnSpc>
                  <a:spcPct val="110000"/>
                </a:lnSpc>
                <a:spcAft>
                  <a:spcPts val="400"/>
                </a:spcAft>
                <a:buClr>
                  <a:schemeClr val="bg1">
                    <a:lumMod val="50000"/>
                  </a:schemeClr>
                </a:buClr>
                <a:buSzPct val="100000"/>
                <a:buBlip>
                  <a:blip r:embed="rId6"/>
                </a:buBlip>
              </a:pPr>
              <a:r>
                <a:rPr lang="en-US" sz="1050" dirty="0">
                  <a:solidFill>
                    <a:schemeClr val="tx2">
                      <a:lumMod val="90000"/>
                      <a:lumOff val="10000"/>
                    </a:schemeClr>
                  </a:solidFill>
                  <a:latin typeface="Plus Jakarta Sans Medium" pitchFamily="2" charset="0"/>
                  <a:cs typeface="Plus Jakarta Sans Medium" pitchFamily="2" charset="0"/>
                </a:rPr>
                <a:t>Converts O</a:t>
              </a:r>
              <a:r>
                <a:rPr lang="en-US" sz="1050" baseline="-25000" dirty="0">
                  <a:solidFill>
                    <a:schemeClr val="tx2">
                      <a:lumMod val="90000"/>
                      <a:lumOff val="10000"/>
                    </a:schemeClr>
                  </a:solidFill>
                  <a:latin typeface="Plus Jakarta Sans Medium" pitchFamily="2" charset="0"/>
                  <a:cs typeface="Plus Jakarta Sans Medium" pitchFamily="2" charset="0"/>
                </a:rPr>
                <a:t>2</a:t>
              </a:r>
              <a:r>
                <a:rPr lang="en-US" sz="1050" dirty="0">
                  <a:solidFill>
                    <a:schemeClr val="tx2">
                      <a:lumMod val="90000"/>
                      <a:lumOff val="10000"/>
                    </a:schemeClr>
                  </a:solidFill>
                  <a:latin typeface="Plus Jakarta Sans Medium" pitchFamily="2" charset="0"/>
                  <a:cs typeface="Plus Jakarta Sans Medium" pitchFamily="2" charset="0"/>
                </a:rPr>
                <a:t> to ~10% O</a:t>
              </a:r>
              <a:r>
                <a:rPr lang="en-US" sz="1050" baseline="-25000" dirty="0">
                  <a:solidFill>
                    <a:schemeClr val="tx2">
                      <a:lumMod val="90000"/>
                      <a:lumOff val="10000"/>
                    </a:schemeClr>
                  </a:solidFill>
                  <a:latin typeface="Plus Jakarta Sans Medium" pitchFamily="2" charset="0"/>
                  <a:cs typeface="Plus Jakarta Sans Medium" pitchFamily="2" charset="0"/>
                </a:rPr>
                <a:t>3</a:t>
              </a:r>
              <a:r>
                <a:rPr lang="en-US" sz="1050" dirty="0">
                  <a:solidFill>
                    <a:schemeClr val="tx2">
                      <a:lumMod val="90000"/>
                      <a:lumOff val="10000"/>
                    </a:schemeClr>
                  </a:solidFill>
                  <a:latin typeface="Plus Jakarta Sans Medium" pitchFamily="2" charset="0"/>
                  <a:cs typeface="Plus Jakarta Sans Medium" pitchFamily="2" charset="0"/>
                </a:rPr>
                <a:t> (</a:t>
              </a:r>
              <a:r>
                <a:rPr lang="en-US" sz="1050" dirty="0" err="1">
                  <a:solidFill>
                    <a:schemeClr val="tx2">
                      <a:lumMod val="90000"/>
                      <a:lumOff val="10000"/>
                    </a:schemeClr>
                  </a:solidFill>
                  <a:latin typeface="Plus Jakarta Sans Medium" pitchFamily="2" charset="0"/>
                  <a:cs typeface="Plus Jakarta Sans Medium" pitchFamily="2" charset="0"/>
                </a:rPr>
                <a:t>typ</a:t>
              </a:r>
              <a:r>
                <a:rPr lang="en-US" sz="1050" dirty="0">
                  <a:solidFill>
                    <a:schemeClr val="tx2">
                      <a:lumMod val="90000"/>
                      <a:lumOff val="10000"/>
                    </a:schemeClr>
                  </a:solidFill>
                  <a:latin typeface="Plus Jakarta Sans Medium" pitchFamily="2" charset="0"/>
                  <a:cs typeface="Plus Jakarta Sans Medium" pitchFamily="2" charset="0"/>
                </a:rPr>
                <a:t>) using electrified plasma field</a:t>
              </a:r>
            </a:p>
            <a:p>
              <a:pPr marL="400070" indent="-285764">
                <a:lnSpc>
                  <a:spcPct val="110000"/>
                </a:lnSpc>
                <a:spcAft>
                  <a:spcPts val="400"/>
                </a:spcAft>
                <a:buClr>
                  <a:schemeClr val="bg1">
                    <a:lumMod val="50000"/>
                  </a:schemeClr>
                </a:buClr>
                <a:buSzPct val="100000"/>
                <a:buBlip>
                  <a:blip r:embed="rId6"/>
                </a:buBlip>
              </a:pPr>
              <a:r>
                <a:rPr lang="en-US" sz="1050" dirty="0">
                  <a:solidFill>
                    <a:schemeClr val="tx2">
                      <a:lumMod val="90000"/>
                      <a:lumOff val="10000"/>
                    </a:schemeClr>
                  </a:solidFill>
                  <a:latin typeface="Plus Jakarta Sans Medium" pitchFamily="2" charset="0"/>
                  <a:cs typeface="Plus Jakarta Sans Medium" pitchFamily="2" charset="0"/>
                </a:rPr>
                <a:t>Pinnacle generators offer constant %BW output at any turn-down </a:t>
              </a:r>
            </a:p>
            <a:p>
              <a:pPr marL="400070" indent="-285764">
                <a:lnSpc>
                  <a:spcPct val="110000"/>
                </a:lnSpc>
                <a:spcAft>
                  <a:spcPts val="400"/>
                </a:spcAft>
                <a:buClr>
                  <a:schemeClr val="bg1">
                    <a:lumMod val="50000"/>
                  </a:schemeClr>
                </a:buClr>
                <a:buSzPct val="100000"/>
                <a:buBlip>
                  <a:blip r:embed="rId6"/>
                </a:buBlip>
              </a:pPr>
              <a:r>
                <a:rPr lang="en-US" sz="1050" dirty="0">
                  <a:solidFill>
                    <a:schemeClr val="tx2">
                      <a:lumMod val="90000"/>
                      <a:lumOff val="10000"/>
                    </a:schemeClr>
                  </a:solidFill>
                  <a:latin typeface="Plus Jakarta Sans Medium" pitchFamily="2" charset="0"/>
                  <a:cs typeface="Plus Jakarta Sans Medium" pitchFamily="2" charset="0"/>
                </a:rPr>
                <a:t>Market Leading Energy Efficiency (3.5 kWh/</a:t>
              </a:r>
              <a:r>
                <a:rPr lang="en-US" sz="1050" dirty="0" err="1">
                  <a:solidFill>
                    <a:schemeClr val="tx2">
                      <a:lumMod val="90000"/>
                      <a:lumOff val="10000"/>
                    </a:schemeClr>
                  </a:solidFill>
                  <a:latin typeface="Plus Jakarta Sans Medium" pitchFamily="2" charset="0"/>
                  <a:cs typeface="Plus Jakarta Sans Medium" pitchFamily="2" charset="0"/>
                </a:rPr>
                <a:t>lb</a:t>
              </a:r>
              <a:r>
                <a:rPr lang="en-US" sz="1050" dirty="0">
                  <a:solidFill>
                    <a:schemeClr val="tx2">
                      <a:lumMod val="90000"/>
                      <a:lumOff val="10000"/>
                    </a:schemeClr>
                  </a:solidFill>
                  <a:latin typeface="Plus Jakarta Sans Medium" pitchFamily="2" charset="0"/>
                  <a:cs typeface="Plus Jakarta Sans Medium" pitchFamily="2" charset="0"/>
                </a:rPr>
                <a:t>)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3E353B0B-CD1B-7228-DAF9-9F78751E8682}"/>
                </a:ext>
              </a:extLst>
            </p:cNvPr>
            <p:cNvSpPr txBox="1"/>
            <p:nvPr/>
          </p:nvSpPr>
          <p:spPr>
            <a:xfrm>
              <a:off x="5096600" y="4168141"/>
              <a:ext cx="2011680" cy="1228478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114306">
                <a:lnSpc>
                  <a:spcPct val="200000"/>
                </a:lnSpc>
                <a:spcAft>
                  <a:spcPts val="400"/>
                </a:spcAft>
                <a:buClr>
                  <a:schemeClr val="bg1">
                    <a:lumMod val="50000"/>
                  </a:schemeClr>
                </a:buClr>
                <a:buSzPct val="100000"/>
              </a:pPr>
              <a:r>
                <a:rPr lang="en-US" sz="1400" b="1" dirty="0">
                  <a:solidFill>
                    <a:schemeClr val="tx2"/>
                  </a:solidFill>
                  <a:latin typeface="Plus Jakarta Sans ExtraBold" pitchFamily="2" charset="0"/>
                  <a:cs typeface="Plus Jakarta Sans ExtraBold" pitchFamily="2" charset="0"/>
                </a:rPr>
                <a:t>WATER CHILLER</a:t>
              </a:r>
            </a:p>
            <a:p>
              <a:pPr marL="400070" indent="-285764">
                <a:lnSpc>
                  <a:spcPct val="110000"/>
                </a:lnSpc>
                <a:spcAft>
                  <a:spcPts val="400"/>
                </a:spcAft>
                <a:buClr>
                  <a:schemeClr val="bg1">
                    <a:lumMod val="50000"/>
                  </a:schemeClr>
                </a:buClr>
                <a:buSzPct val="100000"/>
                <a:buBlip>
                  <a:blip r:embed="rId6"/>
                </a:buBlip>
              </a:pPr>
              <a:r>
                <a:rPr lang="en-US" sz="1050" dirty="0">
                  <a:solidFill>
                    <a:schemeClr val="tx2">
                      <a:lumMod val="90000"/>
                      <a:lumOff val="10000"/>
                    </a:schemeClr>
                  </a:solidFill>
                  <a:latin typeface="Plus Jakarta Sans Medium" pitchFamily="2" charset="0"/>
                  <a:cs typeface="Plus Jakarta Sans Medium" pitchFamily="2" charset="0"/>
                </a:rPr>
                <a:t>Closed-loop cooling for ozone generator</a:t>
              </a:r>
            </a:p>
            <a:p>
              <a:pPr marL="400070" indent="-285764">
                <a:lnSpc>
                  <a:spcPct val="110000"/>
                </a:lnSpc>
                <a:spcAft>
                  <a:spcPts val="400"/>
                </a:spcAft>
                <a:buClr>
                  <a:schemeClr val="bg1">
                    <a:lumMod val="50000"/>
                  </a:schemeClr>
                </a:buClr>
                <a:buSzPct val="100000"/>
                <a:buBlip>
                  <a:blip r:embed="rId6"/>
                </a:buBlip>
              </a:pPr>
              <a:r>
                <a:rPr lang="en-US" sz="1050" dirty="0">
                  <a:solidFill>
                    <a:schemeClr val="tx2">
                      <a:lumMod val="90000"/>
                      <a:lumOff val="10000"/>
                    </a:schemeClr>
                  </a:solidFill>
                  <a:latin typeface="Plus Jakarta Sans Medium" pitchFamily="2" charset="0"/>
                  <a:cs typeface="Plus Jakarta Sans Medium" pitchFamily="2" charset="0"/>
                </a:rPr>
                <a:t>Glycol based fluid preserves unit efficiency</a:t>
              </a:r>
              <a:endParaRPr lang="en-US" sz="1100" dirty="0">
                <a:solidFill>
                  <a:schemeClr val="tx2">
                    <a:lumMod val="90000"/>
                    <a:lumOff val="10000"/>
                  </a:schemeClr>
                </a:solidFill>
                <a:latin typeface="Plus Jakarta Sans Medium" pitchFamily="2" charset="0"/>
                <a:cs typeface="Plus Jakarta Sans Medium" pitchFamily="2" charset="0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8B731B1E-8551-3574-1231-C12CAFBAAADA}"/>
                </a:ext>
              </a:extLst>
            </p:cNvPr>
            <p:cNvSpPr txBox="1"/>
            <p:nvPr/>
          </p:nvSpPr>
          <p:spPr>
            <a:xfrm>
              <a:off x="7321050" y="4168141"/>
              <a:ext cx="2011680" cy="1635256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114306">
                <a:lnSpc>
                  <a:spcPct val="200000"/>
                </a:lnSpc>
                <a:spcAft>
                  <a:spcPts val="400"/>
                </a:spcAft>
                <a:buClr>
                  <a:schemeClr val="bg1">
                    <a:lumMod val="50000"/>
                  </a:schemeClr>
                </a:buClr>
                <a:buSzPct val="100000"/>
              </a:pPr>
              <a:r>
                <a:rPr lang="en-US" sz="1400" b="1" dirty="0">
                  <a:solidFill>
                    <a:schemeClr val="tx2"/>
                  </a:solidFill>
                  <a:latin typeface="Plus Jakarta Sans ExtraBold" pitchFamily="2" charset="0"/>
                  <a:cs typeface="Plus Jakarta Sans ExtraBold" pitchFamily="2" charset="0"/>
                </a:rPr>
                <a:t>O</a:t>
              </a:r>
              <a:r>
                <a:rPr lang="en-US" sz="1400" b="1" baseline="-25000" dirty="0">
                  <a:solidFill>
                    <a:schemeClr val="tx2"/>
                  </a:solidFill>
                  <a:latin typeface="Plus Jakarta Sans ExtraBold" pitchFamily="2" charset="0"/>
                  <a:cs typeface="Plus Jakarta Sans ExtraBold" pitchFamily="2" charset="0"/>
                </a:rPr>
                <a:t>3</a:t>
              </a:r>
              <a:r>
                <a:rPr lang="en-US" sz="1400" b="1" dirty="0">
                  <a:solidFill>
                    <a:schemeClr val="tx2"/>
                  </a:solidFill>
                  <a:latin typeface="Plus Jakarta Sans ExtraBold" pitchFamily="2" charset="0"/>
                  <a:cs typeface="Plus Jakarta Sans ExtraBold" pitchFamily="2" charset="0"/>
                </a:rPr>
                <a:t> INJECTION</a:t>
              </a:r>
            </a:p>
            <a:p>
              <a:pPr marL="400070" indent="-285764">
                <a:lnSpc>
                  <a:spcPct val="110000"/>
                </a:lnSpc>
                <a:spcAft>
                  <a:spcPts val="400"/>
                </a:spcAft>
                <a:buClr>
                  <a:schemeClr val="bg1">
                    <a:lumMod val="50000"/>
                  </a:schemeClr>
                </a:buClr>
                <a:buSzPct val="100000"/>
                <a:buBlip>
                  <a:blip r:embed="rId6"/>
                </a:buBlip>
              </a:pPr>
              <a:r>
                <a:rPr lang="en-US" sz="1050" dirty="0">
                  <a:solidFill>
                    <a:schemeClr val="tx2">
                      <a:lumMod val="90000"/>
                      <a:lumOff val="10000"/>
                    </a:schemeClr>
                  </a:solidFill>
                  <a:latin typeface="Plus Jakarta Sans Medium" pitchFamily="2" charset="0"/>
                  <a:cs typeface="Plus Jakarta Sans Medium" pitchFamily="2" charset="0"/>
                </a:rPr>
                <a:t>Dissolves O</a:t>
              </a:r>
              <a:r>
                <a:rPr lang="en-US" sz="1050" baseline="-25000" dirty="0">
                  <a:solidFill>
                    <a:schemeClr val="tx2">
                      <a:lumMod val="90000"/>
                      <a:lumOff val="10000"/>
                    </a:schemeClr>
                  </a:solidFill>
                  <a:latin typeface="Plus Jakarta Sans Medium" pitchFamily="2" charset="0"/>
                  <a:cs typeface="Plus Jakarta Sans Medium" pitchFamily="2" charset="0"/>
                </a:rPr>
                <a:t>3</a:t>
              </a:r>
              <a:r>
                <a:rPr lang="en-US" sz="1050" dirty="0">
                  <a:solidFill>
                    <a:schemeClr val="tx2">
                      <a:lumMod val="90000"/>
                      <a:lumOff val="10000"/>
                    </a:schemeClr>
                  </a:solidFill>
                  <a:latin typeface="Plus Jakarta Sans Medium" pitchFamily="2" charset="0"/>
                  <a:cs typeface="Plus Jakarta Sans Medium" pitchFamily="2" charset="0"/>
                </a:rPr>
                <a:t> Gas Into Solution for Reaction</a:t>
              </a:r>
            </a:p>
            <a:p>
              <a:pPr marL="400070" indent="-285764">
                <a:lnSpc>
                  <a:spcPct val="110000"/>
                </a:lnSpc>
                <a:spcAft>
                  <a:spcPts val="400"/>
                </a:spcAft>
                <a:buClr>
                  <a:schemeClr val="bg1">
                    <a:lumMod val="50000"/>
                  </a:schemeClr>
                </a:buClr>
                <a:buSzPct val="100000"/>
                <a:buBlip>
                  <a:blip r:embed="rId6"/>
                </a:buBlip>
              </a:pPr>
              <a:r>
                <a:rPr lang="en-US" sz="1050" dirty="0">
                  <a:solidFill>
                    <a:schemeClr val="tx2">
                      <a:lumMod val="90000"/>
                      <a:lumOff val="10000"/>
                    </a:schemeClr>
                  </a:solidFill>
                  <a:latin typeface="Plus Jakarta Sans Medium" pitchFamily="2" charset="0"/>
                  <a:cs typeface="Plus Jakarta Sans Medium" pitchFamily="2" charset="0"/>
                </a:rPr>
                <a:t>Custom Design (based on dose, flow, </a:t>
              </a:r>
              <a:r>
                <a:rPr lang="en-US" sz="1050" dirty="0" err="1">
                  <a:solidFill>
                    <a:schemeClr val="tx2">
                      <a:lumMod val="90000"/>
                      <a:lumOff val="10000"/>
                    </a:schemeClr>
                  </a:solidFill>
                  <a:latin typeface="Plus Jakarta Sans Medium" pitchFamily="2" charset="0"/>
                  <a:cs typeface="Plus Jakarta Sans Medium" pitchFamily="2" charset="0"/>
                </a:rPr>
                <a:t>etc</a:t>
              </a:r>
              <a:r>
                <a:rPr lang="en-US" sz="1050" dirty="0">
                  <a:solidFill>
                    <a:schemeClr val="tx2">
                      <a:lumMod val="90000"/>
                      <a:lumOff val="10000"/>
                    </a:schemeClr>
                  </a:solidFill>
                  <a:latin typeface="Plus Jakarta Sans Medium" pitchFamily="2" charset="0"/>
                  <a:cs typeface="Plus Jakarta Sans Medium" pitchFamily="2" charset="0"/>
                </a:rPr>
                <a:t>)</a:t>
              </a:r>
            </a:p>
            <a:p>
              <a:pPr marL="400070" indent="-285764">
                <a:lnSpc>
                  <a:spcPct val="110000"/>
                </a:lnSpc>
                <a:spcAft>
                  <a:spcPts val="400"/>
                </a:spcAft>
                <a:buClr>
                  <a:schemeClr val="bg1">
                    <a:lumMod val="50000"/>
                  </a:schemeClr>
                </a:buClr>
                <a:buSzPct val="100000"/>
                <a:buBlip>
                  <a:blip r:embed="rId6"/>
                </a:buBlip>
              </a:pPr>
              <a:r>
                <a:rPr lang="en-US" sz="1050" dirty="0">
                  <a:solidFill>
                    <a:schemeClr val="tx2">
                      <a:lumMod val="90000"/>
                      <a:lumOff val="10000"/>
                    </a:schemeClr>
                  </a:solidFill>
                  <a:latin typeface="Plus Jakarta Sans Medium" pitchFamily="2" charset="0"/>
                  <a:cs typeface="Plus Jakarta Sans Medium" pitchFamily="2" charset="0"/>
                </a:rPr>
                <a:t>Typical Transfer Efficiency &gt;93%</a:t>
              </a:r>
              <a:endParaRPr lang="en-US" sz="1100" dirty="0">
                <a:solidFill>
                  <a:schemeClr val="tx2">
                    <a:lumMod val="90000"/>
                    <a:lumOff val="10000"/>
                  </a:schemeClr>
                </a:solidFill>
                <a:latin typeface="Plus Jakarta Sans Medium" pitchFamily="2" charset="0"/>
                <a:cs typeface="Plus Jakarta Sans Medium" pitchFamily="2" charset="0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74A63BE4-10BE-3AE5-934F-2BF803EA77C6}"/>
                </a:ext>
              </a:extLst>
            </p:cNvPr>
            <p:cNvSpPr txBox="1"/>
            <p:nvPr/>
          </p:nvSpPr>
          <p:spPr>
            <a:xfrm>
              <a:off x="9545499" y="4168141"/>
              <a:ext cx="2011680" cy="1635256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114306">
                <a:lnSpc>
                  <a:spcPct val="200000"/>
                </a:lnSpc>
                <a:spcAft>
                  <a:spcPts val="400"/>
                </a:spcAft>
                <a:buClr>
                  <a:schemeClr val="bg1">
                    <a:lumMod val="50000"/>
                  </a:schemeClr>
                </a:buClr>
                <a:buSzPct val="100000"/>
              </a:pPr>
              <a:r>
                <a:rPr lang="en-US" sz="1400" b="1" dirty="0">
                  <a:solidFill>
                    <a:schemeClr val="tx2"/>
                  </a:solidFill>
                  <a:latin typeface="Plus Jakarta Sans ExtraBold" pitchFamily="2" charset="0"/>
                  <a:cs typeface="Plus Jakarta Sans ExtraBold" pitchFamily="2" charset="0"/>
                </a:rPr>
                <a:t>O</a:t>
              </a:r>
              <a:r>
                <a:rPr lang="en-US" sz="1400" b="1" baseline="-25000" dirty="0">
                  <a:solidFill>
                    <a:schemeClr val="tx2"/>
                  </a:solidFill>
                  <a:latin typeface="Plus Jakarta Sans ExtraBold" pitchFamily="2" charset="0"/>
                  <a:cs typeface="Plus Jakarta Sans ExtraBold" pitchFamily="2" charset="0"/>
                </a:rPr>
                <a:t>3</a:t>
              </a:r>
              <a:r>
                <a:rPr lang="en-US" sz="1400" b="1" dirty="0">
                  <a:solidFill>
                    <a:schemeClr val="tx2"/>
                  </a:solidFill>
                  <a:latin typeface="Plus Jakarta Sans ExtraBold" pitchFamily="2" charset="0"/>
                  <a:cs typeface="Plus Jakarta Sans ExtraBold" pitchFamily="2" charset="0"/>
                </a:rPr>
                <a:t> DESTRUCT</a:t>
              </a:r>
            </a:p>
            <a:p>
              <a:pPr marL="400070" indent="-285764">
                <a:lnSpc>
                  <a:spcPct val="110000"/>
                </a:lnSpc>
                <a:spcAft>
                  <a:spcPts val="400"/>
                </a:spcAft>
                <a:buClr>
                  <a:schemeClr val="bg1">
                    <a:lumMod val="50000"/>
                  </a:schemeClr>
                </a:buClr>
                <a:buSzPct val="100000"/>
                <a:buBlip>
                  <a:blip r:embed="rId6"/>
                </a:buBlip>
              </a:pPr>
              <a:r>
                <a:rPr lang="en-US" sz="1050" dirty="0">
                  <a:solidFill>
                    <a:schemeClr val="tx2">
                      <a:lumMod val="90000"/>
                      <a:lumOff val="10000"/>
                    </a:schemeClr>
                  </a:solidFill>
                  <a:latin typeface="Plus Jakarta Sans Medium" pitchFamily="2" charset="0"/>
                  <a:cs typeface="Plus Jakarta Sans Medium" pitchFamily="2" charset="0"/>
                </a:rPr>
                <a:t>Captures un-dissolved O</a:t>
              </a:r>
              <a:r>
                <a:rPr lang="en-US" sz="1050" baseline="-25000" dirty="0">
                  <a:solidFill>
                    <a:schemeClr val="tx2">
                      <a:lumMod val="90000"/>
                      <a:lumOff val="10000"/>
                    </a:schemeClr>
                  </a:solidFill>
                  <a:latin typeface="Plus Jakarta Sans Medium" pitchFamily="2" charset="0"/>
                  <a:cs typeface="Plus Jakarta Sans Medium" pitchFamily="2" charset="0"/>
                </a:rPr>
                <a:t>3</a:t>
              </a:r>
              <a:r>
                <a:rPr lang="en-US" sz="1050" dirty="0">
                  <a:solidFill>
                    <a:schemeClr val="tx2">
                      <a:lumMod val="90000"/>
                      <a:lumOff val="10000"/>
                    </a:schemeClr>
                  </a:solidFill>
                  <a:latin typeface="Plus Jakarta Sans Medium" pitchFamily="2" charset="0"/>
                  <a:cs typeface="Plus Jakarta Sans Medium" pitchFamily="2" charset="0"/>
                </a:rPr>
                <a:t> gas to prevent exposure</a:t>
              </a:r>
            </a:p>
            <a:p>
              <a:pPr marL="400070" indent="-285764">
                <a:lnSpc>
                  <a:spcPct val="110000"/>
                </a:lnSpc>
                <a:spcAft>
                  <a:spcPts val="400"/>
                </a:spcAft>
                <a:buClr>
                  <a:schemeClr val="bg1">
                    <a:lumMod val="50000"/>
                  </a:schemeClr>
                </a:buClr>
                <a:buSzPct val="100000"/>
                <a:buBlip>
                  <a:blip r:embed="rId6"/>
                </a:buBlip>
              </a:pPr>
              <a:r>
                <a:rPr lang="en-US" sz="1050" dirty="0">
                  <a:solidFill>
                    <a:schemeClr val="tx2">
                      <a:lumMod val="90000"/>
                      <a:lumOff val="10000"/>
                    </a:schemeClr>
                  </a:solidFill>
                  <a:latin typeface="Plus Jakarta Sans Medium" pitchFamily="2" charset="0"/>
                  <a:cs typeface="Plus Jakarta Sans Medium" pitchFamily="2" charset="0"/>
                </a:rPr>
                <a:t>Autocatalytic Reaction w/ Monitoring</a:t>
              </a:r>
            </a:p>
            <a:p>
              <a:pPr marL="400070" indent="-285764">
                <a:lnSpc>
                  <a:spcPct val="110000"/>
                </a:lnSpc>
                <a:spcAft>
                  <a:spcPts val="400"/>
                </a:spcAft>
                <a:buClr>
                  <a:schemeClr val="bg1">
                    <a:lumMod val="50000"/>
                  </a:schemeClr>
                </a:buClr>
                <a:buSzPct val="100000"/>
                <a:buBlip>
                  <a:blip r:embed="rId6"/>
                </a:buBlip>
              </a:pPr>
              <a:r>
                <a:rPr lang="en-US" sz="1050" dirty="0">
                  <a:solidFill>
                    <a:schemeClr val="tx2">
                      <a:lumMod val="90000"/>
                      <a:lumOff val="10000"/>
                    </a:schemeClr>
                  </a:solidFill>
                  <a:latin typeface="Plus Jakarta Sans Medium" pitchFamily="2" charset="0"/>
                  <a:cs typeface="Plus Jakarta Sans Medium" pitchFamily="2" charset="0"/>
                </a:rPr>
                <a:t>Assures no release / exposure to O</a:t>
              </a:r>
              <a:r>
                <a:rPr lang="en-US" sz="1050" baseline="-25000" dirty="0">
                  <a:solidFill>
                    <a:schemeClr val="tx2">
                      <a:lumMod val="90000"/>
                      <a:lumOff val="10000"/>
                    </a:schemeClr>
                  </a:solidFill>
                  <a:latin typeface="Plus Jakarta Sans Medium" pitchFamily="2" charset="0"/>
                  <a:cs typeface="Plus Jakarta Sans Medium" pitchFamily="2" charset="0"/>
                </a:rPr>
                <a:t>3</a:t>
              </a:r>
            </a:p>
          </p:txBody>
        </p:sp>
      </p:grpSp>
      <p:sp>
        <p:nvSpPr>
          <p:cNvPr id="13" name="TextBox 38">
            <a:extLst>
              <a:ext uri="{FF2B5EF4-FFF2-40B4-BE49-F238E27FC236}">
                <a16:creationId xmlns:a16="http://schemas.microsoft.com/office/drawing/2014/main" id="{E1E0D733-232B-46C1-00F7-ED9AA508109F}"/>
              </a:ext>
            </a:extLst>
          </p:cNvPr>
          <p:cNvSpPr txBox="1"/>
          <p:nvPr/>
        </p:nvSpPr>
        <p:spPr>
          <a:xfrm>
            <a:off x="580617" y="1413087"/>
            <a:ext cx="5448300" cy="11079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3600" b="1" spc="-100" dirty="0">
                <a:solidFill>
                  <a:srgbClr val="AD2A38"/>
                </a:solidFill>
                <a:effectLst>
                  <a:outerShdw blurRad="482600" dist="38100" dir="5400000" sx="98000" sy="98000" algn="t" rotWithShape="0">
                    <a:schemeClr val="bg1"/>
                  </a:outerShdw>
                </a:effectLst>
                <a:latin typeface="Plus Jakarta Sans SemiBold" pitchFamily="2" charset="0"/>
                <a:ea typeface="Gotham Bold"/>
                <a:cs typeface="Plus Jakarta Sans SemiBold" pitchFamily="2" charset="0"/>
                <a:sym typeface="Gotham Bold"/>
              </a:rPr>
              <a:t>Typical Ozone System Process Diagram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384FFB23-84D9-C642-73FF-9A6C7C7CA5C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9957" y="590780"/>
            <a:ext cx="6657314" cy="2980603"/>
          </a:xfrm>
          <a:prstGeom prst="rect">
            <a:avLst/>
          </a:prstGeom>
          <a:noFill/>
        </p:spPr>
      </p:pic>
      <p:sp>
        <p:nvSpPr>
          <p:cNvPr id="35" name="TextBox 14">
            <a:extLst>
              <a:ext uri="{FF2B5EF4-FFF2-40B4-BE49-F238E27FC236}">
                <a16:creationId xmlns:a16="http://schemas.microsoft.com/office/drawing/2014/main" id="{A210530D-C664-F151-82F6-97CBC332F1E5}"/>
              </a:ext>
            </a:extLst>
          </p:cNvPr>
          <p:cNvSpPr txBox="1"/>
          <p:nvPr/>
        </p:nvSpPr>
        <p:spPr>
          <a:xfrm>
            <a:off x="-20535900" y="1485900"/>
            <a:ext cx="4692368" cy="2934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613"/>
              </a:lnSpc>
              <a:spcBef>
                <a:spcPct val="0"/>
              </a:spcBef>
            </a:pPr>
            <a:r>
              <a:rPr lang="en-US" sz="1400" spc="200" dirty="0">
                <a:solidFill>
                  <a:srgbClr val="000000">
                    <a:alpha val="80000"/>
                  </a:srgbClr>
                </a:solidFill>
                <a:latin typeface="Plus Jakarta Sans ExtraBold" pitchFamily="2" charset="0"/>
                <a:ea typeface="Gotham Bold"/>
                <a:cs typeface="Plus Jakarta Sans ExtraBold" pitchFamily="2" charset="0"/>
                <a:sym typeface="Gotham Bold"/>
              </a:rPr>
              <a:t>PINNACLE OZONE SOLUTIONS</a:t>
            </a: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1BED6057-F7D9-B121-157A-D86444C601F4}"/>
              </a:ext>
            </a:extLst>
          </p:cNvPr>
          <p:cNvSpPr/>
          <p:nvPr/>
        </p:nvSpPr>
        <p:spPr>
          <a:xfrm>
            <a:off x="-13110" y="-3502397"/>
            <a:ext cx="12205107" cy="3439379"/>
          </a:xfrm>
          <a:custGeom>
            <a:avLst/>
            <a:gdLst/>
            <a:ahLst/>
            <a:cxnLst/>
            <a:rect l="l" t="t" r="r" b="b"/>
            <a:pathLst>
              <a:path w="4816592" h="1041394">
                <a:moveTo>
                  <a:pt x="0" y="0"/>
                </a:moveTo>
                <a:lnTo>
                  <a:pt x="4816592" y="0"/>
                </a:lnTo>
                <a:lnTo>
                  <a:pt x="4816592" y="1041394"/>
                </a:lnTo>
                <a:lnTo>
                  <a:pt x="0" y="1041394"/>
                </a:lnTo>
                <a:close/>
              </a:path>
            </a:pathLst>
          </a:custGeom>
          <a:solidFill>
            <a:srgbClr val="AD2A38"/>
          </a:solidFill>
        </p:spPr>
        <p:txBody>
          <a:bodyPr/>
          <a:lstStyle/>
          <a:p>
            <a:endParaRPr lang="en-US" sz="800" dirty="0">
              <a:latin typeface="Plus Jakarta Sans Medium" pitchFamily="2" charset="0"/>
            </a:endParaRPr>
          </a:p>
        </p:txBody>
      </p:sp>
      <p:sp>
        <p:nvSpPr>
          <p:cNvPr id="5" name="Freeform 11">
            <a:extLst>
              <a:ext uri="{FF2B5EF4-FFF2-40B4-BE49-F238E27FC236}">
                <a16:creationId xmlns:a16="http://schemas.microsoft.com/office/drawing/2014/main" id="{E5B9D0FD-6321-0AB1-B17B-717B4476D2FC}"/>
              </a:ext>
            </a:extLst>
          </p:cNvPr>
          <p:cNvSpPr/>
          <p:nvPr/>
        </p:nvSpPr>
        <p:spPr>
          <a:xfrm>
            <a:off x="7704142" y="-8404115"/>
            <a:ext cx="5067709" cy="5130264"/>
          </a:xfrm>
          <a:custGeom>
            <a:avLst/>
            <a:gdLst/>
            <a:ahLst/>
            <a:cxnLst/>
            <a:rect l="l" t="t" r="r" b="b"/>
            <a:pathLst>
              <a:path w="6994220" h="6934184">
                <a:moveTo>
                  <a:pt x="0" y="0"/>
                </a:moveTo>
                <a:lnTo>
                  <a:pt x="6994220" y="0"/>
                </a:lnTo>
                <a:lnTo>
                  <a:pt x="6994220" y="6934184"/>
                </a:lnTo>
                <a:lnTo>
                  <a:pt x="0" y="693418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 sz="800" dirty="0">
              <a:latin typeface="Plus Jakarta Sans Medium" pitchFamily="2" charset="0"/>
            </a:endParaRPr>
          </a:p>
        </p:txBody>
      </p:sp>
      <p:sp>
        <p:nvSpPr>
          <p:cNvPr id="6" name="TextBox 12">
            <a:extLst>
              <a:ext uri="{FF2B5EF4-FFF2-40B4-BE49-F238E27FC236}">
                <a16:creationId xmlns:a16="http://schemas.microsoft.com/office/drawing/2014/main" id="{0732ADFB-9678-9371-E6AF-A3534860CBCE}"/>
              </a:ext>
            </a:extLst>
          </p:cNvPr>
          <p:cNvSpPr txBox="1"/>
          <p:nvPr/>
        </p:nvSpPr>
        <p:spPr>
          <a:xfrm>
            <a:off x="699889" y="-20383500"/>
            <a:ext cx="10854106" cy="5642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400"/>
              </a:lnSpc>
            </a:pPr>
            <a:r>
              <a:rPr lang="en-US" sz="4000" b="1" spc="-150" dirty="0">
                <a:solidFill>
                  <a:srgbClr val="22323A"/>
                </a:solidFill>
                <a:latin typeface="Plus Jakarta Sans SemiBold" pitchFamily="2" charset="0"/>
                <a:ea typeface="Gotham Bold"/>
                <a:cs typeface="Plus Jakarta Sans SemiBold" pitchFamily="2" charset="0"/>
                <a:sym typeface="Gotham Bold"/>
              </a:rPr>
              <a:t>Modular Generator Cells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19913EB-79DD-1A9E-A054-BAA3B1C93013}"/>
              </a:ext>
            </a:extLst>
          </p:cNvPr>
          <p:cNvSpPr txBox="1"/>
          <p:nvPr/>
        </p:nvSpPr>
        <p:spPr>
          <a:xfrm>
            <a:off x="699889" y="-14758010"/>
            <a:ext cx="7668936" cy="129266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400070" indent="-285764">
              <a:spcAft>
                <a:spcPts val="8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9"/>
              </a:buBlip>
            </a:pPr>
            <a:r>
              <a:rPr lang="en-US" sz="1600" dirty="0">
                <a:solidFill>
                  <a:srgbClr val="22323A"/>
                </a:solidFill>
                <a:latin typeface="Plus Jakarta Sans Medium" pitchFamily="2" charset="0"/>
                <a:cs typeface="Plus Jakarta Sans Medium" pitchFamily="2" charset="0"/>
              </a:rPr>
              <a:t>Developed as the world’s most energy efficient ozone technology​</a:t>
            </a:r>
          </a:p>
          <a:p>
            <a:pPr marL="400070" indent="-285764">
              <a:spcAft>
                <a:spcPts val="8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9"/>
              </a:buBlip>
            </a:pPr>
            <a:r>
              <a:rPr lang="en-US" sz="1600" dirty="0">
                <a:solidFill>
                  <a:srgbClr val="22323A"/>
                </a:solidFill>
                <a:latin typeface="Plus Jakarta Sans Medium" pitchFamily="2" charset="0"/>
                <a:cs typeface="Plus Jakarta Sans Medium" pitchFamily="2" charset="0"/>
              </a:rPr>
              <a:t>Completely Integrated / Standalone Ozone Generator Cells​</a:t>
            </a:r>
          </a:p>
          <a:p>
            <a:pPr marL="400070" indent="-285764">
              <a:spcAft>
                <a:spcPts val="8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9"/>
              </a:buBlip>
            </a:pPr>
            <a:r>
              <a:rPr lang="en-US" sz="1600" dirty="0">
                <a:solidFill>
                  <a:srgbClr val="22323A"/>
                </a:solidFill>
                <a:latin typeface="Plus Jakarta Sans Medium" pitchFamily="2" charset="0"/>
                <a:cs typeface="Plus Jakarta Sans Medium" pitchFamily="2" charset="0"/>
              </a:rPr>
              <a:t>Ruggedized Service-Free Cell Design​</a:t>
            </a:r>
          </a:p>
          <a:p>
            <a:pPr marL="400070" indent="-285764">
              <a:spcAft>
                <a:spcPts val="8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9"/>
              </a:buBlip>
            </a:pPr>
            <a:r>
              <a:rPr lang="en-US" sz="1600" dirty="0">
                <a:solidFill>
                  <a:srgbClr val="22323A"/>
                </a:solidFill>
                <a:latin typeface="Plus Jakarta Sans Medium" pitchFamily="2" charset="0"/>
                <a:cs typeface="Plus Jakarta Sans Medium" pitchFamily="2" charset="0"/>
              </a:rPr>
              <a:t>Advanced Materials, Power Supply &amp; Controls Technology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26412A4-A207-83D6-CA32-44D77AFE9FFC}"/>
              </a:ext>
            </a:extLst>
          </p:cNvPr>
          <p:cNvSpPr txBox="1"/>
          <p:nvPr/>
        </p:nvSpPr>
        <p:spPr>
          <a:xfrm>
            <a:off x="699888" y="-6710363"/>
            <a:ext cx="8825111" cy="233910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457206" indent="-342900">
              <a:spcAft>
                <a:spcPts val="800"/>
              </a:spcAft>
              <a:buSzPct val="80000"/>
              <a:buFont typeface="+mj-lt"/>
              <a:buAutoNum type="arabicPeriod"/>
            </a:pPr>
            <a:r>
              <a:rPr lang="en-US" sz="1600" b="1" dirty="0">
                <a:solidFill>
                  <a:schemeClr val="bg1"/>
                </a:solidFill>
                <a:latin typeface="Plus Jakarta Sans ExtraBold" pitchFamily="2" charset="0"/>
                <a:cs typeface="Plus Jakarta Sans ExtraBold" pitchFamily="2" charset="0"/>
              </a:rPr>
              <a:t>Integrated Controls </a:t>
            </a:r>
            <a:r>
              <a:rPr lang="en-US" sz="1600" dirty="0">
                <a:solidFill>
                  <a:schemeClr val="bg1"/>
                </a:solidFill>
                <a:latin typeface="Plus Jakarta Sans Medium" pitchFamily="2" charset="0"/>
                <a:cs typeface="Plus Jakarta Sans Medium" pitchFamily="2" charset="0"/>
              </a:rPr>
              <a:t>— individual optimization &amp; monitoring of each ozone cell​</a:t>
            </a:r>
          </a:p>
          <a:p>
            <a:pPr marL="457206" indent="-342900">
              <a:spcAft>
                <a:spcPts val="800"/>
              </a:spcAft>
              <a:buSzPct val="80000"/>
              <a:buFont typeface="+mj-lt"/>
              <a:buAutoNum type="arabicPeriod"/>
            </a:pPr>
            <a:r>
              <a:rPr lang="en-US" sz="1600" b="1" dirty="0">
                <a:solidFill>
                  <a:schemeClr val="bg1"/>
                </a:solidFill>
                <a:latin typeface="Plus Jakarta Sans ExtraBold" pitchFamily="2" charset="0"/>
                <a:cs typeface="Plus Jakarta Sans ExtraBold" pitchFamily="2" charset="0"/>
              </a:rPr>
              <a:t>Ruggedized Construction </a:t>
            </a:r>
            <a:r>
              <a:rPr lang="en-US" sz="1600" dirty="0">
                <a:solidFill>
                  <a:schemeClr val="bg1"/>
                </a:solidFill>
                <a:latin typeface="Plus Jakarta Sans Medium" pitchFamily="2" charset="0"/>
                <a:cs typeface="Plus Jakarta Sans Medium" pitchFamily="2" charset="0"/>
              </a:rPr>
              <a:t>— immune to vibration &amp; shock​</a:t>
            </a:r>
          </a:p>
          <a:p>
            <a:pPr marL="457206" indent="-342900">
              <a:spcAft>
                <a:spcPts val="800"/>
              </a:spcAft>
              <a:buSzPct val="80000"/>
              <a:buFont typeface="+mj-lt"/>
              <a:buAutoNum type="arabicPeriod"/>
            </a:pPr>
            <a:r>
              <a:rPr lang="en-US" sz="1600" b="1" dirty="0">
                <a:solidFill>
                  <a:schemeClr val="bg1"/>
                </a:solidFill>
                <a:latin typeface="Plus Jakarta Sans ExtraBold" pitchFamily="2" charset="0"/>
                <a:cs typeface="Plus Jakarta Sans ExtraBold" pitchFamily="2" charset="0"/>
              </a:rPr>
              <a:t>Advanced Materials </a:t>
            </a:r>
            <a:r>
              <a:rPr lang="en-US" sz="1600" dirty="0">
                <a:solidFill>
                  <a:schemeClr val="bg1"/>
                </a:solidFill>
                <a:latin typeface="Plus Jakarta Sans Medium" pitchFamily="2" charset="0"/>
                <a:cs typeface="Plus Jakarta Sans Medium" pitchFamily="2" charset="0"/>
              </a:rPr>
              <a:t>— Ceramic Dielectrics and Maintenance-Free Operation</a:t>
            </a:r>
          </a:p>
          <a:p>
            <a:pPr marL="457206" indent="-342900">
              <a:spcAft>
                <a:spcPts val="800"/>
              </a:spcAft>
              <a:buSzPct val="80000"/>
              <a:buFont typeface="+mj-lt"/>
              <a:buAutoNum type="arabicPeriod"/>
            </a:pPr>
            <a:r>
              <a:rPr lang="en-US" sz="1600" dirty="0">
                <a:solidFill>
                  <a:schemeClr val="bg1"/>
                </a:solidFill>
                <a:latin typeface="Plus Jakarta Sans Medium" pitchFamily="2" charset="0"/>
                <a:cs typeface="Plus Jakarta Sans Medium" pitchFamily="2" charset="0"/>
              </a:rPr>
              <a:t>​</a:t>
            </a:r>
            <a:r>
              <a:rPr lang="en-US" sz="1600" b="1" dirty="0">
                <a:solidFill>
                  <a:schemeClr val="bg1"/>
                </a:solidFill>
                <a:latin typeface="Plus Jakarta Sans ExtraBold" pitchFamily="2" charset="0"/>
                <a:cs typeface="Plus Jakarta Sans ExtraBold" pitchFamily="2" charset="0"/>
              </a:rPr>
              <a:t>Built-In Hi-Frequency PSU </a:t>
            </a:r>
            <a:r>
              <a:rPr lang="en-US" sz="1600" dirty="0">
                <a:solidFill>
                  <a:schemeClr val="bg1"/>
                </a:solidFill>
                <a:latin typeface="Plus Jakarta Sans Medium" pitchFamily="2" charset="0"/>
                <a:cs typeface="Plus Jakarta Sans Medium" pitchFamily="2" charset="0"/>
              </a:rPr>
              <a:t>— virtually silent 23 kHz operation</a:t>
            </a:r>
          </a:p>
          <a:p>
            <a:pPr marL="457206" indent="-342900">
              <a:spcAft>
                <a:spcPts val="800"/>
              </a:spcAft>
              <a:buSzPct val="80000"/>
              <a:buFont typeface="+mj-lt"/>
              <a:buAutoNum type="arabicPeriod"/>
            </a:pPr>
            <a:r>
              <a:rPr lang="en-US" sz="1600" dirty="0">
                <a:solidFill>
                  <a:schemeClr val="bg1"/>
                </a:solidFill>
                <a:latin typeface="Plus Jakarta Sans Medium" pitchFamily="2" charset="0"/>
                <a:cs typeface="Plus Jakarta Sans Medium" pitchFamily="2" charset="0"/>
              </a:rPr>
              <a:t>​</a:t>
            </a:r>
            <a:r>
              <a:rPr lang="en-US" sz="1600" b="1" dirty="0">
                <a:solidFill>
                  <a:schemeClr val="bg1"/>
                </a:solidFill>
                <a:latin typeface="Plus Jakarta Sans ExtraBold" pitchFamily="2" charset="0"/>
                <a:cs typeface="Plus Jakarta Sans ExtraBold" pitchFamily="2" charset="0"/>
              </a:rPr>
              <a:t>Dual Air / Water Cooling </a:t>
            </a:r>
            <a:r>
              <a:rPr lang="en-US" sz="1600" dirty="0">
                <a:solidFill>
                  <a:schemeClr val="bg1"/>
                </a:solidFill>
                <a:latin typeface="Plus Jakarta Sans Medium" pitchFamily="2" charset="0"/>
                <a:cs typeface="Plus Jakarta Sans Medium" pitchFamily="2" charset="0"/>
              </a:rPr>
              <a:t>— reduces cooling by 40-60%</a:t>
            </a:r>
          </a:p>
          <a:p>
            <a:pPr marL="457206" indent="-342900">
              <a:spcAft>
                <a:spcPts val="800"/>
              </a:spcAft>
              <a:buSzPct val="80000"/>
              <a:buFont typeface="+mj-lt"/>
              <a:buAutoNum type="arabicPeriod"/>
            </a:pPr>
            <a:r>
              <a:rPr lang="en-US" sz="1600" dirty="0">
                <a:solidFill>
                  <a:schemeClr val="bg1"/>
                </a:solidFill>
                <a:latin typeface="Plus Jakarta Sans Medium" pitchFamily="2" charset="0"/>
                <a:cs typeface="Plus Jakarta Sans Medium" pitchFamily="2" charset="0"/>
              </a:rPr>
              <a:t>​</a:t>
            </a:r>
            <a:r>
              <a:rPr lang="en-US" sz="1600" b="1" dirty="0">
                <a:solidFill>
                  <a:schemeClr val="bg1"/>
                </a:solidFill>
                <a:latin typeface="Plus Jakarta Sans ExtraBold" pitchFamily="2" charset="0"/>
                <a:cs typeface="Plus Jakarta Sans ExtraBold" pitchFamily="2" charset="0"/>
              </a:rPr>
              <a:t>Constant %BW Output </a:t>
            </a:r>
            <a:r>
              <a:rPr lang="en-US" sz="1600" dirty="0">
                <a:solidFill>
                  <a:schemeClr val="bg1"/>
                </a:solidFill>
                <a:latin typeface="Plus Jakarta Sans Medium" pitchFamily="2" charset="0"/>
                <a:cs typeface="Plus Jakarta Sans Medium" pitchFamily="2" charset="0"/>
              </a:rPr>
              <a:t>— 0-100% turn-down via variable gas-flow operation</a:t>
            </a:r>
          </a:p>
          <a:p>
            <a:pPr marL="457206" indent="-342900">
              <a:spcAft>
                <a:spcPts val="800"/>
              </a:spcAft>
              <a:buSzPct val="80000"/>
              <a:buFont typeface="+mj-lt"/>
              <a:buAutoNum type="arabicPeriod"/>
            </a:pPr>
            <a:r>
              <a:rPr lang="en-US" sz="1600" b="1" dirty="0">
                <a:solidFill>
                  <a:schemeClr val="bg1"/>
                </a:solidFill>
                <a:latin typeface="Plus Jakarta Sans ExtraBold" pitchFamily="2" charset="0"/>
                <a:cs typeface="Plus Jakarta Sans ExtraBold" pitchFamily="2" charset="0"/>
              </a:rPr>
              <a:t>​Industry Leading Efficiency </a:t>
            </a:r>
            <a:r>
              <a:rPr lang="en-US" sz="1600" dirty="0">
                <a:solidFill>
                  <a:schemeClr val="bg1"/>
                </a:solidFill>
                <a:latin typeface="Plus Jakarta Sans Medium" pitchFamily="2" charset="0"/>
                <a:cs typeface="Plus Jakarta Sans Medium" pitchFamily="2" charset="0"/>
              </a:rPr>
              <a:t>— 3.5 kWh/</a:t>
            </a:r>
            <a:r>
              <a:rPr lang="en-US" sz="1600" dirty="0" err="1">
                <a:solidFill>
                  <a:schemeClr val="bg1"/>
                </a:solidFill>
                <a:latin typeface="Plus Jakarta Sans Medium" pitchFamily="2" charset="0"/>
                <a:cs typeface="Plus Jakarta Sans Medium" pitchFamily="2" charset="0"/>
              </a:rPr>
              <a:t>lb</a:t>
            </a:r>
            <a:r>
              <a:rPr lang="en-US" sz="1600" dirty="0">
                <a:solidFill>
                  <a:schemeClr val="bg1"/>
                </a:solidFill>
                <a:latin typeface="Plus Jakarta Sans Medium" pitchFamily="2" charset="0"/>
                <a:cs typeface="Plus Jakarta Sans Medium" pitchFamily="2" charset="0"/>
              </a:rPr>
              <a:t> operation</a:t>
            </a:r>
          </a:p>
        </p:txBody>
      </p:sp>
    </p:spTree>
    <p:extLst>
      <p:ext uri="{BB962C8B-B14F-4D97-AF65-F5344CB8AC3E}">
        <p14:creationId xmlns:p14="http://schemas.microsoft.com/office/powerpoint/2010/main" val="17430239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3">
            <a:extLst>
              <a:ext uri="{FF2B5EF4-FFF2-40B4-BE49-F238E27FC236}">
                <a16:creationId xmlns:a16="http://schemas.microsoft.com/office/drawing/2014/main" id="{83950C98-6917-38D8-2198-111A4B83E29B}"/>
              </a:ext>
            </a:extLst>
          </p:cNvPr>
          <p:cNvSpPr/>
          <p:nvPr/>
        </p:nvSpPr>
        <p:spPr>
          <a:xfrm>
            <a:off x="-13110" y="3429000"/>
            <a:ext cx="12205107" cy="3439379"/>
          </a:xfrm>
          <a:custGeom>
            <a:avLst/>
            <a:gdLst/>
            <a:ahLst/>
            <a:cxnLst/>
            <a:rect l="l" t="t" r="r" b="b"/>
            <a:pathLst>
              <a:path w="4816592" h="1041394">
                <a:moveTo>
                  <a:pt x="0" y="0"/>
                </a:moveTo>
                <a:lnTo>
                  <a:pt x="4816592" y="0"/>
                </a:lnTo>
                <a:lnTo>
                  <a:pt x="4816592" y="1041394"/>
                </a:lnTo>
                <a:lnTo>
                  <a:pt x="0" y="1041394"/>
                </a:lnTo>
                <a:close/>
              </a:path>
            </a:pathLst>
          </a:custGeom>
          <a:solidFill>
            <a:srgbClr val="AD2A38"/>
          </a:solidFill>
        </p:spPr>
        <p:txBody>
          <a:bodyPr/>
          <a:lstStyle/>
          <a:p>
            <a:endParaRPr lang="en-US" sz="800" dirty="0">
              <a:latin typeface="Plus Jakarta Sans Medium" pitchFamily="2" charset="0"/>
            </a:endParaRPr>
          </a:p>
        </p:txBody>
      </p:sp>
      <p:sp>
        <p:nvSpPr>
          <p:cNvPr id="10" name="TextBox 4">
            <a:extLst>
              <a:ext uri="{FF2B5EF4-FFF2-40B4-BE49-F238E27FC236}">
                <a16:creationId xmlns:a16="http://schemas.microsoft.com/office/drawing/2014/main" id="{1461DA74-1D70-FB6F-C0FF-42029C90F436}"/>
              </a:ext>
            </a:extLst>
          </p:cNvPr>
          <p:cNvSpPr txBox="1"/>
          <p:nvPr/>
        </p:nvSpPr>
        <p:spPr>
          <a:xfrm>
            <a:off x="-13110" y="6828924"/>
            <a:ext cx="12205110" cy="2803294"/>
          </a:xfrm>
          <a:prstGeom prst="rect">
            <a:avLst/>
          </a:prstGeom>
        </p:spPr>
        <p:txBody>
          <a:bodyPr lIns="33867" tIns="33867" rIns="33867" bIns="33867" rtlCol="0" anchor="ctr"/>
          <a:lstStyle/>
          <a:p>
            <a:pPr algn="ctr">
              <a:lnSpc>
                <a:spcPts val="1600"/>
              </a:lnSpc>
            </a:pPr>
            <a:endParaRPr sz="800" dirty="0">
              <a:latin typeface="Plus Jakarta Sans Medium" pitchFamily="2" charset="0"/>
            </a:endParaRPr>
          </a:p>
        </p:txBody>
      </p:sp>
      <p:grpSp>
        <p:nvGrpSpPr>
          <p:cNvPr id="2" name="Group 2"/>
          <p:cNvGrpSpPr/>
          <p:nvPr/>
        </p:nvGrpSpPr>
        <p:grpSpPr>
          <a:xfrm>
            <a:off x="11506200" y="6172200"/>
            <a:ext cx="685800" cy="685800"/>
            <a:chOff x="0" y="0"/>
            <a:chExt cx="1371600" cy="1371600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0"/>
              <a:ext cx="1371600" cy="1371600"/>
              <a:chOff x="0" y="0"/>
              <a:chExt cx="802765" cy="802765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802765" cy="802765"/>
              </a:xfrm>
              <a:custGeom>
                <a:avLst/>
                <a:gdLst/>
                <a:ahLst/>
                <a:cxnLst/>
                <a:rect l="l" t="t" r="r" b="b"/>
                <a:pathLst>
                  <a:path w="802765" h="802765">
                    <a:moveTo>
                      <a:pt x="0" y="0"/>
                    </a:moveTo>
                    <a:lnTo>
                      <a:pt x="802765" y="0"/>
                    </a:lnTo>
                    <a:lnTo>
                      <a:pt x="802765" y="802765"/>
                    </a:lnTo>
                    <a:lnTo>
                      <a:pt x="0" y="802765"/>
                    </a:lnTo>
                    <a:close/>
                  </a:path>
                </a:pathLst>
              </a:custGeom>
              <a:solidFill>
                <a:srgbClr val="AD2A38"/>
              </a:solidFill>
            </p:spPr>
            <p:txBody>
              <a:bodyPr/>
              <a:lstStyle/>
              <a:p>
                <a:endParaRPr lang="en-US" sz="800" dirty="0">
                  <a:latin typeface="Plus Jakarta Sans Medium" pitchFamily="2" charset="0"/>
                </a:endParaRPr>
              </a:p>
            </p:txBody>
          </p:sp>
          <p:sp>
            <p:nvSpPr>
              <p:cNvPr id="5" name="TextBox 5"/>
              <p:cNvSpPr txBox="1"/>
              <p:nvPr/>
            </p:nvSpPr>
            <p:spPr>
              <a:xfrm>
                <a:off x="0" y="-9525"/>
                <a:ext cx="802765" cy="81229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600"/>
                  </a:lnSpc>
                </a:pPr>
                <a:endParaRPr sz="800" dirty="0">
                  <a:latin typeface="Plus Jakarta Sans Medium" pitchFamily="2" charset="0"/>
                </a:endParaRPr>
              </a:p>
            </p:txBody>
          </p:sp>
        </p:grpSp>
        <p:sp>
          <p:nvSpPr>
            <p:cNvPr id="6" name="Freeform 6"/>
            <p:cNvSpPr/>
            <p:nvPr/>
          </p:nvSpPr>
          <p:spPr>
            <a:xfrm>
              <a:off x="272761" y="257175"/>
              <a:ext cx="826077" cy="857250"/>
            </a:xfrm>
            <a:custGeom>
              <a:avLst/>
              <a:gdLst/>
              <a:ahLst/>
              <a:cxnLst/>
              <a:rect l="l" t="t" r="r" b="b"/>
              <a:pathLst>
                <a:path w="826077" h="857250">
                  <a:moveTo>
                    <a:pt x="0" y="0"/>
                  </a:moveTo>
                  <a:lnTo>
                    <a:pt x="826078" y="0"/>
                  </a:lnTo>
                  <a:lnTo>
                    <a:pt x="826078" y="857250"/>
                  </a:lnTo>
                  <a:lnTo>
                    <a:pt x="0" y="8572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800" dirty="0">
                <a:latin typeface="Plus Jakarta Sans Medium" pitchFamily="2" charset="0"/>
              </a:endParaRPr>
            </a:p>
          </p:txBody>
        </p:sp>
      </p:grpSp>
      <p:sp>
        <p:nvSpPr>
          <p:cNvPr id="11" name="Freeform 11"/>
          <p:cNvSpPr/>
          <p:nvPr/>
        </p:nvSpPr>
        <p:spPr>
          <a:xfrm>
            <a:off x="7704142" y="503388"/>
            <a:ext cx="5067709" cy="5130264"/>
          </a:xfrm>
          <a:custGeom>
            <a:avLst/>
            <a:gdLst/>
            <a:ahLst/>
            <a:cxnLst/>
            <a:rect l="l" t="t" r="r" b="b"/>
            <a:pathLst>
              <a:path w="6994220" h="6934184">
                <a:moveTo>
                  <a:pt x="0" y="0"/>
                </a:moveTo>
                <a:lnTo>
                  <a:pt x="6994220" y="0"/>
                </a:lnTo>
                <a:lnTo>
                  <a:pt x="6994220" y="6934184"/>
                </a:lnTo>
                <a:lnTo>
                  <a:pt x="0" y="693418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 sz="800" dirty="0">
              <a:latin typeface="Plus Jakarta Sans Medium" pitchFamily="2" charset="0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699889" y="692994"/>
            <a:ext cx="10854106" cy="5642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400"/>
              </a:lnSpc>
            </a:pPr>
            <a:r>
              <a:rPr lang="en-US" sz="4000" b="1" spc="-150" dirty="0">
                <a:solidFill>
                  <a:srgbClr val="22323A"/>
                </a:solidFill>
                <a:latin typeface="Plus Jakarta Sans SemiBold" pitchFamily="2" charset="0"/>
                <a:ea typeface="Gotham Bold"/>
                <a:cs typeface="Plus Jakarta Sans SemiBold" pitchFamily="2" charset="0"/>
                <a:sym typeface="Gotham Bold"/>
              </a:rPr>
              <a:t>Modular Generator Cells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9110E1E7-8E84-8057-EE32-9E467522C5F2}"/>
              </a:ext>
            </a:extLst>
          </p:cNvPr>
          <p:cNvGrpSpPr/>
          <p:nvPr/>
        </p:nvGrpSpPr>
        <p:grpSpPr>
          <a:xfrm>
            <a:off x="-48220051" y="2584701"/>
            <a:ext cx="2175547" cy="3616569"/>
            <a:chOff x="3168447" y="2584701"/>
            <a:chExt cx="2175547" cy="3616569"/>
          </a:xfrm>
        </p:grpSpPr>
        <p:sp>
          <p:nvSpPr>
            <p:cNvPr id="15" name="TextBox 22">
              <a:extLst>
                <a:ext uri="{FF2B5EF4-FFF2-40B4-BE49-F238E27FC236}">
                  <a16:creationId xmlns:a16="http://schemas.microsoft.com/office/drawing/2014/main" id="{305B320C-586B-9905-79DD-7FFBA1F831F4}"/>
                </a:ext>
              </a:extLst>
            </p:cNvPr>
            <p:cNvSpPr txBox="1"/>
            <p:nvPr/>
          </p:nvSpPr>
          <p:spPr>
            <a:xfrm>
              <a:off x="3183809" y="5287122"/>
              <a:ext cx="1655612" cy="28212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239"/>
                </a:lnSpc>
                <a:spcBef>
                  <a:spcPct val="0"/>
                </a:spcBef>
              </a:pPr>
              <a:r>
                <a:rPr lang="en-US" sz="1866" b="1" dirty="0">
                  <a:solidFill>
                    <a:srgbClr val="FFFFFF"/>
                  </a:solidFill>
                  <a:latin typeface="Plus Jakarta Sans ExtraBold" pitchFamily="2" charset="0"/>
                  <a:ea typeface="Gotham Bold"/>
                  <a:cs typeface="Plus Jakarta Sans ExtraBold" pitchFamily="2" charset="0"/>
                  <a:sym typeface="Gotham Bold"/>
                </a:rPr>
                <a:t>THE SUMMIT</a:t>
              </a:r>
            </a:p>
          </p:txBody>
        </p:sp>
        <p:sp>
          <p:nvSpPr>
            <p:cNvPr id="16" name="Freeform 23">
              <a:extLst>
                <a:ext uri="{FF2B5EF4-FFF2-40B4-BE49-F238E27FC236}">
                  <a16:creationId xmlns:a16="http://schemas.microsoft.com/office/drawing/2014/main" id="{7331AAF6-1B42-0CDF-B59A-C85608E362F1}"/>
                </a:ext>
              </a:extLst>
            </p:cNvPr>
            <p:cNvSpPr/>
            <p:nvPr/>
          </p:nvSpPr>
          <p:spPr>
            <a:xfrm>
              <a:off x="3168447" y="2584701"/>
              <a:ext cx="2175547" cy="2613270"/>
            </a:xfrm>
            <a:custGeom>
              <a:avLst/>
              <a:gdLst/>
              <a:ahLst/>
              <a:cxnLst/>
              <a:rect l="l" t="t" r="r" b="b"/>
              <a:pathLst>
                <a:path w="3263321" h="3919905">
                  <a:moveTo>
                    <a:pt x="0" y="0"/>
                  </a:moveTo>
                  <a:lnTo>
                    <a:pt x="3263321" y="0"/>
                  </a:lnTo>
                  <a:lnTo>
                    <a:pt x="3263321" y="3919905"/>
                  </a:lnTo>
                  <a:lnTo>
                    <a:pt x="0" y="39199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n-US" sz="800" dirty="0">
                <a:latin typeface="Plus Jakarta Sans Medium" pitchFamily="2" charset="0"/>
              </a:endParaRPr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E7E3329C-FF5E-AF8B-4D83-4620BC2C93C2}"/>
                </a:ext>
              </a:extLst>
            </p:cNvPr>
            <p:cNvGrpSpPr/>
            <p:nvPr/>
          </p:nvGrpSpPr>
          <p:grpSpPr>
            <a:xfrm>
              <a:off x="3505049" y="5725782"/>
              <a:ext cx="1013133" cy="475488"/>
              <a:chOff x="3508162" y="6201270"/>
              <a:chExt cx="1013133" cy="475488"/>
            </a:xfrm>
          </p:grpSpPr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552BC62-02D9-AA21-6392-8CA04A66F89B}"/>
                  </a:ext>
                </a:extLst>
              </p:cNvPr>
              <p:cNvSpPr txBox="1">
                <a:spLocks noChangeAspect="1"/>
              </p:cNvSpPr>
              <p:nvPr/>
            </p:nvSpPr>
            <p:spPr>
              <a:xfrm>
                <a:off x="3508162" y="6201270"/>
                <a:ext cx="475488" cy="475488"/>
              </a:xfrm>
              <a:prstGeom prst="ellipse">
                <a:avLst/>
              </a:prstGeom>
              <a:solidFill>
                <a:srgbClr val="304853"/>
              </a:solidFill>
            </p:spPr>
            <p:txBody>
              <a:bodyPr wrap="none" anchor="ctr" anchorCtr="1">
                <a:spAutoFit/>
              </a:bodyPr>
              <a:lstStyle/>
              <a:p>
                <a:r>
                  <a:rPr lang="en-US" sz="1070" b="1" dirty="0">
                    <a:solidFill>
                      <a:srgbClr val="FFFFFF"/>
                    </a:solidFill>
                    <a:latin typeface="Plus Jakarta Sans ExtraBold" pitchFamily="2" charset="0"/>
                    <a:ea typeface="Gotham Bold"/>
                    <a:cs typeface="Plus Jakarta Sans ExtraBold" pitchFamily="2" charset="0"/>
                    <a:sym typeface="Gotham Bold"/>
                  </a:rPr>
                  <a:t>10X</a:t>
                </a:r>
                <a:endParaRPr lang="en-US" sz="1070" dirty="0"/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2F148D84-7A54-9985-D7F1-1D6004CA3F27}"/>
                  </a:ext>
                </a:extLst>
              </p:cNvPr>
              <p:cNvSpPr txBox="1">
                <a:spLocks noChangeAspect="1"/>
              </p:cNvSpPr>
              <p:nvPr/>
            </p:nvSpPr>
            <p:spPr>
              <a:xfrm>
                <a:off x="4045807" y="6201270"/>
                <a:ext cx="475488" cy="475488"/>
              </a:xfrm>
              <a:prstGeom prst="ellipse">
                <a:avLst/>
              </a:prstGeom>
              <a:solidFill>
                <a:srgbClr val="304853"/>
              </a:solidFill>
            </p:spPr>
            <p:txBody>
              <a:bodyPr wrap="none" anchor="ctr" anchorCtr="1">
                <a:spAutoFit/>
              </a:bodyPr>
              <a:lstStyle/>
              <a:p>
                <a:r>
                  <a:rPr lang="en-US" sz="1070" b="1" dirty="0">
                    <a:solidFill>
                      <a:srgbClr val="FFFFFF"/>
                    </a:solidFill>
                    <a:latin typeface="Plus Jakarta Sans ExtraBold" pitchFamily="2" charset="0"/>
                    <a:ea typeface="Gotham Bold"/>
                    <a:cs typeface="Plus Jakarta Sans ExtraBold" pitchFamily="2" charset="0"/>
                    <a:sym typeface="Gotham Bold"/>
                  </a:rPr>
                  <a:t>12X</a:t>
                </a:r>
                <a:endParaRPr lang="en-US" sz="1070" dirty="0"/>
              </a:p>
            </p:txBody>
          </p:sp>
        </p:grp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7C68A1D4-7878-38D1-1312-964C72BFDE60}"/>
              </a:ext>
            </a:extLst>
          </p:cNvPr>
          <p:cNvGrpSpPr/>
          <p:nvPr/>
        </p:nvGrpSpPr>
        <p:grpSpPr>
          <a:xfrm>
            <a:off x="-31154724" y="2604002"/>
            <a:ext cx="2802434" cy="3597268"/>
            <a:chOff x="5439244" y="2604002"/>
            <a:chExt cx="2802434" cy="3597268"/>
          </a:xfrm>
        </p:grpSpPr>
        <p:sp>
          <p:nvSpPr>
            <p:cNvPr id="23" name="TextBox 30">
              <a:extLst>
                <a:ext uri="{FF2B5EF4-FFF2-40B4-BE49-F238E27FC236}">
                  <a16:creationId xmlns:a16="http://schemas.microsoft.com/office/drawing/2014/main" id="{0203B695-E763-CB1E-CFD6-B45D1A639495}"/>
                </a:ext>
              </a:extLst>
            </p:cNvPr>
            <p:cNvSpPr txBox="1"/>
            <p:nvPr/>
          </p:nvSpPr>
          <p:spPr>
            <a:xfrm>
              <a:off x="5860926" y="5287122"/>
              <a:ext cx="1655612" cy="28212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239"/>
                </a:lnSpc>
                <a:spcBef>
                  <a:spcPct val="0"/>
                </a:spcBef>
              </a:pPr>
              <a:r>
                <a:rPr lang="en-US" sz="1866" b="1" dirty="0">
                  <a:solidFill>
                    <a:srgbClr val="FFFFFF"/>
                  </a:solidFill>
                  <a:latin typeface="Plus Jakarta Sans ExtraBold" pitchFamily="2" charset="0"/>
                  <a:ea typeface="Gotham Bold"/>
                  <a:cs typeface="Plus Jakarta Sans ExtraBold" pitchFamily="2" charset="0"/>
                  <a:sym typeface="Gotham Bold"/>
                </a:rPr>
                <a:t>THE ZENITH</a:t>
              </a:r>
            </a:p>
          </p:txBody>
        </p:sp>
        <p:sp>
          <p:nvSpPr>
            <p:cNvPr id="24" name="Freeform 31">
              <a:extLst>
                <a:ext uri="{FF2B5EF4-FFF2-40B4-BE49-F238E27FC236}">
                  <a16:creationId xmlns:a16="http://schemas.microsoft.com/office/drawing/2014/main" id="{D666A2B7-EB3D-DA20-128C-F352B2FA89B8}"/>
                </a:ext>
              </a:extLst>
            </p:cNvPr>
            <p:cNvSpPr/>
            <p:nvPr/>
          </p:nvSpPr>
          <p:spPr>
            <a:xfrm>
              <a:off x="5439244" y="2604002"/>
              <a:ext cx="2802434" cy="2613270"/>
            </a:xfrm>
            <a:custGeom>
              <a:avLst/>
              <a:gdLst/>
              <a:ahLst/>
              <a:cxnLst/>
              <a:rect l="l" t="t" r="r" b="b"/>
              <a:pathLst>
                <a:path w="4203651" h="3919905">
                  <a:moveTo>
                    <a:pt x="0" y="0"/>
                  </a:moveTo>
                  <a:lnTo>
                    <a:pt x="4203651" y="0"/>
                  </a:lnTo>
                  <a:lnTo>
                    <a:pt x="4203651" y="3919905"/>
                  </a:lnTo>
                  <a:lnTo>
                    <a:pt x="0" y="39199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n-US" sz="800" dirty="0">
                <a:latin typeface="Plus Jakarta Sans Medium" pitchFamily="2" charset="0"/>
              </a:endParaRPr>
            </a:p>
          </p:txBody>
        </p: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30C3F010-4277-D470-E673-627F97847A06}"/>
                </a:ext>
              </a:extLst>
            </p:cNvPr>
            <p:cNvGrpSpPr/>
            <p:nvPr/>
          </p:nvGrpSpPr>
          <p:grpSpPr>
            <a:xfrm>
              <a:off x="6182166" y="5725782"/>
              <a:ext cx="1013133" cy="475488"/>
              <a:chOff x="6248400" y="5725782"/>
              <a:chExt cx="1013133" cy="475488"/>
            </a:xfrm>
          </p:grpSpPr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97E2899A-2749-851E-4951-526FF3932DB6}"/>
                  </a:ext>
                </a:extLst>
              </p:cNvPr>
              <p:cNvSpPr txBox="1">
                <a:spLocks noChangeAspect="1"/>
              </p:cNvSpPr>
              <p:nvPr/>
            </p:nvSpPr>
            <p:spPr>
              <a:xfrm>
                <a:off x="6248400" y="5725782"/>
                <a:ext cx="475488" cy="475488"/>
              </a:xfrm>
              <a:prstGeom prst="ellipse">
                <a:avLst/>
              </a:prstGeom>
              <a:solidFill>
                <a:srgbClr val="304853"/>
              </a:solidFill>
            </p:spPr>
            <p:txBody>
              <a:bodyPr wrap="none" anchor="ctr" anchorCtr="1">
                <a:normAutofit/>
              </a:bodyPr>
              <a:lstStyle/>
              <a:p>
                <a:r>
                  <a:rPr lang="en-US" sz="1070" b="1" dirty="0">
                    <a:solidFill>
                      <a:srgbClr val="FFFFFF"/>
                    </a:solidFill>
                    <a:latin typeface="Plus Jakarta Sans ExtraBold" pitchFamily="2" charset="0"/>
                    <a:ea typeface="Gotham Bold"/>
                    <a:cs typeface="Plus Jakarta Sans ExtraBold" pitchFamily="2" charset="0"/>
                    <a:sym typeface="Gotham Bold"/>
                  </a:rPr>
                  <a:t>20X</a:t>
                </a:r>
                <a:endParaRPr lang="en-US" sz="1070" dirty="0"/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B31B4491-A85E-BF30-14E5-405DB9122A48}"/>
                  </a:ext>
                </a:extLst>
              </p:cNvPr>
              <p:cNvSpPr txBox="1">
                <a:spLocks noChangeAspect="1"/>
              </p:cNvSpPr>
              <p:nvPr/>
            </p:nvSpPr>
            <p:spPr>
              <a:xfrm>
                <a:off x="6786045" y="5725782"/>
                <a:ext cx="475488" cy="475488"/>
              </a:xfrm>
              <a:prstGeom prst="ellipse">
                <a:avLst/>
              </a:prstGeom>
              <a:solidFill>
                <a:srgbClr val="304853"/>
              </a:solidFill>
            </p:spPr>
            <p:txBody>
              <a:bodyPr wrap="none" anchor="ctr" anchorCtr="1">
                <a:normAutofit/>
              </a:bodyPr>
              <a:lstStyle/>
              <a:p>
                <a:r>
                  <a:rPr lang="en-US" sz="1070" b="1" dirty="0">
                    <a:solidFill>
                      <a:srgbClr val="FFFFFF"/>
                    </a:solidFill>
                    <a:latin typeface="Plus Jakarta Sans ExtraBold" pitchFamily="2" charset="0"/>
                    <a:cs typeface="Plus Jakarta Sans ExtraBold" pitchFamily="2" charset="0"/>
                    <a:sym typeface="Gotham Bold"/>
                  </a:rPr>
                  <a:t>30X</a:t>
                </a:r>
                <a:endParaRPr lang="en-US" sz="1070" dirty="0"/>
              </a:p>
            </p:txBody>
          </p:sp>
        </p:grp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69353B3A-8CA8-C0E5-5ABF-7238E38C7C0F}"/>
              </a:ext>
            </a:extLst>
          </p:cNvPr>
          <p:cNvGrpSpPr/>
          <p:nvPr/>
        </p:nvGrpSpPr>
        <p:grpSpPr>
          <a:xfrm>
            <a:off x="-13462511" y="2604002"/>
            <a:ext cx="2802434" cy="3597268"/>
            <a:chOff x="8387728" y="2604002"/>
            <a:chExt cx="2802434" cy="3597268"/>
          </a:xfrm>
        </p:grpSpPr>
        <p:sp>
          <p:nvSpPr>
            <p:cNvPr id="35" name="TextBox 35">
              <a:extLst>
                <a:ext uri="{FF2B5EF4-FFF2-40B4-BE49-F238E27FC236}">
                  <a16:creationId xmlns:a16="http://schemas.microsoft.com/office/drawing/2014/main" id="{D15C13BD-62D5-9605-82CB-FD723FCB06DF}"/>
                </a:ext>
              </a:extLst>
            </p:cNvPr>
            <p:cNvSpPr txBox="1"/>
            <p:nvPr/>
          </p:nvSpPr>
          <p:spPr>
            <a:xfrm>
              <a:off x="8812958" y="5287122"/>
              <a:ext cx="1655612" cy="28212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239"/>
                </a:lnSpc>
                <a:spcBef>
                  <a:spcPct val="0"/>
                </a:spcBef>
              </a:pPr>
              <a:r>
                <a:rPr lang="en-US" sz="1866" b="1" dirty="0">
                  <a:solidFill>
                    <a:srgbClr val="FFFFFF"/>
                  </a:solidFill>
                  <a:latin typeface="Plus Jakarta Sans ExtraBold" pitchFamily="2" charset="0"/>
                  <a:ea typeface="Gotham Bold"/>
                  <a:cs typeface="Plus Jakarta Sans ExtraBold" pitchFamily="2" charset="0"/>
                  <a:sym typeface="Gotham Bold"/>
                </a:rPr>
                <a:t>THE APEX</a:t>
              </a:r>
            </a:p>
          </p:txBody>
        </p:sp>
        <p:sp>
          <p:nvSpPr>
            <p:cNvPr id="37" name="Freeform 36">
              <a:extLst>
                <a:ext uri="{FF2B5EF4-FFF2-40B4-BE49-F238E27FC236}">
                  <a16:creationId xmlns:a16="http://schemas.microsoft.com/office/drawing/2014/main" id="{EBE7D4C5-B499-99E8-2A28-F4937BD2C0AC}"/>
                </a:ext>
              </a:extLst>
            </p:cNvPr>
            <p:cNvSpPr/>
            <p:nvPr/>
          </p:nvSpPr>
          <p:spPr>
            <a:xfrm>
              <a:off x="8387728" y="2604002"/>
              <a:ext cx="2802434" cy="2613270"/>
            </a:xfrm>
            <a:custGeom>
              <a:avLst/>
              <a:gdLst/>
              <a:ahLst/>
              <a:cxnLst/>
              <a:rect l="l" t="t" r="r" b="b"/>
              <a:pathLst>
                <a:path w="4203651" h="3919905">
                  <a:moveTo>
                    <a:pt x="0" y="0"/>
                  </a:moveTo>
                  <a:lnTo>
                    <a:pt x="4203651" y="0"/>
                  </a:lnTo>
                  <a:lnTo>
                    <a:pt x="4203651" y="3919905"/>
                  </a:lnTo>
                  <a:lnTo>
                    <a:pt x="0" y="39199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en-US" sz="800" dirty="0">
                <a:latin typeface="Plus Jakarta Sans Medium" pitchFamily="2" charset="0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23E73B27-C107-8265-19AF-7FF92E06FADA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9403020" y="5725782"/>
              <a:ext cx="475488" cy="475488"/>
            </a:xfrm>
            <a:prstGeom prst="ellipse">
              <a:avLst/>
            </a:prstGeom>
            <a:solidFill>
              <a:srgbClr val="304853"/>
            </a:solidFill>
          </p:spPr>
          <p:txBody>
            <a:bodyPr wrap="none" anchor="ctr" anchorCtr="1">
              <a:normAutofit/>
            </a:bodyPr>
            <a:lstStyle/>
            <a:p>
              <a:r>
                <a:rPr lang="en-US" sz="1070" b="1" dirty="0">
                  <a:solidFill>
                    <a:srgbClr val="FFFFFF"/>
                  </a:solidFill>
                  <a:latin typeface="Plus Jakarta Sans ExtraBold" pitchFamily="2" charset="0"/>
                  <a:cs typeface="Plus Jakarta Sans ExtraBold" pitchFamily="2" charset="0"/>
                  <a:sym typeface="Gotham Bold"/>
                </a:rPr>
                <a:t>36X</a:t>
              </a:r>
              <a:endParaRPr lang="en-US" sz="1070" dirty="0"/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54A4CD13-7963-2093-7515-08C523DAAD7F}"/>
              </a:ext>
            </a:extLst>
          </p:cNvPr>
          <p:cNvGrpSpPr/>
          <p:nvPr/>
        </p:nvGrpSpPr>
        <p:grpSpPr>
          <a:xfrm>
            <a:off x="-64380895" y="2894465"/>
            <a:ext cx="1271064" cy="3306805"/>
            <a:chOff x="1322254" y="2894465"/>
            <a:chExt cx="1271064" cy="3306805"/>
          </a:xfrm>
        </p:grpSpPr>
        <p:sp>
          <p:nvSpPr>
            <p:cNvPr id="40" name="TextBox 14">
              <a:extLst>
                <a:ext uri="{FF2B5EF4-FFF2-40B4-BE49-F238E27FC236}">
                  <a16:creationId xmlns:a16="http://schemas.microsoft.com/office/drawing/2014/main" id="{123ED9E8-3912-4784-783F-2A5FB9AC50D1}"/>
                </a:ext>
              </a:extLst>
            </p:cNvPr>
            <p:cNvSpPr txBox="1"/>
            <p:nvPr/>
          </p:nvSpPr>
          <p:spPr>
            <a:xfrm>
              <a:off x="1322254" y="5287122"/>
              <a:ext cx="1241227" cy="28212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239"/>
                </a:lnSpc>
                <a:spcBef>
                  <a:spcPct val="0"/>
                </a:spcBef>
              </a:pPr>
              <a:r>
                <a:rPr lang="en-US" sz="1866" b="1" dirty="0">
                  <a:solidFill>
                    <a:srgbClr val="FFFFFF"/>
                  </a:solidFill>
                  <a:latin typeface="Plus Jakarta Sans ExtraBold" pitchFamily="2" charset="0"/>
                  <a:ea typeface="Gotham Bold"/>
                  <a:cs typeface="Plus Jakarta Sans ExtraBold" pitchFamily="2" charset="0"/>
                  <a:sym typeface="Gotham Bold"/>
                </a:rPr>
                <a:t>THE PEAK</a:t>
              </a:r>
            </a:p>
          </p:txBody>
        </p:sp>
        <p:sp>
          <p:nvSpPr>
            <p:cNvPr id="41" name="Freeform 15">
              <a:extLst>
                <a:ext uri="{FF2B5EF4-FFF2-40B4-BE49-F238E27FC236}">
                  <a16:creationId xmlns:a16="http://schemas.microsoft.com/office/drawing/2014/main" id="{80160842-4305-65C5-893D-307C208C1379}"/>
                </a:ext>
              </a:extLst>
            </p:cNvPr>
            <p:cNvSpPr/>
            <p:nvPr/>
          </p:nvSpPr>
          <p:spPr>
            <a:xfrm>
              <a:off x="1434818" y="2894465"/>
              <a:ext cx="1158500" cy="2322807"/>
            </a:xfrm>
            <a:custGeom>
              <a:avLst/>
              <a:gdLst/>
              <a:ahLst/>
              <a:cxnLst/>
              <a:rect l="l" t="t" r="r" b="b"/>
              <a:pathLst>
                <a:path w="1737750" h="3484211">
                  <a:moveTo>
                    <a:pt x="0" y="0"/>
                  </a:moveTo>
                  <a:lnTo>
                    <a:pt x="1737750" y="0"/>
                  </a:lnTo>
                  <a:lnTo>
                    <a:pt x="1737750" y="3484211"/>
                  </a:lnTo>
                  <a:lnTo>
                    <a:pt x="0" y="34842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en-US" sz="800" dirty="0">
                <a:latin typeface="Plus Jakarta Sans Medium" pitchFamily="2" charset="0"/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8C1008D7-45F6-2F82-C154-5D6ECE89DE7D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1705123" y="5725782"/>
              <a:ext cx="475488" cy="475488"/>
            </a:xfrm>
            <a:prstGeom prst="ellipse">
              <a:avLst/>
            </a:prstGeom>
            <a:solidFill>
              <a:srgbClr val="304853"/>
            </a:solidFill>
          </p:spPr>
          <p:txBody>
            <a:bodyPr wrap="none" anchor="ctr" anchorCtr="1">
              <a:normAutofit/>
            </a:bodyPr>
            <a:lstStyle/>
            <a:p>
              <a:r>
                <a:rPr lang="en-US" sz="1070" b="1" dirty="0">
                  <a:solidFill>
                    <a:srgbClr val="FFFFFF"/>
                  </a:solidFill>
                  <a:latin typeface="Plus Jakarta Sans ExtraBold" pitchFamily="2" charset="0"/>
                  <a:cs typeface="Plus Jakarta Sans ExtraBold" pitchFamily="2" charset="0"/>
                  <a:sym typeface="Gotham Bold"/>
                </a:rPr>
                <a:t>5X</a:t>
              </a:r>
              <a:endParaRPr lang="en-US" sz="1070" dirty="0"/>
            </a:p>
          </p:txBody>
        </p:sp>
      </p:grpSp>
      <p:sp>
        <p:nvSpPr>
          <p:cNvPr id="43" name="TextBox 38">
            <a:extLst>
              <a:ext uri="{FF2B5EF4-FFF2-40B4-BE49-F238E27FC236}">
                <a16:creationId xmlns:a16="http://schemas.microsoft.com/office/drawing/2014/main" id="{DF36A028-0113-A946-0A24-75538FD73F26}"/>
              </a:ext>
            </a:extLst>
          </p:cNvPr>
          <p:cNvSpPr txBox="1"/>
          <p:nvPr/>
        </p:nvSpPr>
        <p:spPr>
          <a:xfrm>
            <a:off x="699889" y="-3962400"/>
            <a:ext cx="10806311" cy="5642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00"/>
              </a:lnSpc>
            </a:pPr>
            <a:r>
              <a:rPr lang="en-US" sz="4000" b="1" spc="-223" dirty="0">
                <a:solidFill>
                  <a:srgbClr val="AD2A38"/>
                </a:solidFill>
                <a:latin typeface="Plus Jakarta Sans ExtraBold" pitchFamily="2" charset="0"/>
                <a:ea typeface="Gotham Bold"/>
                <a:cs typeface="Plus Jakarta Sans ExtraBold" pitchFamily="2" charset="0"/>
                <a:sym typeface="Gotham Bold"/>
              </a:rPr>
              <a:t>A Family of Ozone Generator Platforms</a:t>
            </a:r>
          </a:p>
        </p:txBody>
      </p:sp>
      <p:sp>
        <p:nvSpPr>
          <p:cNvPr id="44" name="TextBox 14">
            <a:extLst>
              <a:ext uri="{FF2B5EF4-FFF2-40B4-BE49-F238E27FC236}">
                <a16:creationId xmlns:a16="http://schemas.microsoft.com/office/drawing/2014/main" id="{1CDF7A26-FF12-90C3-EF17-6E4173812CD4}"/>
              </a:ext>
            </a:extLst>
          </p:cNvPr>
          <p:cNvSpPr txBox="1"/>
          <p:nvPr/>
        </p:nvSpPr>
        <p:spPr>
          <a:xfrm>
            <a:off x="3749816" y="-11818769"/>
            <a:ext cx="4692368" cy="2880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613"/>
              </a:lnSpc>
              <a:spcBef>
                <a:spcPct val="0"/>
              </a:spcBef>
            </a:pPr>
            <a:r>
              <a:rPr lang="en-US" sz="1400" spc="200" dirty="0">
                <a:solidFill>
                  <a:srgbClr val="000000">
                    <a:alpha val="80000"/>
                  </a:srgbClr>
                </a:solidFill>
                <a:latin typeface="Plus Jakarta Sans ExtraBold" pitchFamily="2" charset="0"/>
                <a:ea typeface="Gotham Bold"/>
                <a:cs typeface="Plus Jakarta Sans ExtraBold" pitchFamily="2" charset="0"/>
                <a:sym typeface="Gotham Bold"/>
              </a:rPr>
              <a:t>PINNACLE OZONE SOLUTIONS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D900EC8-BE6E-6BCF-1925-4D98D152FA77}"/>
              </a:ext>
            </a:extLst>
          </p:cNvPr>
          <p:cNvSpPr txBox="1"/>
          <p:nvPr/>
        </p:nvSpPr>
        <p:spPr>
          <a:xfrm>
            <a:off x="699889" y="1435948"/>
            <a:ext cx="7668936" cy="129266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400070" indent="-285764">
              <a:spcAft>
                <a:spcPts val="8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9"/>
              </a:buBlip>
            </a:pPr>
            <a:r>
              <a:rPr lang="en-US" sz="1600" dirty="0">
                <a:solidFill>
                  <a:srgbClr val="22323A"/>
                </a:solidFill>
                <a:latin typeface="Plus Jakarta Sans Medium" pitchFamily="2" charset="0"/>
                <a:cs typeface="Plus Jakarta Sans Medium" pitchFamily="2" charset="0"/>
              </a:rPr>
              <a:t>Developed as the world’s most energy efficient ozone technology​</a:t>
            </a:r>
          </a:p>
          <a:p>
            <a:pPr marL="400070" indent="-285764">
              <a:spcAft>
                <a:spcPts val="8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9"/>
              </a:buBlip>
            </a:pPr>
            <a:r>
              <a:rPr lang="en-US" sz="1600" dirty="0">
                <a:solidFill>
                  <a:srgbClr val="22323A"/>
                </a:solidFill>
                <a:latin typeface="Plus Jakarta Sans Medium" pitchFamily="2" charset="0"/>
                <a:cs typeface="Plus Jakarta Sans Medium" pitchFamily="2" charset="0"/>
              </a:rPr>
              <a:t>Completely Integrated / Standalone Ozone Generator Cells​</a:t>
            </a:r>
          </a:p>
          <a:p>
            <a:pPr marL="400070" indent="-285764">
              <a:spcAft>
                <a:spcPts val="8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9"/>
              </a:buBlip>
            </a:pPr>
            <a:r>
              <a:rPr lang="en-US" sz="1600" dirty="0">
                <a:solidFill>
                  <a:srgbClr val="22323A"/>
                </a:solidFill>
                <a:latin typeface="Plus Jakarta Sans Medium" pitchFamily="2" charset="0"/>
                <a:cs typeface="Plus Jakarta Sans Medium" pitchFamily="2" charset="0"/>
              </a:rPr>
              <a:t>Ruggedized Service-Free Cell Design​</a:t>
            </a:r>
          </a:p>
          <a:p>
            <a:pPr marL="400070" indent="-285764">
              <a:spcAft>
                <a:spcPts val="8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9"/>
              </a:buBlip>
            </a:pPr>
            <a:r>
              <a:rPr lang="en-US" sz="1600" dirty="0">
                <a:solidFill>
                  <a:srgbClr val="22323A"/>
                </a:solidFill>
                <a:latin typeface="Plus Jakarta Sans Medium" pitchFamily="2" charset="0"/>
                <a:cs typeface="Plus Jakarta Sans Medium" pitchFamily="2" charset="0"/>
              </a:rPr>
              <a:t>Advanced Materials, Power Supply &amp; Controls Technology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59A73AC-79B5-6B4F-06D2-923EB68FBF53}"/>
              </a:ext>
            </a:extLst>
          </p:cNvPr>
          <p:cNvSpPr txBox="1"/>
          <p:nvPr/>
        </p:nvSpPr>
        <p:spPr>
          <a:xfrm>
            <a:off x="699888" y="3959411"/>
            <a:ext cx="8825111" cy="233910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457206" indent="-342900">
              <a:spcAft>
                <a:spcPts val="800"/>
              </a:spcAft>
              <a:buSzPct val="80000"/>
              <a:buFont typeface="+mj-lt"/>
              <a:buAutoNum type="arabicPeriod"/>
            </a:pPr>
            <a:r>
              <a:rPr lang="en-US" sz="1600" b="1" dirty="0">
                <a:solidFill>
                  <a:schemeClr val="bg1"/>
                </a:solidFill>
                <a:latin typeface="Plus Jakarta Sans ExtraBold" pitchFamily="2" charset="0"/>
                <a:cs typeface="Plus Jakarta Sans ExtraBold" pitchFamily="2" charset="0"/>
              </a:rPr>
              <a:t>Integrated Controls </a:t>
            </a:r>
            <a:r>
              <a:rPr lang="en-US" sz="1600" dirty="0">
                <a:solidFill>
                  <a:schemeClr val="bg1"/>
                </a:solidFill>
                <a:latin typeface="Plus Jakarta Sans Medium" pitchFamily="2" charset="0"/>
                <a:cs typeface="Plus Jakarta Sans Medium" pitchFamily="2" charset="0"/>
              </a:rPr>
              <a:t>— individual optimization &amp; monitoring of each ozone cell​</a:t>
            </a:r>
          </a:p>
          <a:p>
            <a:pPr marL="457206" indent="-342900">
              <a:spcAft>
                <a:spcPts val="800"/>
              </a:spcAft>
              <a:buSzPct val="80000"/>
              <a:buFont typeface="+mj-lt"/>
              <a:buAutoNum type="arabicPeriod"/>
            </a:pPr>
            <a:r>
              <a:rPr lang="en-US" sz="1600" b="1" dirty="0">
                <a:solidFill>
                  <a:schemeClr val="bg1"/>
                </a:solidFill>
                <a:latin typeface="Plus Jakarta Sans ExtraBold" pitchFamily="2" charset="0"/>
                <a:cs typeface="Plus Jakarta Sans ExtraBold" pitchFamily="2" charset="0"/>
              </a:rPr>
              <a:t>Ruggedized Construction </a:t>
            </a:r>
            <a:r>
              <a:rPr lang="en-US" sz="1600" dirty="0">
                <a:solidFill>
                  <a:schemeClr val="bg1"/>
                </a:solidFill>
                <a:latin typeface="Plus Jakarta Sans Medium" pitchFamily="2" charset="0"/>
                <a:cs typeface="Plus Jakarta Sans Medium" pitchFamily="2" charset="0"/>
              </a:rPr>
              <a:t>— immune to vibration &amp; shock​</a:t>
            </a:r>
          </a:p>
          <a:p>
            <a:pPr marL="457206" indent="-342900">
              <a:spcAft>
                <a:spcPts val="800"/>
              </a:spcAft>
              <a:buSzPct val="80000"/>
              <a:buFont typeface="+mj-lt"/>
              <a:buAutoNum type="arabicPeriod"/>
            </a:pPr>
            <a:r>
              <a:rPr lang="en-US" sz="1600" b="1" dirty="0">
                <a:solidFill>
                  <a:schemeClr val="bg1"/>
                </a:solidFill>
                <a:latin typeface="Plus Jakarta Sans ExtraBold" pitchFamily="2" charset="0"/>
                <a:cs typeface="Plus Jakarta Sans ExtraBold" pitchFamily="2" charset="0"/>
              </a:rPr>
              <a:t>Advanced Materials </a:t>
            </a:r>
            <a:r>
              <a:rPr lang="en-US" sz="1600" dirty="0">
                <a:solidFill>
                  <a:schemeClr val="bg1"/>
                </a:solidFill>
                <a:latin typeface="Plus Jakarta Sans Medium" pitchFamily="2" charset="0"/>
                <a:cs typeface="Plus Jakarta Sans Medium" pitchFamily="2" charset="0"/>
              </a:rPr>
              <a:t>— Ceramic Dielectrics and Maintenance-Free Operation</a:t>
            </a:r>
          </a:p>
          <a:p>
            <a:pPr marL="457206" indent="-342900">
              <a:spcAft>
                <a:spcPts val="800"/>
              </a:spcAft>
              <a:buSzPct val="80000"/>
              <a:buFont typeface="+mj-lt"/>
              <a:buAutoNum type="arabicPeriod"/>
            </a:pPr>
            <a:r>
              <a:rPr lang="en-US" sz="1600" dirty="0">
                <a:solidFill>
                  <a:schemeClr val="bg1"/>
                </a:solidFill>
                <a:latin typeface="Plus Jakarta Sans Medium" pitchFamily="2" charset="0"/>
                <a:cs typeface="Plus Jakarta Sans Medium" pitchFamily="2" charset="0"/>
              </a:rPr>
              <a:t>​</a:t>
            </a:r>
            <a:r>
              <a:rPr lang="en-US" sz="1600" b="1" dirty="0">
                <a:solidFill>
                  <a:schemeClr val="bg1"/>
                </a:solidFill>
                <a:latin typeface="Plus Jakarta Sans ExtraBold" pitchFamily="2" charset="0"/>
                <a:cs typeface="Plus Jakarta Sans ExtraBold" pitchFamily="2" charset="0"/>
              </a:rPr>
              <a:t>Built-In Hi-Frequency PSU </a:t>
            </a:r>
            <a:r>
              <a:rPr lang="en-US" sz="1600" dirty="0">
                <a:solidFill>
                  <a:schemeClr val="bg1"/>
                </a:solidFill>
                <a:latin typeface="Plus Jakarta Sans Medium" pitchFamily="2" charset="0"/>
                <a:cs typeface="Plus Jakarta Sans Medium" pitchFamily="2" charset="0"/>
              </a:rPr>
              <a:t>— virtually silent 23 kHz operation</a:t>
            </a:r>
          </a:p>
          <a:p>
            <a:pPr marL="457206" indent="-342900">
              <a:spcAft>
                <a:spcPts val="800"/>
              </a:spcAft>
              <a:buSzPct val="80000"/>
              <a:buFont typeface="+mj-lt"/>
              <a:buAutoNum type="arabicPeriod"/>
            </a:pPr>
            <a:r>
              <a:rPr lang="en-US" sz="1600" dirty="0">
                <a:solidFill>
                  <a:schemeClr val="bg1"/>
                </a:solidFill>
                <a:latin typeface="Plus Jakarta Sans Medium" pitchFamily="2" charset="0"/>
                <a:cs typeface="Plus Jakarta Sans Medium" pitchFamily="2" charset="0"/>
              </a:rPr>
              <a:t>​</a:t>
            </a:r>
            <a:r>
              <a:rPr lang="en-US" sz="1600" b="1" dirty="0">
                <a:solidFill>
                  <a:schemeClr val="bg1"/>
                </a:solidFill>
                <a:latin typeface="Plus Jakarta Sans ExtraBold" pitchFamily="2" charset="0"/>
                <a:cs typeface="Plus Jakarta Sans ExtraBold" pitchFamily="2" charset="0"/>
              </a:rPr>
              <a:t>Dual Air / Water Cooling </a:t>
            </a:r>
            <a:r>
              <a:rPr lang="en-US" sz="1600" dirty="0">
                <a:solidFill>
                  <a:schemeClr val="bg1"/>
                </a:solidFill>
                <a:latin typeface="Plus Jakarta Sans Medium" pitchFamily="2" charset="0"/>
                <a:cs typeface="Plus Jakarta Sans Medium" pitchFamily="2" charset="0"/>
              </a:rPr>
              <a:t>— reduces cooling by 40-60%</a:t>
            </a:r>
          </a:p>
          <a:p>
            <a:pPr marL="457206" indent="-342900">
              <a:spcAft>
                <a:spcPts val="800"/>
              </a:spcAft>
              <a:buSzPct val="80000"/>
              <a:buFont typeface="+mj-lt"/>
              <a:buAutoNum type="arabicPeriod"/>
            </a:pPr>
            <a:r>
              <a:rPr lang="en-US" sz="1600" dirty="0">
                <a:solidFill>
                  <a:schemeClr val="bg1"/>
                </a:solidFill>
                <a:latin typeface="Plus Jakarta Sans Medium" pitchFamily="2" charset="0"/>
                <a:cs typeface="Plus Jakarta Sans Medium" pitchFamily="2" charset="0"/>
              </a:rPr>
              <a:t>​</a:t>
            </a:r>
            <a:r>
              <a:rPr lang="en-US" sz="1600" b="1" dirty="0">
                <a:solidFill>
                  <a:schemeClr val="bg1"/>
                </a:solidFill>
                <a:latin typeface="Plus Jakarta Sans ExtraBold" pitchFamily="2" charset="0"/>
                <a:cs typeface="Plus Jakarta Sans ExtraBold" pitchFamily="2" charset="0"/>
              </a:rPr>
              <a:t>Constant %BW Output </a:t>
            </a:r>
            <a:r>
              <a:rPr lang="en-US" sz="1600" dirty="0">
                <a:solidFill>
                  <a:schemeClr val="bg1"/>
                </a:solidFill>
                <a:latin typeface="Plus Jakarta Sans Medium" pitchFamily="2" charset="0"/>
                <a:cs typeface="Plus Jakarta Sans Medium" pitchFamily="2" charset="0"/>
              </a:rPr>
              <a:t>— 0-100% turn-down via variable gas-flow operation</a:t>
            </a:r>
          </a:p>
          <a:p>
            <a:pPr marL="457206" indent="-342900">
              <a:spcAft>
                <a:spcPts val="800"/>
              </a:spcAft>
              <a:buSzPct val="80000"/>
              <a:buFont typeface="+mj-lt"/>
              <a:buAutoNum type="arabicPeriod"/>
            </a:pPr>
            <a:r>
              <a:rPr lang="en-US" sz="1600" b="1" dirty="0">
                <a:solidFill>
                  <a:schemeClr val="bg1"/>
                </a:solidFill>
                <a:latin typeface="Plus Jakarta Sans ExtraBold" pitchFamily="2" charset="0"/>
                <a:cs typeface="Plus Jakarta Sans ExtraBold" pitchFamily="2" charset="0"/>
              </a:rPr>
              <a:t>​Industry Leading Efficiency </a:t>
            </a:r>
            <a:r>
              <a:rPr lang="en-US" sz="1600" dirty="0">
                <a:solidFill>
                  <a:schemeClr val="bg1"/>
                </a:solidFill>
                <a:latin typeface="Plus Jakarta Sans Medium" pitchFamily="2" charset="0"/>
                <a:cs typeface="Plus Jakarta Sans Medium" pitchFamily="2" charset="0"/>
              </a:rPr>
              <a:t>— 3.5 kWh/</a:t>
            </a:r>
            <a:r>
              <a:rPr lang="en-US" sz="1600" dirty="0" err="1">
                <a:solidFill>
                  <a:schemeClr val="bg1"/>
                </a:solidFill>
                <a:latin typeface="Plus Jakarta Sans Medium" pitchFamily="2" charset="0"/>
                <a:cs typeface="Plus Jakarta Sans Medium" pitchFamily="2" charset="0"/>
              </a:rPr>
              <a:t>lb</a:t>
            </a:r>
            <a:r>
              <a:rPr lang="en-US" sz="1600" dirty="0">
                <a:solidFill>
                  <a:schemeClr val="bg1"/>
                </a:solidFill>
                <a:latin typeface="Plus Jakarta Sans Medium" pitchFamily="2" charset="0"/>
                <a:cs typeface="Plus Jakarta Sans Medium" pitchFamily="2" charset="0"/>
              </a:rPr>
              <a:t> operation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4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32">
            <a:extLst>
              <a:ext uri="{FF2B5EF4-FFF2-40B4-BE49-F238E27FC236}">
                <a16:creationId xmlns:a16="http://schemas.microsoft.com/office/drawing/2014/main" id="{1032C519-A37C-F5A0-EBA9-8925F10B6E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43" r="24263"/>
          <a:stretch>
            <a:fillRect/>
          </a:stretch>
        </p:blipFill>
        <p:spPr>
          <a:xfrm>
            <a:off x="29413200" y="-10287000"/>
            <a:ext cx="3166559" cy="27432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4156314"/>
            <a:ext cx="12191997" cy="2777886"/>
          </a:xfrm>
          <a:custGeom>
            <a:avLst/>
            <a:gdLst/>
            <a:ahLst/>
            <a:cxnLst/>
            <a:rect l="l" t="t" r="r" b="b"/>
            <a:pathLst>
              <a:path w="4816592" h="1041394">
                <a:moveTo>
                  <a:pt x="0" y="0"/>
                </a:moveTo>
                <a:lnTo>
                  <a:pt x="4816592" y="0"/>
                </a:lnTo>
                <a:lnTo>
                  <a:pt x="4816592" y="1041394"/>
                </a:lnTo>
                <a:lnTo>
                  <a:pt x="0" y="1041394"/>
                </a:lnTo>
                <a:close/>
              </a:path>
            </a:pathLst>
          </a:custGeom>
          <a:solidFill>
            <a:srgbClr val="AD2A38"/>
          </a:solidFill>
        </p:spPr>
        <p:txBody>
          <a:bodyPr/>
          <a:lstStyle/>
          <a:p>
            <a:endParaRPr lang="en-US" sz="800" dirty="0">
              <a:latin typeface="Plus Jakarta Sans Medium" pitchFamily="2" charset="0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0" y="4130906"/>
            <a:ext cx="12192000" cy="2803294"/>
          </a:xfrm>
          <a:prstGeom prst="rect">
            <a:avLst/>
          </a:prstGeom>
        </p:spPr>
        <p:txBody>
          <a:bodyPr lIns="33867" tIns="33867" rIns="33867" bIns="33867" rtlCol="0" anchor="ctr"/>
          <a:lstStyle/>
          <a:p>
            <a:pPr algn="ctr">
              <a:lnSpc>
                <a:spcPts val="1600"/>
              </a:lnSpc>
            </a:pPr>
            <a:endParaRPr sz="800" dirty="0">
              <a:latin typeface="Plus Jakarta Sans Medium" pitchFamily="2" charset="0"/>
            </a:endParaRPr>
          </a:p>
        </p:txBody>
      </p:sp>
      <p:sp>
        <p:nvSpPr>
          <p:cNvPr id="10" name="Freeform 10"/>
          <p:cNvSpPr/>
          <p:nvPr/>
        </p:nvSpPr>
        <p:spPr>
          <a:xfrm rot="16200000">
            <a:off x="6533934" y="-1536509"/>
            <a:ext cx="4263157" cy="7404042"/>
          </a:xfrm>
          <a:custGeom>
            <a:avLst/>
            <a:gdLst/>
            <a:ahLst/>
            <a:cxnLst/>
            <a:rect l="l" t="t" r="r" b="b"/>
            <a:pathLst>
              <a:path w="7780623" h="24121975">
                <a:moveTo>
                  <a:pt x="0" y="0"/>
                </a:moveTo>
                <a:lnTo>
                  <a:pt x="7780623" y="0"/>
                </a:lnTo>
                <a:lnTo>
                  <a:pt x="7780623" y="24121975"/>
                </a:lnTo>
                <a:lnTo>
                  <a:pt x="0" y="2412197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4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11218" r="-5800"/>
            </a:stretch>
          </a:blipFill>
        </p:spPr>
        <p:txBody>
          <a:bodyPr/>
          <a:lstStyle/>
          <a:p>
            <a:endParaRPr lang="en-US" sz="800" dirty="0">
              <a:latin typeface="Plus Jakarta Sans Medium" pitchFamily="2" charset="0"/>
            </a:endParaRPr>
          </a:p>
        </p:txBody>
      </p:sp>
      <p:sp>
        <p:nvSpPr>
          <p:cNvPr id="38" name="TextBox 38"/>
          <p:cNvSpPr txBox="1"/>
          <p:nvPr/>
        </p:nvSpPr>
        <p:spPr>
          <a:xfrm>
            <a:off x="699889" y="1153161"/>
            <a:ext cx="10806311" cy="5642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00"/>
              </a:lnSpc>
            </a:pPr>
            <a:r>
              <a:rPr lang="en-US" sz="4000" b="1" spc="-223" dirty="0">
                <a:solidFill>
                  <a:srgbClr val="AD2A38"/>
                </a:solidFill>
                <a:latin typeface="Plus Jakarta Sans ExtraBold" pitchFamily="2" charset="0"/>
                <a:ea typeface="Gotham Bold"/>
                <a:cs typeface="Plus Jakarta Sans ExtraBold" pitchFamily="2" charset="0"/>
                <a:sym typeface="Gotham Bold"/>
              </a:rPr>
              <a:t>A Family of Ozone Generator Platforms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4B853ED1-4E6F-3D43-504F-0E2B70062CC8}"/>
              </a:ext>
            </a:extLst>
          </p:cNvPr>
          <p:cNvGrpSpPr/>
          <p:nvPr/>
        </p:nvGrpSpPr>
        <p:grpSpPr>
          <a:xfrm>
            <a:off x="3168447" y="2584701"/>
            <a:ext cx="2175547" cy="3616569"/>
            <a:chOff x="3168447" y="2584701"/>
            <a:chExt cx="2175547" cy="3616569"/>
          </a:xfrm>
        </p:grpSpPr>
        <p:sp>
          <p:nvSpPr>
            <p:cNvPr id="22" name="TextBox 22"/>
            <p:cNvSpPr txBox="1"/>
            <p:nvPr/>
          </p:nvSpPr>
          <p:spPr>
            <a:xfrm>
              <a:off x="3183809" y="5287122"/>
              <a:ext cx="1655612" cy="28212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239"/>
                </a:lnSpc>
                <a:spcBef>
                  <a:spcPct val="0"/>
                </a:spcBef>
              </a:pPr>
              <a:r>
                <a:rPr lang="en-US" sz="1866" b="1" dirty="0">
                  <a:solidFill>
                    <a:srgbClr val="FFFFFF"/>
                  </a:solidFill>
                  <a:latin typeface="Plus Jakarta Sans ExtraBold" pitchFamily="2" charset="0"/>
                  <a:ea typeface="Gotham Bold"/>
                  <a:cs typeface="Plus Jakarta Sans ExtraBold" pitchFamily="2" charset="0"/>
                  <a:sym typeface="Gotham Bold"/>
                </a:rPr>
                <a:t>THE SUMMIT</a:t>
              </a:r>
            </a:p>
          </p:txBody>
        </p:sp>
        <p:sp>
          <p:nvSpPr>
            <p:cNvPr id="23" name="Freeform 23"/>
            <p:cNvSpPr/>
            <p:nvPr/>
          </p:nvSpPr>
          <p:spPr>
            <a:xfrm>
              <a:off x="3168447" y="2584701"/>
              <a:ext cx="2175547" cy="2613270"/>
            </a:xfrm>
            <a:custGeom>
              <a:avLst/>
              <a:gdLst/>
              <a:ahLst/>
              <a:cxnLst/>
              <a:rect l="l" t="t" r="r" b="b"/>
              <a:pathLst>
                <a:path w="3263321" h="3919905">
                  <a:moveTo>
                    <a:pt x="0" y="0"/>
                  </a:moveTo>
                  <a:lnTo>
                    <a:pt x="3263321" y="0"/>
                  </a:lnTo>
                  <a:lnTo>
                    <a:pt x="3263321" y="3919905"/>
                  </a:lnTo>
                  <a:lnTo>
                    <a:pt x="0" y="39199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n-US" sz="800" dirty="0">
                <a:latin typeface="Plus Jakarta Sans Medium" pitchFamily="2" charset="0"/>
              </a:endParaRPr>
            </a:p>
          </p:txBody>
        </p: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ECC60DC6-D519-AD6C-2010-EC13D9A54EC5}"/>
                </a:ext>
              </a:extLst>
            </p:cNvPr>
            <p:cNvGrpSpPr/>
            <p:nvPr/>
          </p:nvGrpSpPr>
          <p:grpSpPr>
            <a:xfrm>
              <a:off x="3505049" y="5725782"/>
              <a:ext cx="1013133" cy="475488"/>
              <a:chOff x="3508162" y="6201270"/>
              <a:chExt cx="1013133" cy="475488"/>
            </a:xfrm>
          </p:grpSpPr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54F80F30-D0E8-24E4-3D7E-8E32750CF7B8}"/>
                  </a:ext>
                </a:extLst>
              </p:cNvPr>
              <p:cNvSpPr txBox="1">
                <a:spLocks noChangeAspect="1"/>
              </p:cNvSpPr>
              <p:nvPr/>
            </p:nvSpPr>
            <p:spPr>
              <a:xfrm>
                <a:off x="3508162" y="6201270"/>
                <a:ext cx="475488" cy="475488"/>
              </a:xfrm>
              <a:prstGeom prst="ellipse">
                <a:avLst/>
              </a:prstGeom>
              <a:solidFill>
                <a:srgbClr val="304853"/>
              </a:solidFill>
            </p:spPr>
            <p:txBody>
              <a:bodyPr wrap="none" anchor="ctr" anchorCtr="1">
                <a:spAutoFit/>
              </a:bodyPr>
              <a:lstStyle/>
              <a:p>
                <a:r>
                  <a:rPr lang="en-US" sz="1070" b="1" dirty="0">
                    <a:solidFill>
                      <a:srgbClr val="FFFFFF"/>
                    </a:solidFill>
                    <a:latin typeface="Plus Jakarta Sans ExtraBold" pitchFamily="2" charset="0"/>
                    <a:ea typeface="Gotham Bold"/>
                    <a:cs typeface="Plus Jakarta Sans ExtraBold" pitchFamily="2" charset="0"/>
                    <a:sym typeface="Gotham Bold"/>
                  </a:rPr>
                  <a:t>10X</a:t>
                </a:r>
                <a:endParaRPr lang="en-US" sz="1070" dirty="0"/>
              </a:p>
            </p:txBody>
          </p:sp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99D13FB0-94B9-6BC4-2094-F22A21872982}"/>
                  </a:ext>
                </a:extLst>
              </p:cNvPr>
              <p:cNvSpPr txBox="1">
                <a:spLocks noChangeAspect="1"/>
              </p:cNvSpPr>
              <p:nvPr/>
            </p:nvSpPr>
            <p:spPr>
              <a:xfrm>
                <a:off x="4045807" y="6201270"/>
                <a:ext cx="475488" cy="475488"/>
              </a:xfrm>
              <a:prstGeom prst="ellipse">
                <a:avLst/>
              </a:prstGeom>
              <a:solidFill>
                <a:srgbClr val="304853"/>
              </a:solidFill>
            </p:spPr>
            <p:txBody>
              <a:bodyPr wrap="none" anchor="ctr" anchorCtr="1">
                <a:spAutoFit/>
              </a:bodyPr>
              <a:lstStyle/>
              <a:p>
                <a:r>
                  <a:rPr lang="en-US" sz="1070" b="1" dirty="0">
                    <a:solidFill>
                      <a:srgbClr val="FFFFFF"/>
                    </a:solidFill>
                    <a:latin typeface="Plus Jakarta Sans ExtraBold" pitchFamily="2" charset="0"/>
                    <a:ea typeface="Gotham Bold"/>
                    <a:cs typeface="Plus Jakarta Sans ExtraBold" pitchFamily="2" charset="0"/>
                    <a:sym typeface="Gotham Bold"/>
                  </a:rPr>
                  <a:t>12X</a:t>
                </a:r>
                <a:endParaRPr lang="en-US" sz="1070" dirty="0"/>
              </a:p>
            </p:txBody>
          </p:sp>
        </p:grp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EEB9DF8-8B88-3AB1-D726-5CC47EE9BCB7}"/>
              </a:ext>
            </a:extLst>
          </p:cNvPr>
          <p:cNvGrpSpPr/>
          <p:nvPr/>
        </p:nvGrpSpPr>
        <p:grpSpPr>
          <a:xfrm>
            <a:off x="5439244" y="2604002"/>
            <a:ext cx="2802434" cy="3597268"/>
            <a:chOff x="5439244" y="2604002"/>
            <a:chExt cx="2802434" cy="3597268"/>
          </a:xfrm>
        </p:grpSpPr>
        <p:sp>
          <p:nvSpPr>
            <p:cNvPr id="30" name="TextBox 30"/>
            <p:cNvSpPr txBox="1"/>
            <p:nvPr/>
          </p:nvSpPr>
          <p:spPr>
            <a:xfrm>
              <a:off x="5860926" y="5287122"/>
              <a:ext cx="1655612" cy="28212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239"/>
                </a:lnSpc>
                <a:spcBef>
                  <a:spcPct val="0"/>
                </a:spcBef>
              </a:pPr>
              <a:r>
                <a:rPr lang="en-US" sz="1866" b="1" dirty="0">
                  <a:solidFill>
                    <a:srgbClr val="FFFFFF"/>
                  </a:solidFill>
                  <a:latin typeface="Plus Jakarta Sans ExtraBold" pitchFamily="2" charset="0"/>
                  <a:ea typeface="Gotham Bold"/>
                  <a:cs typeface="Plus Jakarta Sans ExtraBold" pitchFamily="2" charset="0"/>
                  <a:sym typeface="Gotham Bold"/>
                </a:rPr>
                <a:t>THE ZENITH</a:t>
              </a:r>
            </a:p>
          </p:txBody>
        </p:sp>
        <p:sp>
          <p:nvSpPr>
            <p:cNvPr id="31" name="Freeform 31"/>
            <p:cNvSpPr/>
            <p:nvPr/>
          </p:nvSpPr>
          <p:spPr>
            <a:xfrm>
              <a:off x="5439244" y="2604002"/>
              <a:ext cx="2802434" cy="2613270"/>
            </a:xfrm>
            <a:custGeom>
              <a:avLst/>
              <a:gdLst/>
              <a:ahLst/>
              <a:cxnLst/>
              <a:rect l="l" t="t" r="r" b="b"/>
              <a:pathLst>
                <a:path w="4203651" h="3919905">
                  <a:moveTo>
                    <a:pt x="0" y="0"/>
                  </a:moveTo>
                  <a:lnTo>
                    <a:pt x="4203651" y="0"/>
                  </a:lnTo>
                  <a:lnTo>
                    <a:pt x="4203651" y="3919905"/>
                  </a:lnTo>
                  <a:lnTo>
                    <a:pt x="0" y="39199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n-US" sz="800" dirty="0">
                <a:latin typeface="Plus Jakarta Sans Medium" pitchFamily="2" charset="0"/>
              </a:endParaRPr>
            </a:p>
          </p:txBody>
        </p: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19ECCF3C-74F0-5B49-E1C2-7A7CE19C3AF8}"/>
                </a:ext>
              </a:extLst>
            </p:cNvPr>
            <p:cNvGrpSpPr/>
            <p:nvPr/>
          </p:nvGrpSpPr>
          <p:grpSpPr>
            <a:xfrm>
              <a:off x="6182166" y="5725782"/>
              <a:ext cx="1013133" cy="475488"/>
              <a:chOff x="6248400" y="5725782"/>
              <a:chExt cx="1013133" cy="475488"/>
            </a:xfrm>
          </p:grpSpPr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67EC453F-AFB1-CFB2-1B1B-E610E04DF42C}"/>
                  </a:ext>
                </a:extLst>
              </p:cNvPr>
              <p:cNvSpPr txBox="1">
                <a:spLocks noChangeAspect="1"/>
              </p:cNvSpPr>
              <p:nvPr/>
            </p:nvSpPr>
            <p:spPr>
              <a:xfrm>
                <a:off x="6248400" y="5725782"/>
                <a:ext cx="475488" cy="475488"/>
              </a:xfrm>
              <a:prstGeom prst="ellipse">
                <a:avLst/>
              </a:prstGeom>
              <a:solidFill>
                <a:srgbClr val="304853"/>
              </a:solidFill>
            </p:spPr>
            <p:txBody>
              <a:bodyPr wrap="none" anchor="ctr" anchorCtr="1">
                <a:normAutofit/>
              </a:bodyPr>
              <a:lstStyle/>
              <a:p>
                <a:r>
                  <a:rPr lang="en-US" sz="1070" b="1" dirty="0">
                    <a:solidFill>
                      <a:srgbClr val="FFFFFF"/>
                    </a:solidFill>
                    <a:latin typeface="Plus Jakarta Sans ExtraBold" pitchFamily="2" charset="0"/>
                    <a:ea typeface="Gotham Bold"/>
                    <a:cs typeface="Plus Jakarta Sans ExtraBold" pitchFamily="2" charset="0"/>
                    <a:sym typeface="Gotham Bold"/>
                  </a:rPr>
                  <a:t>20X</a:t>
                </a:r>
                <a:endParaRPr lang="en-US" sz="1070" dirty="0"/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086B8513-82DD-74A8-075C-4868AA2F4EEE}"/>
                  </a:ext>
                </a:extLst>
              </p:cNvPr>
              <p:cNvSpPr txBox="1">
                <a:spLocks noChangeAspect="1"/>
              </p:cNvSpPr>
              <p:nvPr/>
            </p:nvSpPr>
            <p:spPr>
              <a:xfrm>
                <a:off x="6786045" y="5725782"/>
                <a:ext cx="475488" cy="475488"/>
              </a:xfrm>
              <a:prstGeom prst="ellipse">
                <a:avLst/>
              </a:prstGeom>
              <a:solidFill>
                <a:srgbClr val="304853"/>
              </a:solidFill>
            </p:spPr>
            <p:txBody>
              <a:bodyPr wrap="none" anchor="ctr" anchorCtr="1">
                <a:normAutofit/>
              </a:bodyPr>
              <a:lstStyle/>
              <a:p>
                <a:r>
                  <a:rPr lang="en-US" sz="1070" b="1" dirty="0">
                    <a:solidFill>
                      <a:srgbClr val="FFFFFF"/>
                    </a:solidFill>
                    <a:latin typeface="Plus Jakarta Sans ExtraBold" pitchFamily="2" charset="0"/>
                    <a:cs typeface="Plus Jakarta Sans ExtraBold" pitchFamily="2" charset="0"/>
                    <a:sym typeface="Gotham Bold"/>
                  </a:rPr>
                  <a:t>30X</a:t>
                </a:r>
                <a:endParaRPr lang="en-US" sz="1070" dirty="0"/>
              </a:p>
            </p:txBody>
          </p:sp>
        </p:grp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2BA2A58D-43F9-41D7-918D-9F68B5CE82EA}"/>
              </a:ext>
            </a:extLst>
          </p:cNvPr>
          <p:cNvGrpSpPr/>
          <p:nvPr/>
        </p:nvGrpSpPr>
        <p:grpSpPr>
          <a:xfrm>
            <a:off x="8387728" y="2604002"/>
            <a:ext cx="2802434" cy="3597268"/>
            <a:chOff x="8387728" y="2604002"/>
            <a:chExt cx="2802434" cy="3597268"/>
          </a:xfrm>
        </p:grpSpPr>
        <p:sp>
          <p:nvSpPr>
            <p:cNvPr id="35" name="TextBox 35"/>
            <p:cNvSpPr txBox="1"/>
            <p:nvPr/>
          </p:nvSpPr>
          <p:spPr>
            <a:xfrm>
              <a:off x="8812958" y="5287122"/>
              <a:ext cx="1655612" cy="28212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239"/>
                </a:lnSpc>
                <a:spcBef>
                  <a:spcPct val="0"/>
                </a:spcBef>
              </a:pPr>
              <a:r>
                <a:rPr lang="en-US" sz="1866" b="1" dirty="0">
                  <a:solidFill>
                    <a:srgbClr val="FFFFFF"/>
                  </a:solidFill>
                  <a:latin typeface="Plus Jakarta Sans ExtraBold" pitchFamily="2" charset="0"/>
                  <a:ea typeface="Gotham Bold"/>
                  <a:cs typeface="Plus Jakarta Sans ExtraBold" pitchFamily="2" charset="0"/>
                  <a:sym typeface="Gotham Bold"/>
                </a:rPr>
                <a:t>THE APEX</a:t>
              </a:r>
            </a:p>
          </p:txBody>
        </p:sp>
        <p:sp>
          <p:nvSpPr>
            <p:cNvPr id="36" name="Freeform 36"/>
            <p:cNvSpPr/>
            <p:nvPr/>
          </p:nvSpPr>
          <p:spPr>
            <a:xfrm>
              <a:off x="8387728" y="2604002"/>
              <a:ext cx="2802434" cy="2613270"/>
            </a:xfrm>
            <a:custGeom>
              <a:avLst/>
              <a:gdLst/>
              <a:ahLst/>
              <a:cxnLst/>
              <a:rect l="l" t="t" r="r" b="b"/>
              <a:pathLst>
                <a:path w="4203651" h="3919905">
                  <a:moveTo>
                    <a:pt x="0" y="0"/>
                  </a:moveTo>
                  <a:lnTo>
                    <a:pt x="4203651" y="0"/>
                  </a:lnTo>
                  <a:lnTo>
                    <a:pt x="4203651" y="3919905"/>
                  </a:lnTo>
                  <a:lnTo>
                    <a:pt x="0" y="39199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en-US" sz="800" dirty="0">
                <a:latin typeface="Plus Jakarta Sans Medium" pitchFamily="2" charset="0"/>
              </a:endParaRP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70EF1FF5-6174-928F-EB98-B8642ABE146E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9403020" y="5725782"/>
              <a:ext cx="475488" cy="475488"/>
            </a:xfrm>
            <a:prstGeom prst="ellipse">
              <a:avLst/>
            </a:prstGeom>
            <a:solidFill>
              <a:srgbClr val="304853"/>
            </a:solidFill>
          </p:spPr>
          <p:txBody>
            <a:bodyPr wrap="none" anchor="ctr" anchorCtr="1">
              <a:normAutofit/>
            </a:bodyPr>
            <a:lstStyle/>
            <a:p>
              <a:r>
                <a:rPr lang="en-US" sz="1070" b="1" dirty="0">
                  <a:solidFill>
                    <a:srgbClr val="FFFFFF"/>
                  </a:solidFill>
                  <a:latin typeface="Plus Jakarta Sans ExtraBold" pitchFamily="2" charset="0"/>
                  <a:cs typeface="Plus Jakarta Sans ExtraBold" pitchFamily="2" charset="0"/>
                  <a:sym typeface="Gotham Bold"/>
                </a:rPr>
                <a:t>36X</a:t>
              </a:r>
              <a:endParaRPr lang="en-US" sz="1070" dirty="0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272BD10-63A7-CE60-4951-9828E80A2D51}"/>
              </a:ext>
            </a:extLst>
          </p:cNvPr>
          <p:cNvGrpSpPr/>
          <p:nvPr/>
        </p:nvGrpSpPr>
        <p:grpSpPr>
          <a:xfrm>
            <a:off x="1322254" y="2894465"/>
            <a:ext cx="1271064" cy="3306805"/>
            <a:chOff x="1322254" y="2894465"/>
            <a:chExt cx="1271064" cy="3306805"/>
          </a:xfrm>
        </p:grpSpPr>
        <p:sp>
          <p:nvSpPr>
            <p:cNvPr id="14" name="TextBox 14"/>
            <p:cNvSpPr txBox="1"/>
            <p:nvPr/>
          </p:nvSpPr>
          <p:spPr>
            <a:xfrm>
              <a:off x="1322254" y="5287122"/>
              <a:ext cx="1241227" cy="28212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239"/>
                </a:lnSpc>
                <a:spcBef>
                  <a:spcPct val="0"/>
                </a:spcBef>
              </a:pPr>
              <a:r>
                <a:rPr lang="en-US" sz="1866" b="1" dirty="0">
                  <a:solidFill>
                    <a:srgbClr val="FFFFFF"/>
                  </a:solidFill>
                  <a:latin typeface="Plus Jakarta Sans ExtraBold" pitchFamily="2" charset="0"/>
                  <a:ea typeface="Gotham Bold"/>
                  <a:cs typeface="Plus Jakarta Sans ExtraBold" pitchFamily="2" charset="0"/>
                  <a:sym typeface="Gotham Bold"/>
                </a:rPr>
                <a:t>THE PEAK</a:t>
              </a:r>
            </a:p>
          </p:txBody>
        </p:sp>
        <p:sp>
          <p:nvSpPr>
            <p:cNvPr id="15" name="Freeform 15"/>
            <p:cNvSpPr/>
            <p:nvPr/>
          </p:nvSpPr>
          <p:spPr>
            <a:xfrm>
              <a:off x="1434818" y="2894465"/>
              <a:ext cx="1158500" cy="2322807"/>
            </a:xfrm>
            <a:custGeom>
              <a:avLst/>
              <a:gdLst/>
              <a:ahLst/>
              <a:cxnLst/>
              <a:rect l="l" t="t" r="r" b="b"/>
              <a:pathLst>
                <a:path w="1737750" h="3484211">
                  <a:moveTo>
                    <a:pt x="0" y="0"/>
                  </a:moveTo>
                  <a:lnTo>
                    <a:pt x="1737750" y="0"/>
                  </a:lnTo>
                  <a:lnTo>
                    <a:pt x="1737750" y="3484211"/>
                  </a:lnTo>
                  <a:lnTo>
                    <a:pt x="0" y="34842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en-US" sz="800" dirty="0">
                <a:latin typeface="Plus Jakarta Sans Medium" pitchFamily="2" charset="0"/>
              </a:endParaRP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9589B4C6-1417-64DC-E68E-1AB1520A0203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1705123" y="5725782"/>
              <a:ext cx="475488" cy="475488"/>
            </a:xfrm>
            <a:prstGeom prst="ellipse">
              <a:avLst/>
            </a:prstGeom>
            <a:solidFill>
              <a:srgbClr val="304853"/>
            </a:solidFill>
          </p:spPr>
          <p:txBody>
            <a:bodyPr wrap="none" anchor="ctr" anchorCtr="1">
              <a:normAutofit/>
            </a:bodyPr>
            <a:lstStyle/>
            <a:p>
              <a:r>
                <a:rPr lang="en-US" sz="1070" b="1" dirty="0">
                  <a:solidFill>
                    <a:srgbClr val="FFFFFF"/>
                  </a:solidFill>
                  <a:latin typeface="Plus Jakarta Sans ExtraBold" pitchFamily="2" charset="0"/>
                  <a:cs typeface="Plus Jakarta Sans ExtraBold" pitchFamily="2" charset="0"/>
                  <a:sym typeface="Gotham Bold"/>
                </a:rPr>
                <a:t>5X</a:t>
              </a:r>
              <a:endParaRPr lang="en-US" sz="1070" dirty="0"/>
            </a:p>
          </p:txBody>
        </p:sp>
      </p:grpSp>
      <p:sp>
        <p:nvSpPr>
          <p:cNvPr id="11" name="TextBox 14">
            <a:extLst>
              <a:ext uri="{FF2B5EF4-FFF2-40B4-BE49-F238E27FC236}">
                <a16:creationId xmlns:a16="http://schemas.microsoft.com/office/drawing/2014/main" id="{28D55D34-E4CB-EC40-6D36-7672155AEBA0}"/>
              </a:ext>
            </a:extLst>
          </p:cNvPr>
          <p:cNvSpPr txBox="1"/>
          <p:nvPr/>
        </p:nvSpPr>
        <p:spPr>
          <a:xfrm>
            <a:off x="3749816" y="575506"/>
            <a:ext cx="4692368" cy="2880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613"/>
              </a:lnSpc>
              <a:spcBef>
                <a:spcPct val="0"/>
              </a:spcBef>
            </a:pPr>
            <a:r>
              <a:rPr lang="en-US" sz="1400" spc="200" dirty="0">
                <a:solidFill>
                  <a:srgbClr val="000000">
                    <a:alpha val="80000"/>
                  </a:srgbClr>
                </a:solidFill>
                <a:latin typeface="Plus Jakarta Sans ExtraBold" pitchFamily="2" charset="0"/>
                <a:ea typeface="Gotham Bold"/>
                <a:cs typeface="Plus Jakarta Sans ExtraBold" pitchFamily="2" charset="0"/>
                <a:sym typeface="Gotham Bold"/>
              </a:rPr>
              <a:t>PINNACLE OZONE SOLUTIONS</a:t>
            </a:r>
          </a:p>
        </p:txBody>
      </p:sp>
      <p:sp>
        <p:nvSpPr>
          <p:cNvPr id="19" name="TextBox 12">
            <a:extLst>
              <a:ext uri="{FF2B5EF4-FFF2-40B4-BE49-F238E27FC236}">
                <a16:creationId xmlns:a16="http://schemas.microsoft.com/office/drawing/2014/main" id="{5B80E54C-FB47-D6D4-77B9-CBD3139C77D4}"/>
              </a:ext>
            </a:extLst>
          </p:cNvPr>
          <p:cNvSpPr txBox="1"/>
          <p:nvPr/>
        </p:nvSpPr>
        <p:spPr>
          <a:xfrm>
            <a:off x="-12725787" y="3286546"/>
            <a:ext cx="3938031" cy="640080"/>
          </a:xfrm>
          <a:prstGeom prst="rect">
            <a:avLst/>
          </a:prstGeom>
          <a:solidFill>
            <a:srgbClr val="AD2A38"/>
          </a:solidFill>
        </p:spPr>
        <p:txBody>
          <a:bodyPr wrap="square" lIns="274320" tIns="91440" rIns="274320" bIns="91440" rtlCol="0" anchor="ctr" anchorCtr="0">
            <a:spAutoFit/>
          </a:bodyPr>
          <a:lstStyle/>
          <a:p>
            <a:r>
              <a:rPr lang="en-US" sz="1400" b="1" dirty="0">
                <a:solidFill>
                  <a:srgbClr val="FFFFFF"/>
                </a:solidFill>
                <a:latin typeface="Plus Jakarta Sans ExtraBold" pitchFamily="2" charset="0"/>
                <a:ea typeface="Gotham Bold"/>
                <a:cs typeface="Plus Jakarta Sans ExtraBold" pitchFamily="2" charset="0"/>
                <a:sym typeface="Gotham Bold"/>
              </a:rPr>
              <a:t>Common </a:t>
            </a:r>
            <a:r>
              <a:rPr lang="en-US" sz="1400" b="1" dirty="0" err="1">
                <a:solidFill>
                  <a:srgbClr val="FFFFFF"/>
                </a:solidFill>
                <a:latin typeface="Plus Jakarta Sans ExtraBold" pitchFamily="2" charset="0"/>
                <a:ea typeface="Gotham Bold"/>
                <a:cs typeface="Plus Jakarta Sans ExtraBold" pitchFamily="2" charset="0"/>
                <a:sym typeface="Gotham Bold"/>
              </a:rPr>
              <a:t>QuadBlock</a:t>
            </a:r>
            <a:r>
              <a:rPr lang="en-US" sz="1400" b="1" dirty="0">
                <a:solidFill>
                  <a:srgbClr val="FFFFFF"/>
                </a:solidFill>
                <a:latin typeface="Plus Jakarta Sans ExtraBold" pitchFamily="2" charset="0"/>
                <a:ea typeface="Gotham Bold"/>
                <a:cs typeface="Plus Jakarta Sans ExtraBold" pitchFamily="2" charset="0"/>
                <a:sym typeface="Gotham Bold"/>
              </a:rPr>
              <a:t> / 10X -12X rack design common to </a:t>
            </a:r>
            <a:r>
              <a:rPr lang="en-US" sz="1400" b="1" i="1" dirty="0">
                <a:solidFill>
                  <a:srgbClr val="FFFFFF"/>
                </a:solidFill>
                <a:latin typeface="Plus Jakarta Sans Bold" pitchFamily="2" charset="0"/>
                <a:ea typeface="Gotham Bold Italics"/>
                <a:cs typeface="Plus Jakarta Sans Bold" pitchFamily="2" charset="0"/>
                <a:sym typeface="Gotham Bold Italics"/>
              </a:rPr>
              <a:t>ALL</a:t>
            </a:r>
            <a:r>
              <a:rPr lang="en-US" sz="1400" b="1" dirty="0">
                <a:solidFill>
                  <a:srgbClr val="FFFFFF"/>
                </a:solidFill>
                <a:latin typeface="Plus Jakarta Sans ExtraBold" pitchFamily="2" charset="0"/>
                <a:ea typeface="Gotham Bold"/>
                <a:cs typeface="Plus Jakarta Sans ExtraBold" pitchFamily="2" charset="0"/>
                <a:sym typeface="Gotham Bold"/>
              </a:rPr>
              <a:t> platforms ​</a:t>
            </a:r>
          </a:p>
        </p:txBody>
      </p:sp>
      <p:sp>
        <p:nvSpPr>
          <p:cNvPr id="20" name="TextBox 15">
            <a:extLst>
              <a:ext uri="{FF2B5EF4-FFF2-40B4-BE49-F238E27FC236}">
                <a16:creationId xmlns:a16="http://schemas.microsoft.com/office/drawing/2014/main" id="{17D96202-98C9-152C-0E98-164B4AD54E04}"/>
              </a:ext>
            </a:extLst>
          </p:cNvPr>
          <p:cNvSpPr txBox="1"/>
          <p:nvPr/>
        </p:nvSpPr>
        <p:spPr>
          <a:xfrm>
            <a:off x="-13365866" y="3286546"/>
            <a:ext cx="640080" cy="640079"/>
          </a:xfrm>
          <a:prstGeom prst="rect">
            <a:avLst/>
          </a:prstGeom>
          <a:solidFill>
            <a:srgbClr val="797771"/>
          </a:solidFill>
        </p:spPr>
        <p:txBody>
          <a:bodyPr lIns="0" tIns="0" rIns="0" bIns="0" rtlCol="0" anchor="ctr" anchorCtr="1"/>
          <a:lstStyle/>
          <a:p>
            <a:pPr algn="ctr"/>
            <a:r>
              <a:rPr lang="en-US" sz="3200" b="1" dirty="0">
                <a:solidFill>
                  <a:srgbClr val="FFFFFF"/>
                </a:solidFill>
                <a:latin typeface="Plus Jakarta Sans ExtraBold" pitchFamily="2" charset="0"/>
                <a:ea typeface="Gotham Bold"/>
                <a:cs typeface="Plus Jakarta Sans ExtraBold" pitchFamily="2" charset="0"/>
                <a:sym typeface="Gotham Bold"/>
              </a:rPr>
              <a:t>1</a:t>
            </a:r>
          </a:p>
        </p:txBody>
      </p:sp>
      <p:sp>
        <p:nvSpPr>
          <p:cNvPr id="21" name="TextBox 12">
            <a:extLst>
              <a:ext uri="{FF2B5EF4-FFF2-40B4-BE49-F238E27FC236}">
                <a16:creationId xmlns:a16="http://schemas.microsoft.com/office/drawing/2014/main" id="{A2BF73FA-293A-BD5D-0758-9399254BFF3E}"/>
              </a:ext>
            </a:extLst>
          </p:cNvPr>
          <p:cNvSpPr txBox="1"/>
          <p:nvPr/>
        </p:nvSpPr>
        <p:spPr>
          <a:xfrm>
            <a:off x="-8787756" y="3999089"/>
            <a:ext cx="3938031" cy="640080"/>
          </a:xfrm>
          <a:prstGeom prst="rect">
            <a:avLst/>
          </a:prstGeom>
          <a:solidFill>
            <a:srgbClr val="AD2A38"/>
          </a:solidFill>
        </p:spPr>
        <p:txBody>
          <a:bodyPr wrap="square" lIns="274320" tIns="91440" rIns="274320" bIns="91440" rtlCol="0" anchor="ctr" anchorCtr="0">
            <a:spAutoFit/>
          </a:bodyPr>
          <a:lstStyle/>
          <a:p>
            <a:r>
              <a:rPr lang="en-US" sz="1400" b="1" dirty="0">
                <a:solidFill>
                  <a:srgbClr val="FFFFFF"/>
                </a:solidFill>
                <a:latin typeface="Plus Jakarta Sans ExtraBold" pitchFamily="2" charset="0"/>
                <a:ea typeface="Gotham Bold"/>
                <a:cs typeface="Plus Jakarta Sans ExtraBold" pitchFamily="2" charset="0"/>
                <a:sym typeface="Gotham Bold"/>
              </a:rPr>
              <a:t>Only dimensions &amp; connection</a:t>
            </a:r>
          </a:p>
          <a:p>
            <a:r>
              <a:rPr lang="en-US" sz="1400" b="1" dirty="0">
                <a:solidFill>
                  <a:srgbClr val="FFFFFF"/>
                </a:solidFill>
                <a:latin typeface="Plus Jakarta Sans ExtraBold" pitchFamily="2" charset="0"/>
                <a:ea typeface="Gotham Bold"/>
                <a:cs typeface="Plus Jakarta Sans ExtraBold" pitchFamily="2" charset="0"/>
                <a:sym typeface="Gotham Bold"/>
              </a:rPr>
              <a:t>sizes change</a:t>
            </a:r>
          </a:p>
        </p:txBody>
      </p:sp>
      <p:sp>
        <p:nvSpPr>
          <p:cNvPr id="24" name="TextBox 15">
            <a:extLst>
              <a:ext uri="{FF2B5EF4-FFF2-40B4-BE49-F238E27FC236}">
                <a16:creationId xmlns:a16="http://schemas.microsoft.com/office/drawing/2014/main" id="{F88F15AD-FA04-C5AA-9829-ECE5E68DAE36}"/>
              </a:ext>
            </a:extLst>
          </p:cNvPr>
          <p:cNvSpPr txBox="1"/>
          <p:nvPr/>
        </p:nvSpPr>
        <p:spPr>
          <a:xfrm>
            <a:off x="-9427835" y="3999089"/>
            <a:ext cx="640080" cy="640079"/>
          </a:xfrm>
          <a:prstGeom prst="rect">
            <a:avLst/>
          </a:prstGeom>
          <a:solidFill>
            <a:srgbClr val="797771"/>
          </a:solidFill>
        </p:spPr>
        <p:txBody>
          <a:bodyPr lIns="0" tIns="0" rIns="0" bIns="0" rtlCol="0" anchor="ctr" anchorCtr="1"/>
          <a:lstStyle/>
          <a:p>
            <a:pPr algn="ctr"/>
            <a:r>
              <a:rPr lang="en-US" sz="3200" b="1" dirty="0">
                <a:solidFill>
                  <a:srgbClr val="FFFFFF"/>
                </a:solidFill>
                <a:latin typeface="Plus Jakarta Sans ExtraBold" pitchFamily="2" charset="0"/>
                <a:ea typeface="Gotham Bold"/>
                <a:cs typeface="Plus Jakarta Sans ExtraBold" pitchFamily="2" charset="0"/>
                <a:sym typeface="Gotham Bold"/>
              </a:rPr>
              <a:t>2</a:t>
            </a:r>
          </a:p>
        </p:txBody>
      </p:sp>
      <p:sp>
        <p:nvSpPr>
          <p:cNvPr id="25" name="TextBox 12">
            <a:extLst>
              <a:ext uri="{FF2B5EF4-FFF2-40B4-BE49-F238E27FC236}">
                <a16:creationId xmlns:a16="http://schemas.microsoft.com/office/drawing/2014/main" id="{46615D6C-03C5-D1F8-6632-B7ADF1E84BFB}"/>
              </a:ext>
            </a:extLst>
          </p:cNvPr>
          <p:cNvSpPr txBox="1"/>
          <p:nvPr/>
        </p:nvSpPr>
        <p:spPr>
          <a:xfrm>
            <a:off x="-4834977" y="4688487"/>
            <a:ext cx="3938031" cy="640080"/>
          </a:xfrm>
          <a:prstGeom prst="rect">
            <a:avLst/>
          </a:prstGeom>
          <a:solidFill>
            <a:srgbClr val="AD2A38"/>
          </a:solidFill>
        </p:spPr>
        <p:txBody>
          <a:bodyPr wrap="square" lIns="274320" tIns="91440" rIns="274320" bIns="91440" rtlCol="0" anchor="ctr" anchorCtr="0">
            <a:spAutoFit/>
          </a:bodyPr>
          <a:lstStyle/>
          <a:p>
            <a:r>
              <a:rPr lang="en-US" sz="1400" b="1" dirty="0">
                <a:solidFill>
                  <a:srgbClr val="FFFFFF"/>
                </a:solidFill>
                <a:latin typeface="Plus Jakarta Sans ExtraBold" pitchFamily="2" charset="0"/>
                <a:ea typeface="Gotham Bold"/>
                <a:cs typeface="Plus Jakarta Sans ExtraBold" pitchFamily="2" charset="0"/>
                <a:sym typeface="Gotham Bold"/>
              </a:rPr>
              <a:t>Modular enclosure and pedestal allows flexible design</a:t>
            </a:r>
          </a:p>
        </p:txBody>
      </p:sp>
      <p:sp>
        <p:nvSpPr>
          <p:cNvPr id="26" name="TextBox 15">
            <a:extLst>
              <a:ext uri="{FF2B5EF4-FFF2-40B4-BE49-F238E27FC236}">
                <a16:creationId xmlns:a16="http://schemas.microsoft.com/office/drawing/2014/main" id="{6EEC6D6A-D00E-102D-C703-FEBF68FE72F0}"/>
              </a:ext>
            </a:extLst>
          </p:cNvPr>
          <p:cNvSpPr txBox="1"/>
          <p:nvPr/>
        </p:nvSpPr>
        <p:spPr>
          <a:xfrm>
            <a:off x="-5475056" y="4688487"/>
            <a:ext cx="640080" cy="640079"/>
          </a:xfrm>
          <a:prstGeom prst="rect">
            <a:avLst/>
          </a:prstGeom>
          <a:solidFill>
            <a:srgbClr val="797771"/>
          </a:solidFill>
        </p:spPr>
        <p:txBody>
          <a:bodyPr lIns="0" tIns="0" rIns="0" bIns="0" rtlCol="0" anchor="ctr" anchorCtr="1"/>
          <a:lstStyle/>
          <a:p>
            <a:pPr algn="ctr"/>
            <a:r>
              <a:rPr lang="en-US" sz="3200" b="1" dirty="0">
                <a:solidFill>
                  <a:srgbClr val="FFFFFF"/>
                </a:solidFill>
                <a:latin typeface="Plus Jakarta Sans ExtraBold" pitchFamily="2" charset="0"/>
                <a:ea typeface="Gotham Bold"/>
                <a:cs typeface="Plus Jakarta Sans ExtraBold" pitchFamily="2" charset="0"/>
                <a:sym typeface="Gotham Bold"/>
              </a:rPr>
              <a:t>3</a:t>
            </a:r>
          </a:p>
        </p:txBody>
      </p:sp>
      <p:sp>
        <p:nvSpPr>
          <p:cNvPr id="2" name="Freeform 11">
            <a:extLst>
              <a:ext uri="{FF2B5EF4-FFF2-40B4-BE49-F238E27FC236}">
                <a16:creationId xmlns:a16="http://schemas.microsoft.com/office/drawing/2014/main" id="{CAF9B123-08CA-DDC4-F857-062173045DBA}"/>
              </a:ext>
            </a:extLst>
          </p:cNvPr>
          <p:cNvSpPr/>
          <p:nvPr/>
        </p:nvSpPr>
        <p:spPr>
          <a:xfrm>
            <a:off x="7704142" y="-5183847"/>
            <a:ext cx="5067709" cy="5130264"/>
          </a:xfrm>
          <a:custGeom>
            <a:avLst/>
            <a:gdLst/>
            <a:ahLst/>
            <a:cxnLst/>
            <a:rect l="l" t="t" r="r" b="b"/>
            <a:pathLst>
              <a:path w="6994220" h="6934184">
                <a:moveTo>
                  <a:pt x="0" y="0"/>
                </a:moveTo>
                <a:lnTo>
                  <a:pt x="6994220" y="0"/>
                </a:lnTo>
                <a:lnTo>
                  <a:pt x="6994220" y="6934184"/>
                </a:lnTo>
                <a:lnTo>
                  <a:pt x="0" y="693418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US" sz="800" dirty="0">
              <a:latin typeface="Plus Jakarta Sans Medium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4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41">
            <a:extLst>
              <a:ext uri="{FF2B5EF4-FFF2-40B4-BE49-F238E27FC236}">
                <a16:creationId xmlns:a16="http://schemas.microsoft.com/office/drawing/2014/main" id="{BAB58ECF-B348-253C-EAE2-372E5FA460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1304873" y="3286546"/>
            <a:ext cx="3938031" cy="640080"/>
          </a:xfrm>
          <a:prstGeom prst="rect">
            <a:avLst/>
          </a:prstGeom>
          <a:solidFill>
            <a:srgbClr val="AD2A38"/>
          </a:solidFill>
        </p:spPr>
        <p:txBody>
          <a:bodyPr wrap="square" lIns="274320" tIns="91440" rIns="274320" bIns="91440" rtlCol="0" anchor="ctr" anchorCtr="0">
            <a:spAutoFit/>
          </a:bodyPr>
          <a:lstStyle/>
          <a:p>
            <a:r>
              <a:rPr lang="en-US" sz="1400" b="1" dirty="0">
                <a:solidFill>
                  <a:srgbClr val="FFFFFF"/>
                </a:solidFill>
                <a:latin typeface="Plus Jakarta Sans ExtraBold" pitchFamily="2" charset="0"/>
                <a:ea typeface="Gotham Bold"/>
                <a:cs typeface="Plus Jakarta Sans ExtraBold" pitchFamily="2" charset="0"/>
                <a:sym typeface="Gotham Bold"/>
              </a:rPr>
              <a:t>Common </a:t>
            </a:r>
            <a:r>
              <a:rPr lang="en-US" sz="1400" b="1" dirty="0" err="1">
                <a:solidFill>
                  <a:srgbClr val="FFFFFF"/>
                </a:solidFill>
                <a:latin typeface="Plus Jakarta Sans ExtraBold" pitchFamily="2" charset="0"/>
                <a:ea typeface="Gotham Bold"/>
                <a:cs typeface="Plus Jakarta Sans ExtraBold" pitchFamily="2" charset="0"/>
                <a:sym typeface="Gotham Bold"/>
              </a:rPr>
              <a:t>QuadBlock</a:t>
            </a:r>
            <a:r>
              <a:rPr lang="en-US" sz="1400" b="1" dirty="0">
                <a:solidFill>
                  <a:srgbClr val="FFFFFF"/>
                </a:solidFill>
                <a:latin typeface="Plus Jakarta Sans ExtraBold" pitchFamily="2" charset="0"/>
                <a:ea typeface="Gotham Bold"/>
                <a:cs typeface="Plus Jakarta Sans ExtraBold" pitchFamily="2" charset="0"/>
                <a:sym typeface="Gotham Bold"/>
              </a:rPr>
              <a:t> / 10X -12X rack design common to </a:t>
            </a:r>
            <a:r>
              <a:rPr lang="en-US" sz="1400" b="1" i="1" dirty="0">
                <a:solidFill>
                  <a:srgbClr val="FFFFFF"/>
                </a:solidFill>
                <a:latin typeface="Plus Jakarta Sans Bold" pitchFamily="2" charset="0"/>
                <a:ea typeface="Gotham Bold Italics"/>
                <a:cs typeface="Plus Jakarta Sans Bold" pitchFamily="2" charset="0"/>
                <a:sym typeface="Gotham Bold Italics"/>
              </a:rPr>
              <a:t>ALL</a:t>
            </a:r>
            <a:r>
              <a:rPr lang="en-US" sz="1400" b="1" dirty="0">
                <a:solidFill>
                  <a:srgbClr val="FFFFFF"/>
                </a:solidFill>
                <a:latin typeface="Plus Jakarta Sans ExtraBold" pitchFamily="2" charset="0"/>
                <a:ea typeface="Gotham Bold"/>
                <a:cs typeface="Plus Jakarta Sans ExtraBold" pitchFamily="2" charset="0"/>
                <a:sym typeface="Gotham Bold"/>
              </a:rPr>
              <a:t> platforms ​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64794" y="3286546"/>
            <a:ext cx="640080" cy="640079"/>
          </a:xfrm>
          <a:prstGeom prst="rect">
            <a:avLst/>
          </a:prstGeom>
          <a:solidFill>
            <a:srgbClr val="797771"/>
          </a:solidFill>
        </p:spPr>
        <p:txBody>
          <a:bodyPr lIns="0" tIns="0" rIns="0" bIns="0" rtlCol="0" anchor="ctr" anchorCtr="1"/>
          <a:lstStyle/>
          <a:p>
            <a:pPr algn="ctr"/>
            <a:r>
              <a:rPr lang="en-US" sz="3200" b="1" dirty="0">
                <a:solidFill>
                  <a:srgbClr val="FFFFFF"/>
                </a:solidFill>
                <a:latin typeface="Plus Jakarta Sans ExtraBold" pitchFamily="2" charset="0"/>
                <a:ea typeface="Gotham Bold"/>
                <a:cs typeface="Plus Jakarta Sans ExtraBold" pitchFamily="2" charset="0"/>
                <a:sym typeface="Gotham Bold"/>
              </a:rPr>
              <a:t>1</a:t>
            </a:r>
          </a:p>
        </p:txBody>
      </p:sp>
      <p:sp>
        <p:nvSpPr>
          <p:cNvPr id="29" name="TextBox 12">
            <a:extLst>
              <a:ext uri="{FF2B5EF4-FFF2-40B4-BE49-F238E27FC236}">
                <a16:creationId xmlns:a16="http://schemas.microsoft.com/office/drawing/2014/main" id="{E2F5A36E-7436-62C7-00E1-149EFCB024C7}"/>
              </a:ext>
            </a:extLst>
          </p:cNvPr>
          <p:cNvSpPr txBox="1"/>
          <p:nvPr/>
        </p:nvSpPr>
        <p:spPr>
          <a:xfrm>
            <a:off x="1304873" y="3999089"/>
            <a:ext cx="3938031" cy="640080"/>
          </a:xfrm>
          <a:prstGeom prst="rect">
            <a:avLst/>
          </a:prstGeom>
          <a:solidFill>
            <a:srgbClr val="AD2A38"/>
          </a:solidFill>
        </p:spPr>
        <p:txBody>
          <a:bodyPr wrap="square" lIns="274320" tIns="91440" rIns="274320" bIns="91440" rtlCol="0" anchor="ctr" anchorCtr="0">
            <a:spAutoFit/>
          </a:bodyPr>
          <a:lstStyle/>
          <a:p>
            <a:r>
              <a:rPr lang="en-US" sz="1400" b="1" dirty="0">
                <a:solidFill>
                  <a:srgbClr val="FFFFFF"/>
                </a:solidFill>
                <a:latin typeface="Plus Jakarta Sans ExtraBold" pitchFamily="2" charset="0"/>
                <a:ea typeface="Gotham Bold"/>
                <a:cs typeface="Plus Jakarta Sans ExtraBold" pitchFamily="2" charset="0"/>
                <a:sym typeface="Gotham Bold"/>
              </a:rPr>
              <a:t>Only dimensions &amp; connection</a:t>
            </a:r>
          </a:p>
          <a:p>
            <a:r>
              <a:rPr lang="en-US" sz="1400" b="1" dirty="0">
                <a:solidFill>
                  <a:srgbClr val="FFFFFF"/>
                </a:solidFill>
                <a:latin typeface="Plus Jakarta Sans ExtraBold" pitchFamily="2" charset="0"/>
                <a:ea typeface="Gotham Bold"/>
                <a:cs typeface="Plus Jakarta Sans ExtraBold" pitchFamily="2" charset="0"/>
                <a:sym typeface="Gotham Bold"/>
              </a:rPr>
              <a:t>sizes change</a:t>
            </a:r>
          </a:p>
        </p:txBody>
      </p:sp>
      <p:sp>
        <p:nvSpPr>
          <p:cNvPr id="31" name="TextBox 15">
            <a:extLst>
              <a:ext uri="{FF2B5EF4-FFF2-40B4-BE49-F238E27FC236}">
                <a16:creationId xmlns:a16="http://schemas.microsoft.com/office/drawing/2014/main" id="{88E1635E-BCE9-23E3-EE00-12E7583FBB25}"/>
              </a:ext>
            </a:extLst>
          </p:cNvPr>
          <p:cNvSpPr txBox="1"/>
          <p:nvPr/>
        </p:nvSpPr>
        <p:spPr>
          <a:xfrm>
            <a:off x="664794" y="3999089"/>
            <a:ext cx="640080" cy="640079"/>
          </a:xfrm>
          <a:prstGeom prst="rect">
            <a:avLst/>
          </a:prstGeom>
          <a:solidFill>
            <a:srgbClr val="797771"/>
          </a:solidFill>
        </p:spPr>
        <p:txBody>
          <a:bodyPr lIns="0" tIns="0" rIns="0" bIns="0" rtlCol="0" anchor="ctr" anchorCtr="1"/>
          <a:lstStyle/>
          <a:p>
            <a:pPr algn="ctr"/>
            <a:r>
              <a:rPr lang="en-US" sz="3200" b="1" dirty="0">
                <a:solidFill>
                  <a:srgbClr val="FFFFFF"/>
                </a:solidFill>
                <a:latin typeface="Plus Jakarta Sans ExtraBold" pitchFamily="2" charset="0"/>
                <a:ea typeface="Gotham Bold"/>
                <a:cs typeface="Plus Jakarta Sans ExtraBold" pitchFamily="2" charset="0"/>
                <a:sym typeface="Gotham Bold"/>
              </a:rPr>
              <a:t>2</a:t>
            </a:r>
          </a:p>
        </p:txBody>
      </p:sp>
      <p:sp>
        <p:nvSpPr>
          <p:cNvPr id="32" name="TextBox 12">
            <a:extLst>
              <a:ext uri="{FF2B5EF4-FFF2-40B4-BE49-F238E27FC236}">
                <a16:creationId xmlns:a16="http://schemas.microsoft.com/office/drawing/2014/main" id="{306392F9-0D2B-CACB-FE53-81F6B0FE2DC9}"/>
              </a:ext>
            </a:extLst>
          </p:cNvPr>
          <p:cNvSpPr txBox="1"/>
          <p:nvPr/>
        </p:nvSpPr>
        <p:spPr>
          <a:xfrm>
            <a:off x="1304873" y="4688487"/>
            <a:ext cx="3938031" cy="640080"/>
          </a:xfrm>
          <a:prstGeom prst="rect">
            <a:avLst/>
          </a:prstGeom>
          <a:solidFill>
            <a:srgbClr val="AD2A38"/>
          </a:solidFill>
        </p:spPr>
        <p:txBody>
          <a:bodyPr wrap="square" lIns="274320" tIns="91440" rIns="274320" bIns="91440" rtlCol="0" anchor="ctr" anchorCtr="0">
            <a:spAutoFit/>
          </a:bodyPr>
          <a:lstStyle/>
          <a:p>
            <a:r>
              <a:rPr lang="en-US" sz="1400" b="1" dirty="0">
                <a:solidFill>
                  <a:srgbClr val="FFFFFF"/>
                </a:solidFill>
                <a:latin typeface="Plus Jakarta Sans ExtraBold" pitchFamily="2" charset="0"/>
                <a:ea typeface="Gotham Bold"/>
                <a:cs typeface="Plus Jakarta Sans ExtraBold" pitchFamily="2" charset="0"/>
                <a:sym typeface="Gotham Bold"/>
              </a:rPr>
              <a:t>Modular enclosure and pedestal allows flexible design</a:t>
            </a:r>
          </a:p>
        </p:txBody>
      </p:sp>
      <p:sp>
        <p:nvSpPr>
          <p:cNvPr id="33" name="TextBox 15">
            <a:extLst>
              <a:ext uri="{FF2B5EF4-FFF2-40B4-BE49-F238E27FC236}">
                <a16:creationId xmlns:a16="http://schemas.microsoft.com/office/drawing/2014/main" id="{2C4D142C-5791-4572-84AF-D87757FED312}"/>
              </a:ext>
            </a:extLst>
          </p:cNvPr>
          <p:cNvSpPr txBox="1"/>
          <p:nvPr/>
        </p:nvSpPr>
        <p:spPr>
          <a:xfrm>
            <a:off x="664794" y="4688487"/>
            <a:ext cx="640080" cy="640079"/>
          </a:xfrm>
          <a:prstGeom prst="rect">
            <a:avLst/>
          </a:prstGeom>
          <a:solidFill>
            <a:srgbClr val="797771"/>
          </a:solidFill>
        </p:spPr>
        <p:txBody>
          <a:bodyPr lIns="0" tIns="0" rIns="0" bIns="0" rtlCol="0" anchor="ctr" anchorCtr="1"/>
          <a:lstStyle/>
          <a:p>
            <a:pPr algn="ctr"/>
            <a:r>
              <a:rPr lang="en-US" sz="3200" b="1" dirty="0">
                <a:solidFill>
                  <a:srgbClr val="FFFFFF"/>
                </a:solidFill>
                <a:latin typeface="Plus Jakarta Sans ExtraBold" pitchFamily="2" charset="0"/>
                <a:ea typeface="Gotham Bold"/>
                <a:cs typeface="Plus Jakarta Sans ExtraBold" pitchFamily="2" charset="0"/>
                <a:sym typeface="Gotham Bold"/>
              </a:rPr>
              <a:t>3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652094" y="2003871"/>
            <a:ext cx="10854106" cy="5642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400"/>
              </a:lnSpc>
            </a:pPr>
            <a:r>
              <a:rPr lang="en-US" sz="4000" b="1" spc="-223" dirty="0">
                <a:solidFill>
                  <a:srgbClr val="040404"/>
                </a:solidFill>
                <a:latin typeface="Plus Jakarta Sans ExtraBold" pitchFamily="2" charset="0"/>
                <a:ea typeface="Gotham Bold"/>
                <a:cs typeface="Plus Jakarta Sans ExtraBold" pitchFamily="2" charset="0"/>
                <a:sym typeface="Gotham Bold"/>
              </a:rPr>
              <a:t>Scalability</a:t>
            </a:r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896F6111-60B8-5918-E7E2-DC99F515CF28}"/>
              </a:ext>
            </a:extLst>
          </p:cNvPr>
          <p:cNvSpPr/>
          <p:nvPr/>
        </p:nvSpPr>
        <p:spPr>
          <a:xfrm>
            <a:off x="0" y="7086600"/>
            <a:ext cx="12191997" cy="2777886"/>
          </a:xfrm>
          <a:custGeom>
            <a:avLst/>
            <a:gdLst/>
            <a:ahLst/>
            <a:cxnLst/>
            <a:rect l="l" t="t" r="r" b="b"/>
            <a:pathLst>
              <a:path w="4816592" h="1041394">
                <a:moveTo>
                  <a:pt x="0" y="0"/>
                </a:moveTo>
                <a:lnTo>
                  <a:pt x="4816592" y="0"/>
                </a:lnTo>
                <a:lnTo>
                  <a:pt x="4816592" y="1041394"/>
                </a:lnTo>
                <a:lnTo>
                  <a:pt x="0" y="1041394"/>
                </a:lnTo>
                <a:close/>
              </a:path>
            </a:pathLst>
          </a:custGeom>
          <a:solidFill>
            <a:srgbClr val="AD2A38"/>
          </a:solidFill>
        </p:spPr>
        <p:txBody>
          <a:bodyPr/>
          <a:lstStyle/>
          <a:p>
            <a:endParaRPr lang="en-US" sz="800" dirty="0">
              <a:latin typeface="Plus Jakarta Sans Medium" pitchFamily="2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2CB14D35-585B-0645-861F-CDC6FF5FD8E7}"/>
              </a:ext>
            </a:extLst>
          </p:cNvPr>
          <p:cNvGrpSpPr/>
          <p:nvPr/>
        </p:nvGrpSpPr>
        <p:grpSpPr>
          <a:xfrm>
            <a:off x="3168447" y="12934699"/>
            <a:ext cx="2175547" cy="3616569"/>
            <a:chOff x="3168447" y="2584701"/>
            <a:chExt cx="2175547" cy="3616569"/>
          </a:xfrm>
        </p:grpSpPr>
        <p:sp>
          <p:nvSpPr>
            <p:cNvPr id="10" name="TextBox 22">
              <a:extLst>
                <a:ext uri="{FF2B5EF4-FFF2-40B4-BE49-F238E27FC236}">
                  <a16:creationId xmlns:a16="http://schemas.microsoft.com/office/drawing/2014/main" id="{7AFB7EAB-F0E2-26D8-3A06-4D1CE0B8FC05}"/>
                </a:ext>
              </a:extLst>
            </p:cNvPr>
            <p:cNvSpPr txBox="1"/>
            <p:nvPr/>
          </p:nvSpPr>
          <p:spPr>
            <a:xfrm>
              <a:off x="3183809" y="5287122"/>
              <a:ext cx="1655612" cy="28212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239"/>
                </a:lnSpc>
                <a:spcBef>
                  <a:spcPct val="0"/>
                </a:spcBef>
              </a:pPr>
              <a:r>
                <a:rPr lang="en-US" sz="1866" b="1" dirty="0">
                  <a:solidFill>
                    <a:srgbClr val="FFFFFF"/>
                  </a:solidFill>
                  <a:latin typeface="Plus Jakarta Sans ExtraBold" pitchFamily="2" charset="0"/>
                  <a:ea typeface="Gotham Bold"/>
                  <a:cs typeface="Plus Jakarta Sans ExtraBold" pitchFamily="2" charset="0"/>
                  <a:sym typeface="Gotham Bold"/>
                </a:rPr>
                <a:t>THE SUMMIT</a:t>
              </a:r>
            </a:p>
          </p:txBody>
        </p:sp>
        <p:sp>
          <p:nvSpPr>
            <p:cNvPr id="11" name="Freeform 23">
              <a:extLst>
                <a:ext uri="{FF2B5EF4-FFF2-40B4-BE49-F238E27FC236}">
                  <a16:creationId xmlns:a16="http://schemas.microsoft.com/office/drawing/2014/main" id="{6BFE8A1A-D129-B93D-2C03-20AFB2713704}"/>
                </a:ext>
              </a:extLst>
            </p:cNvPr>
            <p:cNvSpPr/>
            <p:nvPr/>
          </p:nvSpPr>
          <p:spPr>
            <a:xfrm>
              <a:off x="3168447" y="2584701"/>
              <a:ext cx="2175547" cy="2613270"/>
            </a:xfrm>
            <a:custGeom>
              <a:avLst/>
              <a:gdLst/>
              <a:ahLst/>
              <a:cxnLst/>
              <a:rect l="l" t="t" r="r" b="b"/>
              <a:pathLst>
                <a:path w="3263321" h="3919905">
                  <a:moveTo>
                    <a:pt x="0" y="0"/>
                  </a:moveTo>
                  <a:lnTo>
                    <a:pt x="3263321" y="0"/>
                  </a:lnTo>
                  <a:lnTo>
                    <a:pt x="3263321" y="3919905"/>
                  </a:lnTo>
                  <a:lnTo>
                    <a:pt x="0" y="39199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 sz="800" dirty="0">
                <a:latin typeface="Plus Jakarta Sans Medium" pitchFamily="2" charset="0"/>
              </a:endParaRPr>
            </a:p>
          </p:txBody>
        </p: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2AEBC4FB-A511-373A-F230-DA635C8DF2FD}"/>
                </a:ext>
              </a:extLst>
            </p:cNvPr>
            <p:cNvGrpSpPr/>
            <p:nvPr/>
          </p:nvGrpSpPr>
          <p:grpSpPr>
            <a:xfrm>
              <a:off x="3505049" y="5725782"/>
              <a:ext cx="1013133" cy="475488"/>
              <a:chOff x="3508162" y="6201270"/>
              <a:chExt cx="1013133" cy="475488"/>
            </a:xfrm>
          </p:grpSpPr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DE1D3B32-2B47-E75C-29ED-A2CD6CD7F403}"/>
                  </a:ext>
                </a:extLst>
              </p:cNvPr>
              <p:cNvSpPr txBox="1">
                <a:spLocks noChangeAspect="1"/>
              </p:cNvSpPr>
              <p:nvPr/>
            </p:nvSpPr>
            <p:spPr>
              <a:xfrm>
                <a:off x="3508162" y="6201270"/>
                <a:ext cx="475488" cy="475488"/>
              </a:xfrm>
              <a:prstGeom prst="ellipse">
                <a:avLst/>
              </a:prstGeom>
              <a:solidFill>
                <a:srgbClr val="304853"/>
              </a:solidFill>
            </p:spPr>
            <p:txBody>
              <a:bodyPr wrap="none" anchor="ctr" anchorCtr="1">
                <a:spAutoFit/>
              </a:bodyPr>
              <a:lstStyle/>
              <a:p>
                <a:r>
                  <a:rPr lang="en-US" sz="1070" b="1" dirty="0">
                    <a:solidFill>
                      <a:srgbClr val="FFFFFF"/>
                    </a:solidFill>
                    <a:latin typeface="Plus Jakarta Sans ExtraBold" pitchFamily="2" charset="0"/>
                    <a:ea typeface="Gotham Bold"/>
                    <a:cs typeface="Plus Jakarta Sans ExtraBold" pitchFamily="2" charset="0"/>
                    <a:sym typeface="Gotham Bold"/>
                  </a:rPr>
                  <a:t>10X</a:t>
                </a:r>
                <a:endParaRPr lang="en-US" sz="1070" dirty="0"/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2539748C-6943-BEB9-DFFB-C6700C17438C}"/>
                  </a:ext>
                </a:extLst>
              </p:cNvPr>
              <p:cNvSpPr txBox="1">
                <a:spLocks noChangeAspect="1"/>
              </p:cNvSpPr>
              <p:nvPr/>
            </p:nvSpPr>
            <p:spPr>
              <a:xfrm>
                <a:off x="4045807" y="6201270"/>
                <a:ext cx="475488" cy="475488"/>
              </a:xfrm>
              <a:prstGeom prst="ellipse">
                <a:avLst/>
              </a:prstGeom>
              <a:solidFill>
                <a:srgbClr val="304853"/>
              </a:solidFill>
            </p:spPr>
            <p:txBody>
              <a:bodyPr wrap="none" anchor="ctr" anchorCtr="1">
                <a:spAutoFit/>
              </a:bodyPr>
              <a:lstStyle/>
              <a:p>
                <a:r>
                  <a:rPr lang="en-US" sz="1070" b="1" dirty="0">
                    <a:solidFill>
                      <a:srgbClr val="FFFFFF"/>
                    </a:solidFill>
                    <a:latin typeface="Plus Jakarta Sans ExtraBold" pitchFamily="2" charset="0"/>
                    <a:ea typeface="Gotham Bold"/>
                    <a:cs typeface="Plus Jakarta Sans ExtraBold" pitchFamily="2" charset="0"/>
                    <a:sym typeface="Gotham Bold"/>
                  </a:rPr>
                  <a:t>12X</a:t>
                </a:r>
                <a:endParaRPr lang="en-US" sz="1070" dirty="0"/>
              </a:p>
            </p:txBody>
          </p:sp>
        </p:grp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4E78DE84-9FDF-79E7-7641-34C8CB70E8A4}"/>
              </a:ext>
            </a:extLst>
          </p:cNvPr>
          <p:cNvGrpSpPr/>
          <p:nvPr/>
        </p:nvGrpSpPr>
        <p:grpSpPr>
          <a:xfrm>
            <a:off x="5439244" y="12954000"/>
            <a:ext cx="2802434" cy="3597268"/>
            <a:chOff x="5439244" y="2604002"/>
            <a:chExt cx="2802434" cy="3597268"/>
          </a:xfrm>
        </p:grpSpPr>
        <p:sp>
          <p:nvSpPr>
            <p:cNvPr id="18" name="TextBox 30">
              <a:extLst>
                <a:ext uri="{FF2B5EF4-FFF2-40B4-BE49-F238E27FC236}">
                  <a16:creationId xmlns:a16="http://schemas.microsoft.com/office/drawing/2014/main" id="{2D8B0C81-30EF-B5A3-9C51-4F2916381CFE}"/>
                </a:ext>
              </a:extLst>
            </p:cNvPr>
            <p:cNvSpPr txBox="1"/>
            <p:nvPr/>
          </p:nvSpPr>
          <p:spPr>
            <a:xfrm>
              <a:off x="5860926" y="5287122"/>
              <a:ext cx="1655612" cy="28212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239"/>
                </a:lnSpc>
                <a:spcBef>
                  <a:spcPct val="0"/>
                </a:spcBef>
              </a:pPr>
              <a:r>
                <a:rPr lang="en-US" sz="1866" b="1" dirty="0">
                  <a:solidFill>
                    <a:srgbClr val="FFFFFF"/>
                  </a:solidFill>
                  <a:latin typeface="Plus Jakarta Sans ExtraBold" pitchFamily="2" charset="0"/>
                  <a:ea typeface="Gotham Bold"/>
                  <a:cs typeface="Plus Jakarta Sans ExtraBold" pitchFamily="2" charset="0"/>
                  <a:sym typeface="Gotham Bold"/>
                </a:rPr>
                <a:t>THE ZENITH</a:t>
              </a:r>
            </a:p>
          </p:txBody>
        </p:sp>
        <p:sp>
          <p:nvSpPr>
            <p:cNvPr id="19" name="Freeform 31">
              <a:extLst>
                <a:ext uri="{FF2B5EF4-FFF2-40B4-BE49-F238E27FC236}">
                  <a16:creationId xmlns:a16="http://schemas.microsoft.com/office/drawing/2014/main" id="{E387AFA4-864F-13EF-E487-12FC90F735C3}"/>
                </a:ext>
              </a:extLst>
            </p:cNvPr>
            <p:cNvSpPr/>
            <p:nvPr/>
          </p:nvSpPr>
          <p:spPr>
            <a:xfrm>
              <a:off x="5439244" y="2604002"/>
              <a:ext cx="2802434" cy="2613270"/>
            </a:xfrm>
            <a:custGeom>
              <a:avLst/>
              <a:gdLst/>
              <a:ahLst/>
              <a:cxnLst/>
              <a:rect l="l" t="t" r="r" b="b"/>
              <a:pathLst>
                <a:path w="4203651" h="3919905">
                  <a:moveTo>
                    <a:pt x="0" y="0"/>
                  </a:moveTo>
                  <a:lnTo>
                    <a:pt x="4203651" y="0"/>
                  </a:lnTo>
                  <a:lnTo>
                    <a:pt x="4203651" y="3919905"/>
                  </a:lnTo>
                  <a:lnTo>
                    <a:pt x="0" y="39199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US" sz="800" dirty="0">
                <a:latin typeface="Plus Jakarta Sans Medium" pitchFamily="2" charset="0"/>
              </a:endParaRPr>
            </a:p>
          </p:txBody>
        </p: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7DBCC9D4-23CF-9FE6-707C-EF25538A2054}"/>
                </a:ext>
              </a:extLst>
            </p:cNvPr>
            <p:cNvGrpSpPr/>
            <p:nvPr/>
          </p:nvGrpSpPr>
          <p:grpSpPr>
            <a:xfrm>
              <a:off x="6182166" y="5725782"/>
              <a:ext cx="1013133" cy="475488"/>
              <a:chOff x="6248400" y="5725782"/>
              <a:chExt cx="1013133" cy="475488"/>
            </a:xfrm>
          </p:grpSpPr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879FC1A2-BF40-8B03-AA84-D775F42862CF}"/>
                  </a:ext>
                </a:extLst>
              </p:cNvPr>
              <p:cNvSpPr txBox="1">
                <a:spLocks noChangeAspect="1"/>
              </p:cNvSpPr>
              <p:nvPr/>
            </p:nvSpPr>
            <p:spPr>
              <a:xfrm>
                <a:off x="6248400" y="5725782"/>
                <a:ext cx="475488" cy="475488"/>
              </a:xfrm>
              <a:prstGeom prst="ellipse">
                <a:avLst/>
              </a:prstGeom>
              <a:solidFill>
                <a:srgbClr val="304853"/>
              </a:solidFill>
            </p:spPr>
            <p:txBody>
              <a:bodyPr wrap="none" anchor="ctr" anchorCtr="1">
                <a:normAutofit/>
              </a:bodyPr>
              <a:lstStyle/>
              <a:p>
                <a:r>
                  <a:rPr lang="en-US" sz="1070" b="1" dirty="0">
                    <a:solidFill>
                      <a:srgbClr val="FFFFFF"/>
                    </a:solidFill>
                    <a:latin typeface="Plus Jakarta Sans ExtraBold" pitchFamily="2" charset="0"/>
                    <a:ea typeface="Gotham Bold"/>
                    <a:cs typeface="Plus Jakarta Sans ExtraBold" pitchFamily="2" charset="0"/>
                    <a:sym typeface="Gotham Bold"/>
                  </a:rPr>
                  <a:t>20X</a:t>
                </a:r>
                <a:endParaRPr lang="en-US" sz="1070" dirty="0"/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0FCB0DD1-1D05-FF0C-853A-BE4142FE36C2}"/>
                  </a:ext>
                </a:extLst>
              </p:cNvPr>
              <p:cNvSpPr txBox="1">
                <a:spLocks noChangeAspect="1"/>
              </p:cNvSpPr>
              <p:nvPr/>
            </p:nvSpPr>
            <p:spPr>
              <a:xfrm>
                <a:off x="6786045" y="5725782"/>
                <a:ext cx="475488" cy="475488"/>
              </a:xfrm>
              <a:prstGeom prst="ellipse">
                <a:avLst/>
              </a:prstGeom>
              <a:solidFill>
                <a:srgbClr val="304853"/>
              </a:solidFill>
            </p:spPr>
            <p:txBody>
              <a:bodyPr wrap="none" anchor="ctr" anchorCtr="1">
                <a:normAutofit/>
              </a:bodyPr>
              <a:lstStyle/>
              <a:p>
                <a:r>
                  <a:rPr lang="en-US" sz="1070" b="1" dirty="0">
                    <a:solidFill>
                      <a:srgbClr val="FFFFFF"/>
                    </a:solidFill>
                    <a:latin typeface="Plus Jakarta Sans ExtraBold" pitchFamily="2" charset="0"/>
                    <a:cs typeface="Plus Jakarta Sans ExtraBold" pitchFamily="2" charset="0"/>
                    <a:sym typeface="Gotham Bold"/>
                  </a:rPr>
                  <a:t>30X</a:t>
                </a:r>
                <a:endParaRPr lang="en-US" sz="1070" dirty="0"/>
              </a:p>
            </p:txBody>
          </p:sp>
        </p:grp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9300D291-D41C-BD29-CB94-CD9D0DD393D0}"/>
              </a:ext>
            </a:extLst>
          </p:cNvPr>
          <p:cNvGrpSpPr/>
          <p:nvPr/>
        </p:nvGrpSpPr>
        <p:grpSpPr>
          <a:xfrm>
            <a:off x="8387728" y="12954000"/>
            <a:ext cx="2802434" cy="3597268"/>
            <a:chOff x="8387728" y="2604002"/>
            <a:chExt cx="2802434" cy="3597268"/>
          </a:xfrm>
        </p:grpSpPr>
        <p:sp>
          <p:nvSpPr>
            <p:cNvPr id="24" name="TextBox 35">
              <a:extLst>
                <a:ext uri="{FF2B5EF4-FFF2-40B4-BE49-F238E27FC236}">
                  <a16:creationId xmlns:a16="http://schemas.microsoft.com/office/drawing/2014/main" id="{474FDD06-3FDA-7574-ABF8-05C1372D4594}"/>
                </a:ext>
              </a:extLst>
            </p:cNvPr>
            <p:cNvSpPr txBox="1"/>
            <p:nvPr/>
          </p:nvSpPr>
          <p:spPr>
            <a:xfrm>
              <a:off x="8812958" y="5287122"/>
              <a:ext cx="1655612" cy="28212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239"/>
                </a:lnSpc>
                <a:spcBef>
                  <a:spcPct val="0"/>
                </a:spcBef>
              </a:pPr>
              <a:r>
                <a:rPr lang="en-US" sz="1866" b="1" dirty="0">
                  <a:solidFill>
                    <a:srgbClr val="FFFFFF"/>
                  </a:solidFill>
                  <a:latin typeface="Plus Jakarta Sans ExtraBold" pitchFamily="2" charset="0"/>
                  <a:ea typeface="Gotham Bold"/>
                  <a:cs typeface="Plus Jakarta Sans ExtraBold" pitchFamily="2" charset="0"/>
                  <a:sym typeface="Gotham Bold"/>
                </a:rPr>
                <a:t>THE APEX</a:t>
              </a:r>
            </a:p>
          </p:txBody>
        </p:sp>
        <p:sp>
          <p:nvSpPr>
            <p:cNvPr id="25" name="Freeform 36">
              <a:extLst>
                <a:ext uri="{FF2B5EF4-FFF2-40B4-BE49-F238E27FC236}">
                  <a16:creationId xmlns:a16="http://schemas.microsoft.com/office/drawing/2014/main" id="{571A186C-A31B-96D4-E94B-AC6D0C739354}"/>
                </a:ext>
              </a:extLst>
            </p:cNvPr>
            <p:cNvSpPr/>
            <p:nvPr/>
          </p:nvSpPr>
          <p:spPr>
            <a:xfrm>
              <a:off x="8387728" y="2604002"/>
              <a:ext cx="2802434" cy="2613270"/>
            </a:xfrm>
            <a:custGeom>
              <a:avLst/>
              <a:gdLst/>
              <a:ahLst/>
              <a:cxnLst/>
              <a:rect l="l" t="t" r="r" b="b"/>
              <a:pathLst>
                <a:path w="4203651" h="3919905">
                  <a:moveTo>
                    <a:pt x="0" y="0"/>
                  </a:moveTo>
                  <a:lnTo>
                    <a:pt x="4203651" y="0"/>
                  </a:lnTo>
                  <a:lnTo>
                    <a:pt x="4203651" y="3919905"/>
                  </a:lnTo>
                  <a:lnTo>
                    <a:pt x="0" y="39199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n-US" sz="800" dirty="0">
                <a:latin typeface="Plus Jakarta Sans Medium" pitchFamily="2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BDDA1041-2709-F82E-4091-B3CC0D56CDEC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9403020" y="5725782"/>
              <a:ext cx="475488" cy="475488"/>
            </a:xfrm>
            <a:prstGeom prst="ellipse">
              <a:avLst/>
            </a:prstGeom>
            <a:solidFill>
              <a:srgbClr val="304853"/>
            </a:solidFill>
          </p:spPr>
          <p:txBody>
            <a:bodyPr wrap="none" anchor="ctr" anchorCtr="1">
              <a:normAutofit/>
            </a:bodyPr>
            <a:lstStyle/>
            <a:p>
              <a:r>
                <a:rPr lang="en-US" sz="1070" b="1" dirty="0">
                  <a:solidFill>
                    <a:srgbClr val="FFFFFF"/>
                  </a:solidFill>
                  <a:latin typeface="Plus Jakarta Sans ExtraBold" pitchFamily="2" charset="0"/>
                  <a:cs typeface="Plus Jakarta Sans ExtraBold" pitchFamily="2" charset="0"/>
                  <a:sym typeface="Gotham Bold"/>
                </a:rPr>
                <a:t>36X</a:t>
              </a:r>
              <a:endParaRPr lang="en-US" sz="1070" dirty="0"/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DBFC9FFB-38CF-373A-041C-BB1637DB339A}"/>
              </a:ext>
            </a:extLst>
          </p:cNvPr>
          <p:cNvGrpSpPr/>
          <p:nvPr/>
        </p:nvGrpSpPr>
        <p:grpSpPr>
          <a:xfrm>
            <a:off x="1322254" y="13244463"/>
            <a:ext cx="1271064" cy="3306805"/>
            <a:chOff x="1322254" y="2894465"/>
            <a:chExt cx="1271064" cy="3306805"/>
          </a:xfrm>
        </p:grpSpPr>
        <p:sp>
          <p:nvSpPr>
            <p:cNvPr id="34" name="TextBox 14">
              <a:extLst>
                <a:ext uri="{FF2B5EF4-FFF2-40B4-BE49-F238E27FC236}">
                  <a16:creationId xmlns:a16="http://schemas.microsoft.com/office/drawing/2014/main" id="{6A8353C8-F524-D89D-55BC-E4FAB2C71D82}"/>
                </a:ext>
              </a:extLst>
            </p:cNvPr>
            <p:cNvSpPr txBox="1"/>
            <p:nvPr/>
          </p:nvSpPr>
          <p:spPr>
            <a:xfrm>
              <a:off x="1322254" y="5287122"/>
              <a:ext cx="1241227" cy="28212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239"/>
                </a:lnSpc>
                <a:spcBef>
                  <a:spcPct val="0"/>
                </a:spcBef>
              </a:pPr>
              <a:r>
                <a:rPr lang="en-US" sz="1866" b="1" dirty="0">
                  <a:solidFill>
                    <a:srgbClr val="FFFFFF"/>
                  </a:solidFill>
                  <a:latin typeface="Plus Jakarta Sans ExtraBold" pitchFamily="2" charset="0"/>
                  <a:ea typeface="Gotham Bold"/>
                  <a:cs typeface="Plus Jakarta Sans ExtraBold" pitchFamily="2" charset="0"/>
                  <a:sym typeface="Gotham Bold"/>
                </a:rPr>
                <a:t>THE PEAK</a:t>
              </a:r>
            </a:p>
          </p:txBody>
        </p:sp>
        <p:sp>
          <p:nvSpPr>
            <p:cNvPr id="35" name="Freeform 15">
              <a:extLst>
                <a:ext uri="{FF2B5EF4-FFF2-40B4-BE49-F238E27FC236}">
                  <a16:creationId xmlns:a16="http://schemas.microsoft.com/office/drawing/2014/main" id="{51A5D478-B556-E0FA-6565-B5718A1E7794}"/>
                </a:ext>
              </a:extLst>
            </p:cNvPr>
            <p:cNvSpPr/>
            <p:nvPr/>
          </p:nvSpPr>
          <p:spPr>
            <a:xfrm>
              <a:off x="1434818" y="2894465"/>
              <a:ext cx="1158500" cy="2322807"/>
            </a:xfrm>
            <a:custGeom>
              <a:avLst/>
              <a:gdLst/>
              <a:ahLst/>
              <a:cxnLst/>
              <a:rect l="l" t="t" r="r" b="b"/>
              <a:pathLst>
                <a:path w="1737750" h="3484211">
                  <a:moveTo>
                    <a:pt x="0" y="0"/>
                  </a:moveTo>
                  <a:lnTo>
                    <a:pt x="1737750" y="0"/>
                  </a:lnTo>
                  <a:lnTo>
                    <a:pt x="1737750" y="3484211"/>
                  </a:lnTo>
                  <a:lnTo>
                    <a:pt x="0" y="34842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n-US" sz="800" dirty="0">
                <a:latin typeface="Plus Jakarta Sans Medium" pitchFamily="2" charset="0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B7ABC12C-924B-0808-57D2-6F5B5EEDE612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1705123" y="5725782"/>
              <a:ext cx="475488" cy="475488"/>
            </a:xfrm>
            <a:prstGeom prst="ellipse">
              <a:avLst/>
            </a:prstGeom>
            <a:solidFill>
              <a:srgbClr val="304853"/>
            </a:solidFill>
          </p:spPr>
          <p:txBody>
            <a:bodyPr wrap="none" anchor="ctr" anchorCtr="1">
              <a:normAutofit/>
            </a:bodyPr>
            <a:lstStyle/>
            <a:p>
              <a:r>
                <a:rPr lang="en-US" sz="1070" b="1" dirty="0">
                  <a:solidFill>
                    <a:srgbClr val="FFFFFF"/>
                  </a:solidFill>
                  <a:latin typeface="Plus Jakarta Sans ExtraBold" pitchFamily="2" charset="0"/>
                  <a:cs typeface="Plus Jakarta Sans ExtraBold" pitchFamily="2" charset="0"/>
                  <a:sym typeface="Gotham Bold"/>
                </a:rPr>
                <a:t>5X</a:t>
              </a:r>
              <a:endParaRPr lang="en-US" sz="1070" dirty="0"/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B4765A7A-8472-7FAF-E5C6-D925CDF12A83}"/>
              </a:ext>
            </a:extLst>
          </p:cNvPr>
          <p:cNvGrpSpPr/>
          <p:nvPr/>
        </p:nvGrpSpPr>
        <p:grpSpPr>
          <a:xfrm>
            <a:off x="1447800" y="8423608"/>
            <a:ext cx="4533292" cy="1859188"/>
            <a:chOff x="571501" y="1688943"/>
            <a:chExt cx="4533292" cy="1859188"/>
          </a:xfrm>
        </p:grpSpPr>
        <p:sp>
          <p:nvSpPr>
            <p:cNvPr id="4" name="TextBox 5">
              <a:extLst>
                <a:ext uri="{FF2B5EF4-FFF2-40B4-BE49-F238E27FC236}">
                  <a16:creationId xmlns:a16="http://schemas.microsoft.com/office/drawing/2014/main" id="{A29E139F-3E9C-66AC-5BD6-FEBBD6EA67CF}"/>
                </a:ext>
              </a:extLst>
            </p:cNvPr>
            <p:cNvSpPr txBox="1"/>
            <p:nvPr/>
          </p:nvSpPr>
          <p:spPr>
            <a:xfrm>
              <a:off x="571501" y="2093630"/>
              <a:ext cx="4533292" cy="1454501"/>
            </a:xfrm>
            <a:prstGeom prst="rect">
              <a:avLst/>
            </a:prstGeom>
            <a:solidFill>
              <a:srgbClr val="AD2A38"/>
            </a:solidFill>
          </p:spPr>
          <p:txBody>
            <a:bodyPr wrap="none" lIns="137160" tIns="182880" rIns="137160" bIns="182880" rtlCol="0" anchor="ctr">
              <a:spAutoFit/>
            </a:bodyPr>
            <a:lstStyle/>
            <a:p>
              <a:pPr marL="259096" lvl="1" indent="-129548">
                <a:lnSpc>
                  <a:spcPct val="120000"/>
                </a:lnSpc>
                <a:buFont typeface="Arial"/>
                <a:buChar char="•"/>
              </a:pPr>
              <a:r>
                <a:rPr lang="en-US" sz="1200" dirty="0">
                  <a:solidFill>
                    <a:srgbClr val="FFFFFF"/>
                  </a:solidFill>
                  <a:latin typeface="Plus Jakarta Sans Medium" pitchFamily="2" charset="0"/>
                  <a:ea typeface="Gotham"/>
                  <a:cs typeface="Plus Jakarta Sans Medium" pitchFamily="2" charset="0"/>
                  <a:sym typeface="Gotham"/>
                </a:rPr>
                <a:t>Family of Modular Ozone Process Platforms​</a:t>
              </a:r>
            </a:p>
            <a:p>
              <a:pPr marL="259096" lvl="1" indent="-129548">
                <a:lnSpc>
                  <a:spcPct val="120000"/>
                </a:lnSpc>
                <a:buFont typeface="Arial"/>
                <a:buChar char="•"/>
              </a:pPr>
              <a:r>
                <a:rPr lang="en-US" sz="1200" dirty="0">
                  <a:solidFill>
                    <a:srgbClr val="FFFFFF"/>
                  </a:solidFill>
                  <a:latin typeface="Plus Jakarta Sans Medium" pitchFamily="2" charset="0"/>
                  <a:ea typeface="Gotham"/>
                  <a:cs typeface="Plus Jakarta Sans Medium" pitchFamily="2" charset="0"/>
                  <a:sym typeface="Gotham"/>
                </a:rPr>
                <a:t>Flexibly Adapts Capacity to Meet Project Needs​</a:t>
              </a:r>
            </a:p>
            <a:p>
              <a:pPr marL="259096" lvl="1" indent="-129548">
                <a:lnSpc>
                  <a:spcPct val="120000"/>
                </a:lnSpc>
                <a:buFont typeface="Arial"/>
                <a:buChar char="•"/>
              </a:pPr>
              <a:r>
                <a:rPr lang="en-US" sz="1200" dirty="0">
                  <a:solidFill>
                    <a:srgbClr val="FFFFFF"/>
                  </a:solidFill>
                  <a:latin typeface="Plus Jakarta Sans Medium" pitchFamily="2" charset="0"/>
                  <a:ea typeface="Gotham"/>
                  <a:cs typeface="Plus Jakarta Sans Medium" pitchFamily="2" charset="0"/>
                  <a:sym typeface="Gotham"/>
                </a:rPr>
                <a:t>Fully Integrated O3 Process Controls &amp; Instrumentation​</a:t>
              </a:r>
            </a:p>
            <a:p>
              <a:pPr marL="259096" lvl="1" indent="-129548">
                <a:lnSpc>
                  <a:spcPct val="120000"/>
                </a:lnSpc>
                <a:buFont typeface="Arial"/>
                <a:buChar char="•"/>
              </a:pPr>
              <a:r>
                <a:rPr lang="en-US" sz="1200" dirty="0">
                  <a:solidFill>
                    <a:srgbClr val="FFFFFF"/>
                  </a:solidFill>
                  <a:latin typeface="Plus Jakarta Sans Medium" pitchFamily="2" charset="0"/>
                  <a:ea typeface="Gotham"/>
                  <a:cs typeface="Plus Jakarta Sans Medium" pitchFamily="2" charset="0"/>
                  <a:sym typeface="Gotham"/>
                </a:rPr>
                <a:t>Built-In Multi-Mode Process Control​</a:t>
              </a:r>
            </a:p>
            <a:p>
              <a:pPr marL="259096" lvl="1" indent="-129548">
                <a:lnSpc>
                  <a:spcPct val="120000"/>
                </a:lnSpc>
                <a:buFont typeface="Arial"/>
                <a:buChar char="•"/>
              </a:pPr>
              <a:r>
                <a:rPr lang="en-US" sz="1200" dirty="0">
                  <a:solidFill>
                    <a:srgbClr val="FFFFFF"/>
                  </a:solidFill>
                  <a:latin typeface="Plus Jakarta Sans Medium" pitchFamily="2" charset="0"/>
                  <a:ea typeface="Gotham"/>
                  <a:cs typeface="Plus Jakarta Sans Medium" pitchFamily="2" charset="0"/>
                  <a:sym typeface="Gotham"/>
                </a:rPr>
                <a:t>Self-Optimizing Process</a:t>
              </a:r>
            </a:p>
          </p:txBody>
        </p:sp>
        <p:sp>
          <p:nvSpPr>
            <p:cNvPr id="5" name="TextBox 14">
              <a:extLst>
                <a:ext uri="{FF2B5EF4-FFF2-40B4-BE49-F238E27FC236}">
                  <a16:creationId xmlns:a16="http://schemas.microsoft.com/office/drawing/2014/main" id="{BBBCD67E-F277-8E85-C3B3-4B2B1196A427}"/>
                </a:ext>
              </a:extLst>
            </p:cNvPr>
            <p:cNvSpPr txBox="1"/>
            <p:nvPr/>
          </p:nvSpPr>
          <p:spPr>
            <a:xfrm>
              <a:off x="571501" y="1688943"/>
              <a:ext cx="1200330" cy="400110"/>
            </a:xfrm>
            <a:prstGeom prst="rect">
              <a:avLst/>
            </a:prstGeom>
            <a:solidFill>
              <a:srgbClr val="22323A"/>
            </a:solidFill>
          </p:spPr>
          <p:txBody>
            <a:bodyPr wrap="none" lIns="137160" tIns="91440" rIns="137160" bIns="91440" rtlCol="0" anchor="ctr">
              <a:normAutofit/>
            </a:bodyPr>
            <a:lstStyle/>
            <a:p>
              <a:pPr algn="ctr"/>
              <a:r>
                <a:rPr lang="en-US" sz="1400" b="1" dirty="0">
                  <a:solidFill>
                    <a:srgbClr val="FFFFFF"/>
                  </a:solidFill>
                  <a:latin typeface="Plus Jakarta Sans ExtraBold" pitchFamily="2" charset="0"/>
                  <a:ea typeface="Gotham Bold"/>
                  <a:cs typeface="Plus Jakarta Sans ExtraBold" pitchFamily="2" charset="0"/>
                  <a:sym typeface="Gotham Bold"/>
                </a:rPr>
                <a:t>MODULAR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881F5D32-90B6-F49A-2C50-137E2DBEA442}"/>
              </a:ext>
            </a:extLst>
          </p:cNvPr>
          <p:cNvGrpSpPr/>
          <p:nvPr/>
        </p:nvGrpSpPr>
        <p:grpSpPr>
          <a:xfrm>
            <a:off x="1447800" y="12862692"/>
            <a:ext cx="4533292" cy="1854611"/>
            <a:chOff x="571501" y="3557285"/>
            <a:chExt cx="4533292" cy="1854611"/>
          </a:xfrm>
        </p:grpSpPr>
        <p:sp>
          <p:nvSpPr>
            <p:cNvPr id="7" name="TextBox 5">
              <a:extLst>
                <a:ext uri="{FF2B5EF4-FFF2-40B4-BE49-F238E27FC236}">
                  <a16:creationId xmlns:a16="http://schemas.microsoft.com/office/drawing/2014/main" id="{16494BAF-65A0-9840-B366-476E877B5692}"/>
                </a:ext>
              </a:extLst>
            </p:cNvPr>
            <p:cNvSpPr txBox="1"/>
            <p:nvPr/>
          </p:nvSpPr>
          <p:spPr>
            <a:xfrm>
              <a:off x="571501" y="3957395"/>
              <a:ext cx="4533292" cy="1454501"/>
            </a:xfrm>
            <a:prstGeom prst="rect">
              <a:avLst/>
            </a:prstGeom>
            <a:solidFill>
              <a:srgbClr val="AD2A38"/>
            </a:solidFill>
          </p:spPr>
          <p:txBody>
            <a:bodyPr wrap="square" lIns="137160" tIns="182880" rIns="137160" bIns="182880" rtlCol="0" anchor="ctr">
              <a:spAutoFit/>
            </a:bodyPr>
            <a:lstStyle/>
            <a:p>
              <a:pPr marL="259096" lvl="1" indent="-129548">
                <a:lnSpc>
                  <a:spcPct val="120000"/>
                </a:lnSpc>
                <a:buFont typeface="Arial"/>
                <a:buChar char="•"/>
              </a:pPr>
              <a:r>
                <a:rPr lang="en-US" sz="1200" dirty="0">
                  <a:solidFill>
                    <a:srgbClr val="FFFFFF"/>
                  </a:solidFill>
                  <a:latin typeface="Plus Jakarta Sans Medium" pitchFamily="2" charset="0"/>
                  <a:cs typeface="Plus Jakarta Sans Medium" pitchFamily="2" charset="0"/>
                  <a:sym typeface="Gotham"/>
                </a:rPr>
                <a:t>Zero-Maintenance Ozone Cells​</a:t>
              </a:r>
            </a:p>
            <a:p>
              <a:pPr marL="259096" lvl="1" indent="-129548">
                <a:lnSpc>
                  <a:spcPct val="120000"/>
                </a:lnSpc>
                <a:buFont typeface="Arial"/>
                <a:buChar char="•"/>
              </a:pPr>
              <a:r>
                <a:rPr lang="en-US" sz="1200" dirty="0">
                  <a:solidFill>
                    <a:srgbClr val="FFFFFF"/>
                  </a:solidFill>
                  <a:latin typeface="Plus Jakarta Sans Medium" pitchFamily="2" charset="0"/>
                  <a:cs typeface="Plus Jakarta Sans Medium" pitchFamily="2" charset="0"/>
                  <a:sym typeface="Gotham"/>
                </a:rPr>
                <a:t>+25yr </a:t>
              </a:r>
              <a:r>
                <a:rPr lang="en-US" sz="1200" dirty="0" err="1">
                  <a:solidFill>
                    <a:srgbClr val="FFFFFF"/>
                  </a:solidFill>
                  <a:latin typeface="Plus Jakarta Sans Medium" pitchFamily="2" charset="0"/>
                  <a:cs typeface="Plus Jakarta Sans Medium" pitchFamily="2" charset="0"/>
                  <a:sym typeface="Gotham"/>
                </a:rPr>
                <a:t>QuadBlock</a:t>
              </a:r>
              <a:r>
                <a:rPr lang="en-US" sz="1200" dirty="0">
                  <a:solidFill>
                    <a:srgbClr val="FFFFFF"/>
                  </a:solidFill>
                  <a:latin typeface="Plus Jakarta Sans Medium" pitchFamily="2" charset="0"/>
                  <a:cs typeface="Plus Jakarta Sans Medium" pitchFamily="2" charset="0"/>
                  <a:sym typeface="Gotham"/>
                </a:rPr>
                <a:t> Ozone Cell Life​</a:t>
              </a:r>
            </a:p>
            <a:p>
              <a:pPr marL="259096" lvl="1" indent="-129548">
                <a:lnSpc>
                  <a:spcPct val="120000"/>
                </a:lnSpc>
                <a:buFont typeface="Arial"/>
                <a:buChar char="•"/>
              </a:pPr>
              <a:r>
                <a:rPr lang="en-US" sz="1200" dirty="0">
                  <a:solidFill>
                    <a:srgbClr val="FFFFFF"/>
                  </a:solidFill>
                  <a:latin typeface="Plus Jakarta Sans Medium" pitchFamily="2" charset="0"/>
                  <a:cs typeface="Plus Jakarta Sans Medium" pitchFamily="2" charset="0"/>
                  <a:sym typeface="Gotham"/>
                </a:rPr>
                <a:t>Built-In Redundancy​</a:t>
              </a:r>
            </a:p>
            <a:p>
              <a:pPr marL="259096" lvl="1" indent="-129548">
                <a:lnSpc>
                  <a:spcPct val="120000"/>
                </a:lnSpc>
                <a:buFont typeface="Arial"/>
                <a:buChar char="•"/>
              </a:pPr>
              <a:r>
                <a:rPr lang="en-US" sz="1200" dirty="0">
                  <a:solidFill>
                    <a:srgbClr val="FFFFFF"/>
                  </a:solidFill>
                  <a:latin typeface="Plus Jakarta Sans Medium" pitchFamily="2" charset="0"/>
                  <a:cs typeface="Plus Jakarta Sans Medium" pitchFamily="2" charset="0"/>
                  <a:sym typeface="Gotham"/>
                </a:rPr>
                <a:t>Auto-Compensating Performance​</a:t>
              </a:r>
            </a:p>
            <a:p>
              <a:pPr marL="259096" lvl="1" indent="-129548">
                <a:lnSpc>
                  <a:spcPct val="120000"/>
                </a:lnSpc>
                <a:buFont typeface="Arial"/>
                <a:buChar char="•"/>
              </a:pPr>
              <a:r>
                <a:rPr lang="en-US" sz="1200" dirty="0">
                  <a:solidFill>
                    <a:srgbClr val="FFFFFF"/>
                  </a:solidFill>
                  <a:latin typeface="Plus Jakarta Sans Medium" pitchFamily="2" charset="0"/>
                  <a:cs typeface="Plus Jakarta Sans Medium" pitchFamily="2" charset="0"/>
                  <a:sym typeface="Gotham"/>
                </a:rPr>
                <a:t>100% US Made &amp; Supported</a:t>
              </a:r>
            </a:p>
          </p:txBody>
        </p:sp>
        <p:sp>
          <p:nvSpPr>
            <p:cNvPr id="8" name="TextBox 14">
              <a:extLst>
                <a:ext uri="{FF2B5EF4-FFF2-40B4-BE49-F238E27FC236}">
                  <a16:creationId xmlns:a16="http://schemas.microsoft.com/office/drawing/2014/main" id="{8445DFC5-3F2B-B7FF-EAEE-FA2BB9EFF8E4}"/>
                </a:ext>
              </a:extLst>
            </p:cNvPr>
            <p:cNvSpPr txBox="1"/>
            <p:nvPr/>
          </p:nvSpPr>
          <p:spPr>
            <a:xfrm>
              <a:off x="571501" y="3557285"/>
              <a:ext cx="1200330" cy="400110"/>
            </a:xfrm>
            <a:prstGeom prst="rect">
              <a:avLst/>
            </a:prstGeom>
            <a:solidFill>
              <a:srgbClr val="22323A"/>
            </a:solidFill>
          </p:spPr>
          <p:txBody>
            <a:bodyPr wrap="none" lIns="137160" tIns="91440" rIns="137160" bIns="91440" rtlCol="0" anchor="ctr">
              <a:normAutofit/>
            </a:bodyPr>
            <a:lstStyle/>
            <a:p>
              <a:pPr algn="ctr"/>
              <a:r>
                <a:rPr lang="en-US" sz="1400" b="1" dirty="0">
                  <a:solidFill>
                    <a:srgbClr val="FFFFFF"/>
                  </a:solidFill>
                  <a:latin typeface="Plus Jakarta Sans ExtraBold" pitchFamily="2" charset="0"/>
                  <a:ea typeface="Gotham Bold"/>
                  <a:cs typeface="Plus Jakarta Sans ExtraBold" pitchFamily="2" charset="0"/>
                  <a:sym typeface="Gotham Bold"/>
                </a:rPr>
                <a:t>RELIABLE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F910BC3B-7915-8917-A860-94BC76C157C8}"/>
              </a:ext>
            </a:extLst>
          </p:cNvPr>
          <p:cNvGrpSpPr/>
          <p:nvPr/>
        </p:nvGrpSpPr>
        <p:grpSpPr>
          <a:xfrm>
            <a:off x="6210908" y="10195795"/>
            <a:ext cx="4533292" cy="2738904"/>
            <a:chOff x="571501" y="6366650"/>
            <a:chExt cx="4533292" cy="2738904"/>
          </a:xfrm>
        </p:grpSpPr>
        <p:sp>
          <p:nvSpPr>
            <p:cNvPr id="37" name="TextBox 5">
              <a:extLst>
                <a:ext uri="{FF2B5EF4-FFF2-40B4-BE49-F238E27FC236}">
                  <a16:creationId xmlns:a16="http://schemas.microsoft.com/office/drawing/2014/main" id="{C521A031-0997-7981-4943-928CB64C11D1}"/>
                </a:ext>
              </a:extLst>
            </p:cNvPr>
            <p:cNvSpPr txBox="1"/>
            <p:nvPr/>
          </p:nvSpPr>
          <p:spPr>
            <a:xfrm>
              <a:off x="571501" y="6764657"/>
              <a:ext cx="4533292" cy="2340897"/>
            </a:xfrm>
            <a:prstGeom prst="rect">
              <a:avLst/>
            </a:prstGeom>
            <a:solidFill>
              <a:srgbClr val="AD2A38"/>
            </a:solidFill>
          </p:spPr>
          <p:txBody>
            <a:bodyPr wrap="square" lIns="137160" tIns="182880" rIns="137160" bIns="182880" rtlCol="0" anchor="t" anchorCtr="0">
              <a:spAutoFit/>
            </a:bodyPr>
            <a:lstStyle/>
            <a:p>
              <a:pPr marL="259096" lvl="1" indent="-129548">
                <a:lnSpc>
                  <a:spcPct val="120000"/>
                </a:lnSpc>
                <a:buFont typeface="Arial"/>
                <a:buChar char="•"/>
              </a:pPr>
              <a:r>
                <a:rPr lang="en-US" sz="1200" dirty="0">
                  <a:solidFill>
                    <a:srgbClr val="FFFFFF"/>
                  </a:solidFill>
                  <a:latin typeface="Plus Jakarta Sans Medium" pitchFamily="2" charset="0"/>
                  <a:cs typeface="Plus Jakarta Sans Medium" pitchFamily="2" charset="0"/>
                  <a:sym typeface="Gotham"/>
                </a:rPr>
                <a:t>Constant 6-18 %BW at Any Output​</a:t>
              </a:r>
            </a:p>
            <a:p>
              <a:pPr marL="259096" lvl="1" indent="-129548">
                <a:lnSpc>
                  <a:spcPct val="120000"/>
                </a:lnSpc>
                <a:buFont typeface="Arial"/>
                <a:buChar char="•"/>
              </a:pPr>
              <a:r>
                <a:rPr lang="en-US" sz="1200" dirty="0">
                  <a:solidFill>
                    <a:srgbClr val="FFFFFF"/>
                  </a:solidFill>
                  <a:latin typeface="Plus Jakarta Sans Medium" pitchFamily="2" charset="0"/>
                  <a:cs typeface="Plus Jakarta Sans Medium" pitchFamily="2" charset="0"/>
                  <a:sym typeface="Gotham"/>
                </a:rPr>
                <a:t>True 0-100% Turn-Down ​</a:t>
              </a:r>
            </a:p>
            <a:p>
              <a:pPr marL="259096" lvl="1" indent="-129548">
                <a:lnSpc>
                  <a:spcPct val="120000"/>
                </a:lnSpc>
                <a:buFont typeface="Arial"/>
                <a:buChar char="•"/>
              </a:pPr>
              <a:r>
                <a:rPr lang="en-US" sz="1200" dirty="0">
                  <a:solidFill>
                    <a:srgbClr val="FFFFFF"/>
                  </a:solidFill>
                  <a:latin typeface="Plus Jakarta Sans Medium" pitchFamily="2" charset="0"/>
                  <a:cs typeface="Plus Jakarta Sans Medium" pitchFamily="2" charset="0"/>
                  <a:sym typeface="Gotham"/>
                </a:rPr>
                <a:t>Industry Leading Power Efficiency​</a:t>
              </a:r>
            </a:p>
            <a:p>
              <a:pPr marL="259096" lvl="1" indent="-129548">
                <a:lnSpc>
                  <a:spcPct val="120000"/>
                </a:lnSpc>
                <a:buFont typeface="Arial"/>
                <a:buChar char="•"/>
              </a:pPr>
              <a:r>
                <a:rPr lang="en-US" sz="1200" dirty="0">
                  <a:solidFill>
                    <a:srgbClr val="FFFFFF"/>
                  </a:solidFill>
                  <a:latin typeface="Plus Jakarta Sans Medium" pitchFamily="2" charset="0"/>
                  <a:cs typeface="Plus Jakarta Sans Medium" pitchFamily="2" charset="0"/>
                  <a:sym typeface="Gotham"/>
                </a:rPr>
                <a:t>Less Cooling​</a:t>
              </a:r>
            </a:p>
            <a:p>
              <a:pPr marL="259096" lvl="1" indent="-129548">
                <a:lnSpc>
                  <a:spcPct val="120000"/>
                </a:lnSpc>
                <a:buFont typeface="Arial"/>
                <a:buChar char="•"/>
              </a:pPr>
              <a:r>
                <a:rPr lang="en-US" sz="1200" dirty="0">
                  <a:solidFill>
                    <a:srgbClr val="FFFFFF"/>
                  </a:solidFill>
                  <a:latin typeface="Plus Jakarta Sans Medium" pitchFamily="2" charset="0"/>
                  <a:cs typeface="Plus Jakarta Sans Medium" pitchFamily="2" charset="0"/>
                  <a:sym typeface="Gotham"/>
                </a:rPr>
                <a:t>Smaller Footprint​</a:t>
              </a:r>
            </a:p>
            <a:p>
              <a:pPr marL="259096" lvl="1" indent="-129548">
                <a:lnSpc>
                  <a:spcPct val="120000"/>
                </a:lnSpc>
                <a:buFont typeface="Arial"/>
                <a:buChar char="•"/>
              </a:pPr>
              <a:r>
                <a:rPr lang="en-US" sz="1200" dirty="0">
                  <a:solidFill>
                    <a:srgbClr val="FFFFFF"/>
                  </a:solidFill>
                  <a:latin typeface="Plus Jakarta Sans Medium" pitchFamily="2" charset="0"/>
                  <a:cs typeface="Plus Jakarta Sans Medium" pitchFamily="2" charset="0"/>
                  <a:sym typeface="Gotham"/>
                </a:rPr>
                <a:t>Ultra-Quiet Operation​</a:t>
              </a:r>
            </a:p>
            <a:p>
              <a:pPr marL="259096" lvl="1" indent="-129548">
                <a:lnSpc>
                  <a:spcPct val="120000"/>
                </a:lnSpc>
                <a:buFont typeface="Arial"/>
                <a:buChar char="•"/>
              </a:pPr>
              <a:r>
                <a:rPr lang="en-US" sz="1200" dirty="0">
                  <a:solidFill>
                    <a:srgbClr val="FFFFFF"/>
                  </a:solidFill>
                  <a:latin typeface="Plus Jakarta Sans Medium" pitchFamily="2" charset="0"/>
                  <a:cs typeface="Plus Jakarta Sans Medium" pitchFamily="2" charset="0"/>
                  <a:sym typeface="Gotham"/>
                </a:rPr>
                <a:t>Built-In Cooling / Heating (no HVAC required)​</a:t>
              </a:r>
            </a:p>
            <a:p>
              <a:pPr marL="259096" lvl="1" indent="-129548">
                <a:lnSpc>
                  <a:spcPct val="120000"/>
                </a:lnSpc>
                <a:buFont typeface="Arial"/>
                <a:buChar char="•"/>
              </a:pPr>
              <a:r>
                <a:rPr lang="en-US" sz="1200" dirty="0">
                  <a:solidFill>
                    <a:srgbClr val="FFFFFF"/>
                  </a:solidFill>
                  <a:latin typeface="Plus Jakarta Sans Medium" pitchFamily="2" charset="0"/>
                  <a:cs typeface="Plus Jakarta Sans Medium" pitchFamily="2" charset="0"/>
                  <a:sym typeface="Gotham"/>
                </a:rPr>
                <a:t>Appliance Like Installation (5 connections)​</a:t>
              </a:r>
            </a:p>
            <a:p>
              <a:pPr marL="259096" lvl="1" indent="-129548">
                <a:lnSpc>
                  <a:spcPct val="120000"/>
                </a:lnSpc>
                <a:buFont typeface="Arial"/>
                <a:buChar char="•"/>
              </a:pPr>
              <a:r>
                <a:rPr lang="en-US" sz="1200" dirty="0">
                  <a:solidFill>
                    <a:srgbClr val="FFFFFF"/>
                  </a:solidFill>
                  <a:latin typeface="Plus Jakarta Sans Medium" pitchFamily="2" charset="0"/>
                  <a:cs typeface="Plus Jakarta Sans Medium" pitchFamily="2" charset="0"/>
                  <a:sym typeface="Gotham"/>
                </a:rPr>
                <a:t>10-40% Lower OPEX and 20yr NPV</a:t>
              </a:r>
            </a:p>
          </p:txBody>
        </p:sp>
        <p:sp>
          <p:nvSpPr>
            <p:cNvPr id="38" name="TextBox 14">
              <a:extLst>
                <a:ext uri="{FF2B5EF4-FFF2-40B4-BE49-F238E27FC236}">
                  <a16:creationId xmlns:a16="http://schemas.microsoft.com/office/drawing/2014/main" id="{F26D54C2-8B1B-B67B-70EA-BC3676FFF66F}"/>
                </a:ext>
              </a:extLst>
            </p:cNvPr>
            <p:cNvSpPr txBox="1"/>
            <p:nvPr/>
          </p:nvSpPr>
          <p:spPr>
            <a:xfrm>
              <a:off x="571501" y="6366650"/>
              <a:ext cx="1200330" cy="400110"/>
            </a:xfrm>
            <a:prstGeom prst="rect">
              <a:avLst/>
            </a:prstGeom>
            <a:solidFill>
              <a:srgbClr val="22323A"/>
            </a:solidFill>
          </p:spPr>
          <p:txBody>
            <a:bodyPr wrap="none" lIns="137160" tIns="91440" rIns="137160" bIns="91440" rtlCol="0" anchor="ctr">
              <a:normAutofit/>
            </a:bodyPr>
            <a:lstStyle/>
            <a:p>
              <a:pPr algn="ctr"/>
              <a:r>
                <a:rPr lang="en-US" sz="1400" b="1" dirty="0">
                  <a:solidFill>
                    <a:srgbClr val="FFFFFF"/>
                  </a:solidFill>
                  <a:latin typeface="Plus Jakarta Sans ExtraBold" pitchFamily="2" charset="0"/>
                  <a:ea typeface="Gotham Bold"/>
                  <a:cs typeface="Plus Jakarta Sans ExtraBold" pitchFamily="2" charset="0"/>
                  <a:sym typeface="Gotham Bold"/>
                </a:rPr>
                <a:t>RELIABLE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442A0BFD-B1CB-C059-AC79-76596FE3FB7B}"/>
              </a:ext>
            </a:extLst>
          </p:cNvPr>
          <p:cNvGrpSpPr/>
          <p:nvPr/>
        </p:nvGrpSpPr>
        <p:grpSpPr>
          <a:xfrm>
            <a:off x="6210908" y="14740696"/>
            <a:ext cx="4533292" cy="967734"/>
            <a:chOff x="5737405" y="6365027"/>
            <a:chExt cx="4533292" cy="967734"/>
          </a:xfrm>
        </p:grpSpPr>
        <p:sp>
          <p:nvSpPr>
            <p:cNvPr id="40" name="TextBox 5">
              <a:extLst>
                <a:ext uri="{FF2B5EF4-FFF2-40B4-BE49-F238E27FC236}">
                  <a16:creationId xmlns:a16="http://schemas.microsoft.com/office/drawing/2014/main" id="{DA0351EB-4430-52FE-75BC-C32DFCAC216C}"/>
                </a:ext>
              </a:extLst>
            </p:cNvPr>
            <p:cNvSpPr txBox="1"/>
            <p:nvPr/>
          </p:nvSpPr>
          <p:spPr>
            <a:xfrm>
              <a:off x="5737405" y="6764657"/>
              <a:ext cx="4533292" cy="568104"/>
            </a:xfrm>
            <a:prstGeom prst="rect">
              <a:avLst/>
            </a:prstGeom>
            <a:solidFill>
              <a:srgbClr val="AD2A38"/>
            </a:solidFill>
          </p:spPr>
          <p:txBody>
            <a:bodyPr wrap="square" lIns="137160" tIns="182880" rIns="137160" bIns="182880" rtlCol="0" anchor="t" anchorCtr="0">
              <a:spAutoFit/>
            </a:bodyPr>
            <a:lstStyle/>
            <a:p>
              <a:pPr marL="259096" lvl="1" indent="-129548">
                <a:lnSpc>
                  <a:spcPct val="120000"/>
                </a:lnSpc>
                <a:buFont typeface="Arial"/>
                <a:buChar char="•"/>
              </a:pPr>
              <a:r>
                <a:rPr lang="en-US" sz="1200" dirty="0">
                  <a:solidFill>
                    <a:srgbClr val="FFFFFF"/>
                  </a:solidFill>
                  <a:latin typeface="Plus Jakarta Sans Medium" pitchFamily="2" charset="0"/>
                  <a:cs typeface="Plus Jakarta Sans Medium" pitchFamily="2" charset="0"/>
                  <a:sym typeface="Gotham"/>
                </a:rPr>
                <a:t>Onsite Service</a:t>
              </a:r>
            </a:p>
          </p:txBody>
        </p:sp>
        <p:sp>
          <p:nvSpPr>
            <p:cNvPr id="41" name="TextBox 14">
              <a:extLst>
                <a:ext uri="{FF2B5EF4-FFF2-40B4-BE49-F238E27FC236}">
                  <a16:creationId xmlns:a16="http://schemas.microsoft.com/office/drawing/2014/main" id="{4E6DB8FA-C6B7-D7D2-27DA-45B4E8473A30}"/>
                </a:ext>
              </a:extLst>
            </p:cNvPr>
            <p:cNvSpPr txBox="1"/>
            <p:nvPr/>
          </p:nvSpPr>
          <p:spPr>
            <a:xfrm>
              <a:off x="5737405" y="6365027"/>
              <a:ext cx="3258584" cy="400110"/>
            </a:xfrm>
            <a:prstGeom prst="rect">
              <a:avLst/>
            </a:prstGeom>
            <a:solidFill>
              <a:srgbClr val="22323A"/>
            </a:solidFill>
          </p:spPr>
          <p:txBody>
            <a:bodyPr wrap="none" lIns="137160" tIns="91440" rIns="137160" bIns="91440" rtlCol="0" anchor="ctr">
              <a:spAutoFit/>
            </a:bodyPr>
            <a:lstStyle/>
            <a:p>
              <a:pPr algn="ctr"/>
              <a:r>
                <a:rPr lang="en-US" sz="1400" b="1" dirty="0">
                  <a:solidFill>
                    <a:srgbClr val="FFFFFF"/>
                  </a:solidFill>
                  <a:latin typeface="Plus Jakarta Sans ExtraBold" pitchFamily="2" charset="0"/>
                  <a:ea typeface="Gotham Bold"/>
                  <a:cs typeface="Plus Jakarta Sans ExtraBold" pitchFamily="2" charset="0"/>
                  <a:sym typeface="Gotham Bold"/>
                </a:rPr>
                <a:t>24-7 REMOTE &amp; ONLINE SUPPORT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4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579676" y="-166542"/>
            <a:ext cx="13351351" cy="7191084"/>
          </a:xfrm>
          <a:custGeom>
            <a:avLst/>
            <a:gdLst/>
            <a:ahLst/>
            <a:cxnLst/>
            <a:rect l="l" t="t" r="r" b="b"/>
            <a:pathLst>
              <a:path w="20027026" h="10786626">
                <a:moveTo>
                  <a:pt x="0" y="0"/>
                </a:moveTo>
                <a:lnTo>
                  <a:pt x="20027026" y="0"/>
                </a:lnTo>
                <a:lnTo>
                  <a:pt x="20027026" y="10786626"/>
                </a:lnTo>
                <a:lnTo>
                  <a:pt x="0" y="1078662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2218" b="-2218"/>
            </a:stretch>
          </a:blipFill>
        </p:spPr>
        <p:txBody>
          <a:bodyPr/>
          <a:lstStyle/>
          <a:p>
            <a:endParaRPr lang="en-US" sz="800" dirty="0">
              <a:latin typeface="Plus Jakarta Sans Medium" pitchFamily="2" charset="0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4DCB0F39-AD00-79AD-7C2B-02DF6F19D7FD}"/>
              </a:ext>
            </a:extLst>
          </p:cNvPr>
          <p:cNvGrpSpPr/>
          <p:nvPr/>
        </p:nvGrpSpPr>
        <p:grpSpPr>
          <a:xfrm>
            <a:off x="1447800" y="2329394"/>
            <a:ext cx="4533292" cy="1859188"/>
            <a:chOff x="571501" y="1688943"/>
            <a:chExt cx="4533292" cy="1859188"/>
          </a:xfrm>
        </p:grpSpPr>
        <p:sp>
          <p:nvSpPr>
            <p:cNvPr id="5" name="TextBox 5"/>
            <p:cNvSpPr txBox="1"/>
            <p:nvPr/>
          </p:nvSpPr>
          <p:spPr>
            <a:xfrm>
              <a:off x="571501" y="2093630"/>
              <a:ext cx="4533292" cy="1454501"/>
            </a:xfrm>
            <a:prstGeom prst="rect">
              <a:avLst/>
            </a:prstGeom>
            <a:solidFill>
              <a:srgbClr val="AD2A38"/>
            </a:solidFill>
          </p:spPr>
          <p:txBody>
            <a:bodyPr wrap="none" lIns="137160" tIns="182880" rIns="137160" bIns="182880" rtlCol="0" anchor="ctr">
              <a:spAutoFit/>
            </a:bodyPr>
            <a:lstStyle/>
            <a:p>
              <a:pPr marL="259096" lvl="1" indent="-129548">
                <a:lnSpc>
                  <a:spcPct val="120000"/>
                </a:lnSpc>
                <a:buFont typeface="Arial"/>
                <a:buChar char="•"/>
              </a:pPr>
              <a:r>
                <a:rPr lang="en-US" sz="1200" dirty="0">
                  <a:solidFill>
                    <a:srgbClr val="FFFFFF"/>
                  </a:solidFill>
                  <a:latin typeface="Plus Jakarta Sans Medium" pitchFamily="2" charset="0"/>
                  <a:ea typeface="Gotham"/>
                  <a:cs typeface="Plus Jakarta Sans Medium" pitchFamily="2" charset="0"/>
                  <a:sym typeface="Gotham"/>
                </a:rPr>
                <a:t>Family of Modular Ozone Process Platforms​</a:t>
              </a:r>
            </a:p>
            <a:p>
              <a:pPr marL="259096" lvl="1" indent="-129548">
                <a:lnSpc>
                  <a:spcPct val="120000"/>
                </a:lnSpc>
                <a:buFont typeface="Arial"/>
                <a:buChar char="•"/>
              </a:pPr>
              <a:r>
                <a:rPr lang="en-US" sz="1200" dirty="0">
                  <a:solidFill>
                    <a:srgbClr val="FFFFFF"/>
                  </a:solidFill>
                  <a:latin typeface="Plus Jakarta Sans Medium" pitchFamily="2" charset="0"/>
                  <a:ea typeface="Gotham"/>
                  <a:cs typeface="Plus Jakarta Sans Medium" pitchFamily="2" charset="0"/>
                  <a:sym typeface="Gotham"/>
                </a:rPr>
                <a:t>Flexibly Adapts Capacity to Meet Project Needs​</a:t>
              </a:r>
            </a:p>
            <a:p>
              <a:pPr marL="259096" lvl="1" indent="-129548">
                <a:lnSpc>
                  <a:spcPct val="120000"/>
                </a:lnSpc>
                <a:buFont typeface="Arial"/>
                <a:buChar char="•"/>
              </a:pPr>
              <a:r>
                <a:rPr lang="en-US" sz="1200" dirty="0">
                  <a:solidFill>
                    <a:srgbClr val="FFFFFF"/>
                  </a:solidFill>
                  <a:latin typeface="Plus Jakarta Sans Medium" pitchFamily="2" charset="0"/>
                  <a:ea typeface="Gotham"/>
                  <a:cs typeface="Plus Jakarta Sans Medium" pitchFamily="2" charset="0"/>
                  <a:sym typeface="Gotham"/>
                </a:rPr>
                <a:t>Fully Integrated O3 Process Controls &amp; Instrumentation​</a:t>
              </a:r>
            </a:p>
            <a:p>
              <a:pPr marL="259096" lvl="1" indent="-129548">
                <a:lnSpc>
                  <a:spcPct val="120000"/>
                </a:lnSpc>
                <a:buFont typeface="Arial"/>
                <a:buChar char="•"/>
              </a:pPr>
              <a:r>
                <a:rPr lang="en-US" sz="1200" dirty="0">
                  <a:solidFill>
                    <a:srgbClr val="FFFFFF"/>
                  </a:solidFill>
                  <a:latin typeface="Plus Jakarta Sans Medium" pitchFamily="2" charset="0"/>
                  <a:ea typeface="Gotham"/>
                  <a:cs typeface="Plus Jakarta Sans Medium" pitchFamily="2" charset="0"/>
                  <a:sym typeface="Gotham"/>
                </a:rPr>
                <a:t>Built-In Multi-Mode Process Control​</a:t>
              </a:r>
            </a:p>
            <a:p>
              <a:pPr marL="259096" lvl="1" indent="-129548">
                <a:lnSpc>
                  <a:spcPct val="120000"/>
                </a:lnSpc>
                <a:buFont typeface="Arial"/>
                <a:buChar char="•"/>
              </a:pPr>
              <a:r>
                <a:rPr lang="en-US" sz="1200" dirty="0">
                  <a:solidFill>
                    <a:srgbClr val="FFFFFF"/>
                  </a:solidFill>
                  <a:latin typeface="Plus Jakarta Sans Medium" pitchFamily="2" charset="0"/>
                  <a:ea typeface="Gotham"/>
                  <a:cs typeface="Plus Jakarta Sans Medium" pitchFamily="2" charset="0"/>
                  <a:sym typeface="Gotham"/>
                </a:rPr>
                <a:t>Self-Optimizing Process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571501" y="1688943"/>
              <a:ext cx="1200330" cy="400110"/>
            </a:xfrm>
            <a:prstGeom prst="rect">
              <a:avLst/>
            </a:prstGeom>
            <a:solidFill>
              <a:srgbClr val="22323A"/>
            </a:solidFill>
          </p:spPr>
          <p:txBody>
            <a:bodyPr wrap="none" lIns="137160" tIns="91440" rIns="137160" bIns="91440" rtlCol="0" anchor="ctr">
              <a:normAutofit/>
            </a:bodyPr>
            <a:lstStyle/>
            <a:p>
              <a:pPr algn="ctr"/>
              <a:r>
                <a:rPr lang="en-US" sz="1400" b="1" dirty="0">
                  <a:solidFill>
                    <a:srgbClr val="FFFFFF"/>
                  </a:solidFill>
                  <a:latin typeface="Plus Jakarta Sans ExtraBold" pitchFamily="2" charset="0"/>
                  <a:ea typeface="Gotham Bold"/>
                  <a:cs typeface="Plus Jakarta Sans ExtraBold" pitchFamily="2" charset="0"/>
                  <a:sym typeface="Gotham Bold"/>
                </a:rPr>
                <a:t>MODULAR</a:t>
              </a:r>
            </a:p>
          </p:txBody>
        </p:sp>
      </p:grpSp>
      <p:sp>
        <p:nvSpPr>
          <p:cNvPr id="27" name="TextBox 27"/>
          <p:cNvSpPr txBox="1"/>
          <p:nvPr/>
        </p:nvSpPr>
        <p:spPr>
          <a:xfrm>
            <a:off x="1384301" y="1039189"/>
            <a:ext cx="9423399" cy="5207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400"/>
              </a:lnSpc>
            </a:pPr>
            <a:r>
              <a:rPr lang="en-US" sz="3600" b="1" spc="-223" dirty="0">
                <a:solidFill>
                  <a:srgbClr val="22323A"/>
                </a:solidFill>
                <a:latin typeface="Plus Jakarta Sans ExtraBold" pitchFamily="2" charset="0"/>
                <a:ea typeface="Gotham Bold"/>
                <a:cs typeface="Plus Jakarta Sans ExtraBold" pitchFamily="2" charset="0"/>
                <a:sym typeface="Gotham Bold"/>
              </a:rPr>
              <a:t>The World Most Advanced Ozone Technology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821BF0ED-F7C8-CFDE-0D71-BC4610CBA77D}"/>
              </a:ext>
            </a:extLst>
          </p:cNvPr>
          <p:cNvGrpSpPr/>
          <p:nvPr/>
        </p:nvGrpSpPr>
        <p:grpSpPr>
          <a:xfrm>
            <a:off x="1447800" y="4317589"/>
            <a:ext cx="4533292" cy="1854611"/>
            <a:chOff x="571501" y="3557285"/>
            <a:chExt cx="4533292" cy="1854611"/>
          </a:xfrm>
        </p:grpSpPr>
        <p:sp>
          <p:nvSpPr>
            <p:cNvPr id="29" name="TextBox 5">
              <a:extLst>
                <a:ext uri="{FF2B5EF4-FFF2-40B4-BE49-F238E27FC236}">
                  <a16:creationId xmlns:a16="http://schemas.microsoft.com/office/drawing/2014/main" id="{1A51B900-0E85-0757-616F-32AEAA2C73B6}"/>
                </a:ext>
              </a:extLst>
            </p:cNvPr>
            <p:cNvSpPr txBox="1"/>
            <p:nvPr/>
          </p:nvSpPr>
          <p:spPr>
            <a:xfrm>
              <a:off x="571501" y="3957395"/>
              <a:ext cx="4533292" cy="1454501"/>
            </a:xfrm>
            <a:prstGeom prst="rect">
              <a:avLst/>
            </a:prstGeom>
            <a:solidFill>
              <a:srgbClr val="AD2A38"/>
            </a:solidFill>
          </p:spPr>
          <p:txBody>
            <a:bodyPr wrap="square" lIns="137160" tIns="182880" rIns="137160" bIns="182880" rtlCol="0" anchor="ctr">
              <a:spAutoFit/>
            </a:bodyPr>
            <a:lstStyle/>
            <a:p>
              <a:pPr marL="259096" lvl="1" indent="-129548">
                <a:lnSpc>
                  <a:spcPct val="120000"/>
                </a:lnSpc>
                <a:buFont typeface="Arial"/>
                <a:buChar char="•"/>
              </a:pPr>
              <a:r>
                <a:rPr lang="en-US" sz="1200" dirty="0">
                  <a:solidFill>
                    <a:srgbClr val="FFFFFF"/>
                  </a:solidFill>
                  <a:latin typeface="Plus Jakarta Sans Medium" pitchFamily="2" charset="0"/>
                  <a:cs typeface="Plus Jakarta Sans Medium" pitchFamily="2" charset="0"/>
                  <a:sym typeface="Gotham"/>
                </a:rPr>
                <a:t>Zero-Maintenance Ozone Cells​</a:t>
              </a:r>
            </a:p>
            <a:p>
              <a:pPr marL="259096" lvl="1" indent="-129548">
                <a:lnSpc>
                  <a:spcPct val="120000"/>
                </a:lnSpc>
                <a:buFont typeface="Arial"/>
                <a:buChar char="•"/>
              </a:pPr>
              <a:r>
                <a:rPr lang="en-US" sz="1200" dirty="0">
                  <a:solidFill>
                    <a:srgbClr val="FFFFFF"/>
                  </a:solidFill>
                  <a:latin typeface="Plus Jakarta Sans Medium" pitchFamily="2" charset="0"/>
                  <a:cs typeface="Plus Jakarta Sans Medium" pitchFamily="2" charset="0"/>
                  <a:sym typeface="Gotham"/>
                </a:rPr>
                <a:t>+25yr </a:t>
              </a:r>
              <a:r>
                <a:rPr lang="en-US" sz="1200" dirty="0" err="1">
                  <a:solidFill>
                    <a:srgbClr val="FFFFFF"/>
                  </a:solidFill>
                  <a:latin typeface="Plus Jakarta Sans Medium" pitchFamily="2" charset="0"/>
                  <a:cs typeface="Plus Jakarta Sans Medium" pitchFamily="2" charset="0"/>
                  <a:sym typeface="Gotham"/>
                </a:rPr>
                <a:t>QuadBlock</a:t>
              </a:r>
              <a:r>
                <a:rPr lang="en-US" sz="1200" dirty="0">
                  <a:solidFill>
                    <a:srgbClr val="FFFFFF"/>
                  </a:solidFill>
                  <a:latin typeface="Plus Jakarta Sans Medium" pitchFamily="2" charset="0"/>
                  <a:cs typeface="Plus Jakarta Sans Medium" pitchFamily="2" charset="0"/>
                  <a:sym typeface="Gotham"/>
                </a:rPr>
                <a:t> Ozone Cell Life​</a:t>
              </a:r>
            </a:p>
            <a:p>
              <a:pPr marL="259096" lvl="1" indent="-129548">
                <a:lnSpc>
                  <a:spcPct val="120000"/>
                </a:lnSpc>
                <a:buFont typeface="Arial"/>
                <a:buChar char="•"/>
              </a:pPr>
              <a:r>
                <a:rPr lang="en-US" sz="1200" dirty="0">
                  <a:solidFill>
                    <a:srgbClr val="FFFFFF"/>
                  </a:solidFill>
                  <a:latin typeface="Plus Jakarta Sans Medium" pitchFamily="2" charset="0"/>
                  <a:cs typeface="Plus Jakarta Sans Medium" pitchFamily="2" charset="0"/>
                  <a:sym typeface="Gotham"/>
                </a:rPr>
                <a:t>Built-In Redundancy​</a:t>
              </a:r>
            </a:p>
            <a:p>
              <a:pPr marL="259096" lvl="1" indent="-129548">
                <a:lnSpc>
                  <a:spcPct val="120000"/>
                </a:lnSpc>
                <a:buFont typeface="Arial"/>
                <a:buChar char="•"/>
              </a:pPr>
              <a:r>
                <a:rPr lang="en-US" sz="1200" dirty="0">
                  <a:solidFill>
                    <a:srgbClr val="FFFFFF"/>
                  </a:solidFill>
                  <a:latin typeface="Plus Jakarta Sans Medium" pitchFamily="2" charset="0"/>
                  <a:cs typeface="Plus Jakarta Sans Medium" pitchFamily="2" charset="0"/>
                  <a:sym typeface="Gotham"/>
                </a:rPr>
                <a:t>Auto-Compensating Performance​</a:t>
              </a:r>
            </a:p>
            <a:p>
              <a:pPr marL="259096" lvl="1" indent="-129548">
                <a:lnSpc>
                  <a:spcPct val="120000"/>
                </a:lnSpc>
                <a:buFont typeface="Arial"/>
                <a:buChar char="•"/>
              </a:pPr>
              <a:r>
                <a:rPr lang="en-US" sz="1200" dirty="0">
                  <a:solidFill>
                    <a:srgbClr val="FFFFFF"/>
                  </a:solidFill>
                  <a:latin typeface="Plus Jakarta Sans Medium" pitchFamily="2" charset="0"/>
                  <a:cs typeface="Plus Jakarta Sans Medium" pitchFamily="2" charset="0"/>
                  <a:sym typeface="Gotham"/>
                </a:rPr>
                <a:t>100% US Made &amp; Supported</a:t>
              </a:r>
            </a:p>
          </p:txBody>
        </p:sp>
        <p:sp>
          <p:nvSpPr>
            <p:cNvPr id="30" name="TextBox 14">
              <a:extLst>
                <a:ext uri="{FF2B5EF4-FFF2-40B4-BE49-F238E27FC236}">
                  <a16:creationId xmlns:a16="http://schemas.microsoft.com/office/drawing/2014/main" id="{F5828962-E2A6-3A5D-9A73-734DB777687B}"/>
                </a:ext>
              </a:extLst>
            </p:cNvPr>
            <p:cNvSpPr txBox="1"/>
            <p:nvPr/>
          </p:nvSpPr>
          <p:spPr>
            <a:xfrm>
              <a:off x="571501" y="3557285"/>
              <a:ext cx="1200330" cy="400110"/>
            </a:xfrm>
            <a:prstGeom prst="rect">
              <a:avLst/>
            </a:prstGeom>
            <a:solidFill>
              <a:srgbClr val="22323A"/>
            </a:solidFill>
          </p:spPr>
          <p:txBody>
            <a:bodyPr wrap="none" lIns="137160" tIns="91440" rIns="137160" bIns="91440" rtlCol="0" anchor="ctr">
              <a:normAutofit/>
            </a:bodyPr>
            <a:lstStyle/>
            <a:p>
              <a:pPr algn="ctr"/>
              <a:r>
                <a:rPr lang="en-US" sz="1400" b="1" dirty="0">
                  <a:solidFill>
                    <a:srgbClr val="FFFFFF"/>
                  </a:solidFill>
                  <a:latin typeface="Plus Jakarta Sans ExtraBold" pitchFamily="2" charset="0"/>
                  <a:ea typeface="Gotham Bold"/>
                  <a:cs typeface="Plus Jakarta Sans ExtraBold" pitchFamily="2" charset="0"/>
                  <a:sym typeface="Gotham Bold"/>
                </a:rPr>
                <a:t>RELIABLE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069A2780-E68C-CD2B-A79A-5E3A0D8DC717}"/>
              </a:ext>
            </a:extLst>
          </p:cNvPr>
          <p:cNvGrpSpPr/>
          <p:nvPr/>
        </p:nvGrpSpPr>
        <p:grpSpPr>
          <a:xfrm>
            <a:off x="6210908" y="2329394"/>
            <a:ext cx="4533292" cy="2738904"/>
            <a:chOff x="571501" y="6366650"/>
            <a:chExt cx="4533292" cy="2738904"/>
          </a:xfrm>
        </p:grpSpPr>
        <p:sp>
          <p:nvSpPr>
            <p:cNvPr id="34" name="TextBox 5">
              <a:extLst>
                <a:ext uri="{FF2B5EF4-FFF2-40B4-BE49-F238E27FC236}">
                  <a16:creationId xmlns:a16="http://schemas.microsoft.com/office/drawing/2014/main" id="{1CC22865-10E9-2CA4-AE59-6D4045ABD6F4}"/>
                </a:ext>
              </a:extLst>
            </p:cNvPr>
            <p:cNvSpPr txBox="1"/>
            <p:nvPr/>
          </p:nvSpPr>
          <p:spPr>
            <a:xfrm>
              <a:off x="571501" y="6764657"/>
              <a:ext cx="4533292" cy="2340897"/>
            </a:xfrm>
            <a:prstGeom prst="rect">
              <a:avLst/>
            </a:prstGeom>
            <a:solidFill>
              <a:srgbClr val="AD2A38"/>
            </a:solidFill>
          </p:spPr>
          <p:txBody>
            <a:bodyPr wrap="square" lIns="137160" tIns="182880" rIns="137160" bIns="182880" rtlCol="0" anchor="t" anchorCtr="0">
              <a:spAutoFit/>
            </a:bodyPr>
            <a:lstStyle/>
            <a:p>
              <a:pPr marL="259096" lvl="1" indent="-129548">
                <a:lnSpc>
                  <a:spcPct val="120000"/>
                </a:lnSpc>
                <a:buFont typeface="Arial"/>
                <a:buChar char="•"/>
              </a:pPr>
              <a:r>
                <a:rPr lang="en-US" sz="1200" dirty="0">
                  <a:solidFill>
                    <a:srgbClr val="FFFFFF"/>
                  </a:solidFill>
                  <a:latin typeface="Plus Jakarta Sans Medium" pitchFamily="2" charset="0"/>
                  <a:cs typeface="Plus Jakarta Sans Medium" pitchFamily="2" charset="0"/>
                  <a:sym typeface="Gotham"/>
                </a:rPr>
                <a:t>Constant 6-18 %BW at Any Output​</a:t>
              </a:r>
            </a:p>
            <a:p>
              <a:pPr marL="259096" lvl="1" indent="-129548">
                <a:lnSpc>
                  <a:spcPct val="120000"/>
                </a:lnSpc>
                <a:buFont typeface="Arial"/>
                <a:buChar char="•"/>
              </a:pPr>
              <a:r>
                <a:rPr lang="en-US" sz="1200" dirty="0">
                  <a:solidFill>
                    <a:srgbClr val="FFFFFF"/>
                  </a:solidFill>
                  <a:latin typeface="Plus Jakarta Sans Medium" pitchFamily="2" charset="0"/>
                  <a:cs typeface="Plus Jakarta Sans Medium" pitchFamily="2" charset="0"/>
                  <a:sym typeface="Gotham"/>
                </a:rPr>
                <a:t>True 0-100% Turn-Down ​</a:t>
              </a:r>
            </a:p>
            <a:p>
              <a:pPr marL="259096" lvl="1" indent="-129548">
                <a:lnSpc>
                  <a:spcPct val="120000"/>
                </a:lnSpc>
                <a:buFont typeface="Arial"/>
                <a:buChar char="•"/>
              </a:pPr>
              <a:r>
                <a:rPr lang="en-US" sz="1200" dirty="0">
                  <a:solidFill>
                    <a:srgbClr val="FFFFFF"/>
                  </a:solidFill>
                  <a:latin typeface="Plus Jakarta Sans Medium" pitchFamily="2" charset="0"/>
                  <a:cs typeface="Plus Jakarta Sans Medium" pitchFamily="2" charset="0"/>
                  <a:sym typeface="Gotham"/>
                </a:rPr>
                <a:t>Industry Leading Power Efficiency​</a:t>
              </a:r>
            </a:p>
            <a:p>
              <a:pPr marL="259096" lvl="1" indent="-129548">
                <a:lnSpc>
                  <a:spcPct val="120000"/>
                </a:lnSpc>
                <a:buFont typeface="Arial"/>
                <a:buChar char="•"/>
              </a:pPr>
              <a:r>
                <a:rPr lang="en-US" sz="1200" dirty="0">
                  <a:solidFill>
                    <a:srgbClr val="FFFFFF"/>
                  </a:solidFill>
                  <a:latin typeface="Plus Jakarta Sans Medium" pitchFamily="2" charset="0"/>
                  <a:cs typeface="Plus Jakarta Sans Medium" pitchFamily="2" charset="0"/>
                  <a:sym typeface="Gotham"/>
                </a:rPr>
                <a:t>Less Cooling​</a:t>
              </a:r>
            </a:p>
            <a:p>
              <a:pPr marL="259096" lvl="1" indent="-129548">
                <a:lnSpc>
                  <a:spcPct val="120000"/>
                </a:lnSpc>
                <a:buFont typeface="Arial"/>
                <a:buChar char="•"/>
              </a:pPr>
              <a:r>
                <a:rPr lang="en-US" sz="1200" dirty="0">
                  <a:solidFill>
                    <a:srgbClr val="FFFFFF"/>
                  </a:solidFill>
                  <a:latin typeface="Plus Jakarta Sans Medium" pitchFamily="2" charset="0"/>
                  <a:cs typeface="Plus Jakarta Sans Medium" pitchFamily="2" charset="0"/>
                  <a:sym typeface="Gotham"/>
                </a:rPr>
                <a:t>Smaller Footprint​</a:t>
              </a:r>
            </a:p>
            <a:p>
              <a:pPr marL="259096" lvl="1" indent="-129548">
                <a:lnSpc>
                  <a:spcPct val="120000"/>
                </a:lnSpc>
                <a:buFont typeface="Arial"/>
                <a:buChar char="•"/>
              </a:pPr>
              <a:r>
                <a:rPr lang="en-US" sz="1200" dirty="0">
                  <a:solidFill>
                    <a:srgbClr val="FFFFFF"/>
                  </a:solidFill>
                  <a:latin typeface="Plus Jakarta Sans Medium" pitchFamily="2" charset="0"/>
                  <a:cs typeface="Plus Jakarta Sans Medium" pitchFamily="2" charset="0"/>
                  <a:sym typeface="Gotham"/>
                </a:rPr>
                <a:t>Ultra-Quiet Operation​</a:t>
              </a:r>
            </a:p>
            <a:p>
              <a:pPr marL="259096" lvl="1" indent="-129548">
                <a:lnSpc>
                  <a:spcPct val="120000"/>
                </a:lnSpc>
                <a:buFont typeface="Arial"/>
                <a:buChar char="•"/>
              </a:pPr>
              <a:r>
                <a:rPr lang="en-US" sz="1200" dirty="0">
                  <a:solidFill>
                    <a:srgbClr val="FFFFFF"/>
                  </a:solidFill>
                  <a:latin typeface="Plus Jakarta Sans Medium" pitchFamily="2" charset="0"/>
                  <a:cs typeface="Plus Jakarta Sans Medium" pitchFamily="2" charset="0"/>
                  <a:sym typeface="Gotham"/>
                </a:rPr>
                <a:t>Built-In Cooling / Heating (no HVAC required)​</a:t>
              </a:r>
            </a:p>
            <a:p>
              <a:pPr marL="259096" lvl="1" indent="-129548">
                <a:lnSpc>
                  <a:spcPct val="120000"/>
                </a:lnSpc>
                <a:buFont typeface="Arial"/>
                <a:buChar char="•"/>
              </a:pPr>
              <a:r>
                <a:rPr lang="en-US" sz="1200" dirty="0">
                  <a:solidFill>
                    <a:srgbClr val="FFFFFF"/>
                  </a:solidFill>
                  <a:latin typeface="Plus Jakarta Sans Medium" pitchFamily="2" charset="0"/>
                  <a:cs typeface="Plus Jakarta Sans Medium" pitchFamily="2" charset="0"/>
                  <a:sym typeface="Gotham"/>
                </a:rPr>
                <a:t>Appliance Like Installation (5 connections)​</a:t>
              </a:r>
            </a:p>
            <a:p>
              <a:pPr marL="259096" lvl="1" indent="-129548">
                <a:lnSpc>
                  <a:spcPct val="120000"/>
                </a:lnSpc>
                <a:buFont typeface="Arial"/>
                <a:buChar char="•"/>
              </a:pPr>
              <a:r>
                <a:rPr lang="en-US" sz="1200" dirty="0">
                  <a:solidFill>
                    <a:srgbClr val="FFFFFF"/>
                  </a:solidFill>
                  <a:latin typeface="Plus Jakarta Sans Medium" pitchFamily="2" charset="0"/>
                  <a:cs typeface="Plus Jakarta Sans Medium" pitchFamily="2" charset="0"/>
                  <a:sym typeface="Gotham"/>
                </a:rPr>
                <a:t>10-40% Lower OPEX and 20yr NPV</a:t>
              </a:r>
            </a:p>
          </p:txBody>
        </p:sp>
        <p:sp>
          <p:nvSpPr>
            <p:cNvPr id="35" name="TextBox 14">
              <a:extLst>
                <a:ext uri="{FF2B5EF4-FFF2-40B4-BE49-F238E27FC236}">
                  <a16:creationId xmlns:a16="http://schemas.microsoft.com/office/drawing/2014/main" id="{77198F87-27E2-4139-823B-99E8BF113BBB}"/>
                </a:ext>
              </a:extLst>
            </p:cNvPr>
            <p:cNvSpPr txBox="1"/>
            <p:nvPr/>
          </p:nvSpPr>
          <p:spPr>
            <a:xfrm>
              <a:off x="571501" y="6366650"/>
              <a:ext cx="1200330" cy="400110"/>
            </a:xfrm>
            <a:prstGeom prst="rect">
              <a:avLst/>
            </a:prstGeom>
            <a:solidFill>
              <a:srgbClr val="22323A"/>
            </a:solidFill>
          </p:spPr>
          <p:txBody>
            <a:bodyPr wrap="none" lIns="137160" tIns="91440" rIns="137160" bIns="91440" rtlCol="0" anchor="ctr">
              <a:normAutofit/>
            </a:bodyPr>
            <a:lstStyle/>
            <a:p>
              <a:pPr algn="ctr"/>
              <a:r>
                <a:rPr lang="en-US" sz="1400" b="1" dirty="0">
                  <a:solidFill>
                    <a:srgbClr val="FFFFFF"/>
                  </a:solidFill>
                  <a:latin typeface="Plus Jakarta Sans ExtraBold" pitchFamily="2" charset="0"/>
                  <a:ea typeface="Gotham Bold"/>
                  <a:cs typeface="Plus Jakarta Sans ExtraBold" pitchFamily="2" charset="0"/>
                  <a:sym typeface="Gotham Bold"/>
                </a:rPr>
                <a:t>RELIABLE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1C2DD530-ADB6-F338-71FB-EE8AE31D5FA9}"/>
              </a:ext>
            </a:extLst>
          </p:cNvPr>
          <p:cNvGrpSpPr/>
          <p:nvPr/>
        </p:nvGrpSpPr>
        <p:grpSpPr>
          <a:xfrm>
            <a:off x="6210908" y="5204466"/>
            <a:ext cx="4533292" cy="967734"/>
            <a:chOff x="5737405" y="6365027"/>
            <a:chExt cx="4533292" cy="967734"/>
          </a:xfrm>
        </p:grpSpPr>
        <p:sp>
          <p:nvSpPr>
            <p:cNvPr id="38" name="TextBox 5">
              <a:extLst>
                <a:ext uri="{FF2B5EF4-FFF2-40B4-BE49-F238E27FC236}">
                  <a16:creationId xmlns:a16="http://schemas.microsoft.com/office/drawing/2014/main" id="{0F278AED-5625-E04D-06E5-86FCD3CA6322}"/>
                </a:ext>
              </a:extLst>
            </p:cNvPr>
            <p:cNvSpPr txBox="1"/>
            <p:nvPr/>
          </p:nvSpPr>
          <p:spPr>
            <a:xfrm>
              <a:off x="5737405" y="6764657"/>
              <a:ext cx="4533292" cy="568104"/>
            </a:xfrm>
            <a:prstGeom prst="rect">
              <a:avLst/>
            </a:prstGeom>
            <a:solidFill>
              <a:srgbClr val="AD2A38"/>
            </a:solidFill>
          </p:spPr>
          <p:txBody>
            <a:bodyPr wrap="square" lIns="137160" tIns="182880" rIns="137160" bIns="182880" rtlCol="0" anchor="t" anchorCtr="0">
              <a:spAutoFit/>
            </a:bodyPr>
            <a:lstStyle/>
            <a:p>
              <a:pPr marL="259096" lvl="1" indent="-129548">
                <a:lnSpc>
                  <a:spcPct val="120000"/>
                </a:lnSpc>
                <a:buFont typeface="Arial"/>
                <a:buChar char="•"/>
              </a:pPr>
              <a:r>
                <a:rPr lang="en-US" sz="1200" dirty="0">
                  <a:solidFill>
                    <a:srgbClr val="FFFFFF"/>
                  </a:solidFill>
                  <a:latin typeface="Plus Jakarta Sans Medium" pitchFamily="2" charset="0"/>
                  <a:cs typeface="Plus Jakarta Sans Medium" pitchFamily="2" charset="0"/>
                  <a:sym typeface="Gotham"/>
                </a:rPr>
                <a:t>Onsite Service</a:t>
              </a:r>
            </a:p>
          </p:txBody>
        </p:sp>
        <p:sp>
          <p:nvSpPr>
            <p:cNvPr id="39" name="TextBox 14">
              <a:extLst>
                <a:ext uri="{FF2B5EF4-FFF2-40B4-BE49-F238E27FC236}">
                  <a16:creationId xmlns:a16="http://schemas.microsoft.com/office/drawing/2014/main" id="{A827DB00-4611-93FA-B77A-C7DB08AFADC3}"/>
                </a:ext>
              </a:extLst>
            </p:cNvPr>
            <p:cNvSpPr txBox="1"/>
            <p:nvPr/>
          </p:nvSpPr>
          <p:spPr>
            <a:xfrm>
              <a:off x="5737405" y="6365027"/>
              <a:ext cx="3258584" cy="400110"/>
            </a:xfrm>
            <a:prstGeom prst="rect">
              <a:avLst/>
            </a:prstGeom>
            <a:solidFill>
              <a:srgbClr val="22323A"/>
            </a:solidFill>
          </p:spPr>
          <p:txBody>
            <a:bodyPr wrap="none" lIns="137160" tIns="91440" rIns="137160" bIns="91440" rtlCol="0" anchor="ctr">
              <a:spAutoFit/>
            </a:bodyPr>
            <a:lstStyle/>
            <a:p>
              <a:pPr algn="ctr"/>
              <a:r>
                <a:rPr lang="en-US" sz="1400" b="1" dirty="0">
                  <a:solidFill>
                    <a:srgbClr val="FFFFFF"/>
                  </a:solidFill>
                  <a:latin typeface="Plus Jakarta Sans ExtraBold" pitchFamily="2" charset="0"/>
                  <a:ea typeface="Gotham Bold"/>
                  <a:cs typeface="Plus Jakarta Sans ExtraBold" pitchFamily="2" charset="0"/>
                  <a:sym typeface="Gotham Bold"/>
                </a:rPr>
                <a:t>24-7 REMOTE &amp; ONLINE SUPPORT</a:t>
              </a:r>
            </a:p>
          </p:txBody>
        </p:sp>
      </p:grpSp>
      <p:sp>
        <p:nvSpPr>
          <p:cNvPr id="41" name="RED-BG">
            <a:extLst>
              <a:ext uri="{FF2B5EF4-FFF2-40B4-BE49-F238E27FC236}">
                <a16:creationId xmlns:a16="http://schemas.microsoft.com/office/drawing/2014/main" id="{307CB98B-14B7-56FB-6EB1-7560DF22D2BC}"/>
              </a:ext>
            </a:extLst>
          </p:cNvPr>
          <p:cNvSpPr/>
          <p:nvPr/>
        </p:nvSpPr>
        <p:spPr>
          <a:xfrm>
            <a:off x="11506200" y="6172200"/>
            <a:ext cx="685800" cy="685800"/>
          </a:xfrm>
          <a:prstGeom prst="rect">
            <a:avLst/>
          </a:prstGeom>
          <a:solidFill>
            <a:srgbClr val="AD2A3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2" name="Graphic 41">
            <a:extLst>
              <a:ext uri="{FF2B5EF4-FFF2-40B4-BE49-F238E27FC236}">
                <a16:creationId xmlns:a16="http://schemas.microsoft.com/office/drawing/2014/main" id="{646BE7F7-A415-CF07-7673-D2CDC96BA4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643360" y="6301824"/>
            <a:ext cx="411480" cy="426553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D5450D54-A244-D990-A05B-2610BE6C46FF}"/>
              </a:ext>
            </a:extLst>
          </p:cNvPr>
          <p:cNvSpPr txBox="1"/>
          <p:nvPr/>
        </p:nvSpPr>
        <p:spPr>
          <a:xfrm>
            <a:off x="-4313449" y="2578511"/>
            <a:ext cx="3747295" cy="1700978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spcAft>
                <a:spcPts val="1600"/>
              </a:spcAft>
            </a:pPr>
            <a:r>
              <a:rPr lang="en-US" b="1" spc="150" dirty="0">
                <a:solidFill>
                  <a:srgbClr val="22323A"/>
                </a:solidFill>
                <a:latin typeface="Plus Jakarta Sans ExtraBold" pitchFamily="2" charset="0"/>
                <a:ea typeface="Gotham Bold"/>
                <a:cs typeface="Plus Jakarta Sans ExtraBold" pitchFamily="2" charset="0"/>
                <a:sym typeface="Gotham Bold"/>
              </a:rPr>
              <a:t>SYSTEM PREVIEW</a:t>
            </a:r>
          </a:p>
          <a:p>
            <a:pPr>
              <a:lnSpc>
                <a:spcPct val="90000"/>
              </a:lnSpc>
            </a:pPr>
            <a:r>
              <a:rPr lang="en-US" sz="4400" b="1" spc="-191" dirty="0" err="1">
                <a:solidFill>
                  <a:srgbClr val="AD2A38"/>
                </a:solidFill>
                <a:latin typeface="Plus Jakarta Sans SemiBold" pitchFamily="2" charset="0"/>
                <a:ea typeface="Gotham Bold"/>
                <a:cs typeface="Plus Jakarta Sans SemiBold" pitchFamily="2" charset="0"/>
                <a:sym typeface="Gotham Bold"/>
              </a:rPr>
              <a:t>QuadBlocks</a:t>
            </a:r>
            <a:r>
              <a:rPr lang="en-US" sz="4400" b="1" spc="-191" dirty="0">
                <a:solidFill>
                  <a:srgbClr val="AD2A38"/>
                </a:solidFill>
                <a:latin typeface="Plus Jakarta Sans SemiBold" pitchFamily="2" charset="0"/>
                <a:ea typeface="Gotham Bold"/>
                <a:cs typeface="Plus Jakarta Sans SemiBold" pitchFamily="2" charset="0"/>
                <a:sym typeface="Gotham Bold"/>
              </a:rPr>
              <a:t> in a system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217E9BA0-55B1-FF53-5EE1-C75D8A7FB83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34" b="14999"/>
          <a:stretch>
            <a:fillRect/>
          </a:stretch>
        </p:blipFill>
        <p:spPr>
          <a:xfrm>
            <a:off x="14994600" y="-1578768"/>
            <a:ext cx="7772400" cy="9901236"/>
          </a:xfrm>
          <a:prstGeom prst="triangle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B8500476-DB1B-0881-F597-FC7D63A8939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65700" y="-1479183"/>
            <a:ext cx="17451324" cy="981636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4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B3C7F7DE-C8BF-7434-51F4-7359EB5007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400" y="-1479183"/>
            <a:ext cx="17451324" cy="981636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FB9AFDC-88D4-0E34-B076-2333F31589C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34" b="14999"/>
          <a:stretch>
            <a:fillRect/>
          </a:stretch>
        </p:blipFill>
        <p:spPr>
          <a:xfrm>
            <a:off x="5638800" y="-1578768"/>
            <a:ext cx="7772400" cy="990123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FE001E3-73E0-6FB0-BD49-F59AB9261E9D}"/>
              </a:ext>
            </a:extLst>
          </p:cNvPr>
          <p:cNvSpPr txBox="1"/>
          <p:nvPr/>
        </p:nvSpPr>
        <p:spPr>
          <a:xfrm>
            <a:off x="1389829" y="2578511"/>
            <a:ext cx="3747295" cy="1700978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spcAft>
                <a:spcPts val="1600"/>
              </a:spcAft>
            </a:pPr>
            <a:r>
              <a:rPr lang="en-US" b="1" spc="150" dirty="0">
                <a:solidFill>
                  <a:srgbClr val="22323A"/>
                </a:solidFill>
                <a:latin typeface="Plus Jakarta Sans ExtraBold" pitchFamily="2" charset="0"/>
                <a:ea typeface="Gotham Bold"/>
                <a:cs typeface="Plus Jakarta Sans ExtraBold" pitchFamily="2" charset="0"/>
                <a:sym typeface="Gotham Bold"/>
              </a:rPr>
              <a:t>SYSTEM PREVIEW</a:t>
            </a:r>
          </a:p>
          <a:p>
            <a:pPr>
              <a:lnSpc>
                <a:spcPct val="90000"/>
              </a:lnSpc>
            </a:pPr>
            <a:r>
              <a:rPr lang="en-US" sz="4400" b="1" spc="-191" dirty="0" err="1">
                <a:solidFill>
                  <a:srgbClr val="AD2A38"/>
                </a:solidFill>
                <a:latin typeface="Plus Jakarta Sans SemiBold" pitchFamily="2" charset="0"/>
                <a:ea typeface="Gotham Bold"/>
                <a:cs typeface="Plus Jakarta Sans SemiBold" pitchFamily="2" charset="0"/>
                <a:sym typeface="Gotham Bold"/>
              </a:rPr>
              <a:t>QuadBlocks</a:t>
            </a:r>
            <a:r>
              <a:rPr lang="en-US" sz="4400" b="1" spc="-191" dirty="0">
                <a:solidFill>
                  <a:srgbClr val="AD2A38"/>
                </a:solidFill>
                <a:latin typeface="Plus Jakarta Sans SemiBold" pitchFamily="2" charset="0"/>
                <a:ea typeface="Gotham Bold"/>
                <a:cs typeface="Plus Jakarta Sans SemiBold" pitchFamily="2" charset="0"/>
                <a:sym typeface="Gotham Bold"/>
              </a:rPr>
              <a:t> in a system</a:t>
            </a:r>
          </a:p>
        </p:txBody>
      </p:sp>
      <p:sp>
        <p:nvSpPr>
          <p:cNvPr id="6" name="RED-BG">
            <a:extLst>
              <a:ext uri="{FF2B5EF4-FFF2-40B4-BE49-F238E27FC236}">
                <a16:creationId xmlns:a16="http://schemas.microsoft.com/office/drawing/2014/main" id="{FC4E0215-F9A9-9B42-5E10-ED2884C3851C}"/>
              </a:ext>
            </a:extLst>
          </p:cNvPr>
          <p:cNvSpPr/>
          <p:nvPr/>
        </p:nvSpPr>
        <p:spPr>
          <a:xfrm>
            <a:off x="11506200" y="6172200"/>
            <a:ext cx="685800" cy="685800"/>
          </a:xfrm>
          <a:prstGeom prst="rect">
            <a:avLst/>
          </a:prstGeom>
          <a:solidFill>
            <a:srgbClr val="AD2A3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7D904499-9823-413B-2EBB-686B3EDD1C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643360" y="6301824"/>
            <a:ext cx="411480" cy="42655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4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254000" y="-10122"/>
            <a:ext cx="3823445" cy="6882110"/>
          </a:xfrm>
          <a:prstGeom prst="rect">
            <a:avLst/>
          </a:prstGeom>
        </p:spPr>
        <p:txBody>
          <a:bodyPr lIns="33867" tIns="33867" rIns="33867" bIns="33867" rtlCol="0" anchor="ctr"/>
          <a:lstStyle/>
          <a:p>
            <a:pPr algn="ctr">
              <a:lnSpc>
                <a:spcPts val="1600"/>
              </a:lnSpc>
            </a:pPr>
            <a:endParaRPr sz="800" dirty="0">
              <a:latin typeface="Plus Jakarta Sans Medium" pitchFamily="2" charset="0"/>
            </a:endParaRPr>
          </a:p>
        </p:txBody>
      </p:sp>
      <p:sp>
        <p:nvSpPr>
          <p:cNvPr id="5" name="Freeform 5"/>
          <p:cNvSpPr/>
          <p:nvPr/>
        </p:nvSpPr>
        <p:spPr>
          <a:xfrm>
            <a:off x="5181600" y="-136649"/>
            <a:ext cx="7069607" cy="7367183"/>
          </a:xfrm>
          <a:custGeom>
            <a:avLst/>
            <a:gdLst/>
            <a:ahLst/>
            <a:cxnLst/>
            <a:rect l="l" t="t" r="r" b="b"/>
            <a:pathLst>
              <a:path w="7897190" h="8229600">
                <a:moveTo>
                  <a:pt x="0" y="0"/>
                </a:moveTo>
                <a:lnTo>
                  <a:pt x="7897190" y="0"/>
                </a:lnTo>
                <a:lnTo>
                  <a:pt x="789719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0110" t="-57520" b="-21747"/>
            </a:stretch>
          </a:blipFill>
        </p:spPr>
        <p:txBody>
          <a:bodyPr/>
          <a:lstStyle/>
          <a:p>
            <a:endParaRPr lang="en-US" sz="800" dirty="0">
              <a:latin typeface="Plus Jakarta Sans Medium" pitchFamily="2" charset="0"/>
            </a:endParaRPr>
          </a:p>
        </p:txBody>
      </p:sp>
      <p:sp>
        <p:nvSpPr>
          <p:cNvPr id="6" name="Freeform 6"/>
          <p:cNvSpPr/>
          <p:nvPr/>
        </p:nvSpPr>
        <p:spPr>
          <a:xfrm rot="10784209">
            <a:off x="7828739" y="9436"/>
            <a:ext cx="4348375" cy="4615284"/>
          </a:xfrm>
          <a:custGeom>
            <a:avLst/>
            <a:gdLst/>
            <a:ahLst/>
            <a:cxnLst/>
            <a:rect l="l" t="t" r="r" b="b"/>
            <a:pathLst>
              <a:path w="9508649" h="10251913">
                <a:moveTo>
                  <a:pt x="0" y="0"/>
                </a:moveTo>
                <a:lnTo>
                  <a:pt x="9508649" y="0"/>
                </a:lnTo>
                <a:lnTo>
                  <a:pt x="9508649" y="10251913"/>
                </a:lnTo>
                <a:lnTo>
                  <a:pt x="0" y="1025191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7999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800" dirty="0">
              <a:latin typeface="Plus Jakarta Sans Medium" pitchFamily="2" charset="0"/>
            </a:endParaRPr>
          </a:p>
        </p:txBody>
      </p:sp>
      <p:grpSp>
        <p:nvGrpSpPr>
          <p:cNvPr id="7" name="Group 7"/>
          <p:cNvGrpSpPr/>
          <p:nvPr/>
        </p:nvGrpSpPr>
        <p:grpSpPr>
          <a:xfrm>
            <a:off x="1047041" y="2605547"/>
            <a:ext cx="4545111" cy="521763"/>
            <a:chOff x="0" y="0"/>
            <a:chExt cx="9090221" cy="1043526"/>
          </a:xfrm>
        </p:grpSpPr>
        <p:grpSp>
          <p:nvGrpSpPr>
            <p:cNvPr id="8" name="Group 8"/>
            <p:cNvGrpSpPr/>
            <p:nvPr/>
          </p:nvGrpSpPr>
          <p:grpSpPr>
            <a:xfrm>
              <a:off x="924142" y="0"/>
              <a:ext cx="8166079" cy="1043526"/>
              <a:chOff x="0" y="0"/>
              <a:chExt cx="1613053" cy="206129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1613053" cy="206129"/>
              </a:xfrm>
              <a:custGeom>
                <a:avLst/>
                <a:gdLst/>
                <a:ahLst/>
                <a:cxnLst/>
                <a:rect l="l" t="t" r="r" b="b"/>
                <a:pathLst>
                  <a:path w="1613053" h="206129">
                    <a:moveTo>
                      <a:pt x="0" y="0"/>
                    </a:moveTo>
                    <a:lnTo>
                      <a:pt x="1613053" y="0"/>
                    </a:lnTo>
                    <a:lnTo>
                      <a:pt x="1613053" y="206129"/>
                    </a:lnTo>
                    <a:lnTo>
                      <a:pt x="0" y="206129"/>
                    </a:ln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</p:spPr>
            <p:txBody>
              <a:bodyPr/>
              <a:lstStyle/>
              <a:p>
                <a:endParaRPr lang="en-US" sz="800" dirty="0">
                  <a:latin typeface="Plus Jakarta Sans Medium" pitchFamily="2" charset="0"/>
                </a:endParaRPr>
              </a:p>
            </p:txBody>
          </p:sp>
          <p:sp>
            <p:nvSpPr>
              <p:cNvPr id="10" name="TextBox 10"/>
              <p:cNvSpPr txBox="1"/>
              <p:nvPr/>
            </p:nvSpPr>
            <p:spPr>
              <a:xfrm>
                <a:off x="0" y="-9525"/>
                <a:ext cx="1613053" cy="215654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>
                  <a:lnSpc>
                    <a:spcPts val="2239"/>
                  </a:lnSpc>
                </a:pPr>
                <a:r>
                  <a:rPr lang="en-US" sz="1866" b="1" spc="-45" dirty="0">
                    <a:solidFill>
                      <a:srgbClr val="040404"/>
                    </a:solidFill>
                    <a:latin typeface="Plus Jakarta Sans ExtraBold" pitchFamily="2" charset="0"/>
                    <a:ea typeface="Gotham Bold"/>
                    <a:cs typeface="Plus Jakarta Sans ExtraBold" pitchFamily="2" charset="0"/>
                    <a:sym typeface="Gotham Bold"/>
                  </a:rPr>
                  <a:t>Enclosed cabinets</a:t>
                </a:r>
              </a:p>
            </p:txBody>
          </p:sp>
        </p:grpSp>
        <p:grpSp>
          <p:nvGrpSpPr>
            <p:cNvPr id="11" name="Group 11"/>
            <p:cNvGrpSpPr/>
            <p:nvPr/>
          </p:nvGrpSpPr>
          <p:grpSpPr>
            <a:xfrm rot="-5400000">
              <a:off x="-39688" y="243950"/>
              <a:ext cx="635000" cy="555625"/>
              <a:chOff x="0" y="0"/>
              <a:chExt cx="812800" cy="711200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812800" cy="7112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11200">
                    <a:moveTo>
                      <a:pt x="406400" y="711200"/>
                    </a:moveTo>
                    <a:lnTo>
                      <a:pt x="812800" y="0"/>
                    </a:lnTo>
                    <a:lnTo>
                      <a:pt x="0" y="0"/>
                    </a:lnTo>
                    <a:lnTo>
                      <a:pt x="406400" y="711200"/>
                    </a:lnTo>
                    <a:close/>
                  </a:path>
                </a:pathLst>
              </a:custGeom>
              <a:solidFill>
                <a:srgbClr val="797771"/>
              </a:solidFill>
            </p:spPr>
            <p:txBody>
              <a:bodyPr/>
              <a:lstStyle/>
              <a:p>
                <a:endParaRPr lang="en-US" sz="800" dirty="0">
                  <a:latin typeface="Plus Jakarta Sans Medium" pitchFamily="2" charset="0"/>
                </a:endParaRPr>
              </a:p>
            </p:txBody>
          </p:sp>
          <p:sp>
            <p:nvSpPr>
              <p:cNvPr id="13" name="TextBox 13"/>
              <p:cNvSpPr txBox="1"/>
              <p:nvPr/>
            </p:nvSpPr>
            <p:spPr>
              <a:xfrm>
                <a:off x="127000" y="41275"/>
                <a:ext cx="558800" cy="33972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600"/>
                  </a:lnSpc>
                </a:pPr>
                <a:endParaRPr sz="800" dirty="0">
                  <a:latin typeface="Plus Jakarta Sans Medium" pitchFamily="2" charset="0"/>
                </a:endParaRPr>
              </a:p>
            </p:txBody>
          </p:sp>
        </p:grpSp>
      </p:grpSp>
      <p:grpSp>
        <p:nvGrpSpPr>
          <p:cNvPr id="14" name="Group 14"/>
          <p:cNvGrpSpPr/>
          <p:nvPr/>
        </p:nvGrpSpPr>
        <p:grpSpPr>
          <a:xfrm>
            <a:off x="1047041" y="3127311"/>
            <a:ext cx="4545111" cy="521763"/>
            <a:chOff x="0" y="0"/>
            <a:chExt cx="9090221" cy="1043526"/>
          </a:xfrm>
        </p:grpSpPr>
        <p:grpSp>
          <p:nvGrpSpPr>
            <p:cNvPr id="15" name="Group 15"/>
            <p:cNvGrpSpPr/>
            <p:nvPr/>
          </p:nvGrpSpPr>
          <p:grpSpPr>
            <a:xfrm>
              <a:off x="924142" y="0"/>
              <a:ext cx="8166079" cy="1043526"/>
              <a:chOff x="0" y="0"/>
              <a:chExt cx="1613053" cy="206129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1613053" cy="206129"/>
              </a:xfrm>
              <a:custGeom>
                <a:avLst/>
                <a:gdLst/>
                <a:ahLst/>
                <a:cxnLst/>
                <a:rect l="l" t="t" r="r" b="b"/>
                <a:pathLst>
                  <a:path w="1613053" h="206129">
                    <a:moveTo>
                      <a:pt x="0" y="0"/>
                    </a:moveTo>
                    <a:lnTo>
                      <a:pt x="1613053" y="0"/>
                    </a:lnTo>
                    <a:lnTo>
                      <a:pt x="1613053" y="206129"/>
                    </a:lnTo>
                    <a:lnTo>
                      <a:pt x="0" y="206129"/>
                    </a:ln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</p:spPr>
            <p:txBody>
              <a:bodyPr/>
              <a:lstStyle/>
              <a:p>
                <a:endParaRPr lang="en-US" sz="800" dirty="0">
                  <a:latin typeface="Plus Jakarta Sans Medium" pitchFamily="2" charset="0"/>
                </a:endParaRPr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0" y="-9525"/>
                <a:ext cx="1613053" cy="215654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>
                  <a:lnSpc>
                    <a:spcPts val="2239"/>
                  </a:lnSpc>
                </a:pPr>
                <a:r>
                  <a:rPr lang="en-US" sz="1866" b="1" spc="-45" dirty="0">
                    <a:solidFill>
                      <a:srgbClr val="040404"/>
                    </a:solidFill>
                    <a:latin typeface="Plus Jakarta Sans ExtraBold" pitchFamily="2" charset="0"/>
                    <a:ea typeface="Gotham Bold"/>
                    <a:cs typeface="Plus Jakarta Sans ExtraBold" pitchFamily="2" charset="0"/>
                    <a:sym typeface="Gotham Bold"/>
                  </a:rPr>
                  <a:t>All equipment is on skids</a:t>
                </a:r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 rot="-5400000">
              <a:off x="-39687" y="243950"/>
              <a:ext cx="635000" cy="555625"/>
              <a:chOff x="0" y="0"/>
              <a:chExt cx="812800" cy="711200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812800" cy="7112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11200">
                    <a:moveTo>
                      <a:pt x="406400" y="711200"/>
                    </a:moveTo>
                    <a:lnTo>
                      <a:pt x="812800" y="0"/>
                    </a:lnTo>
                    <a:lnTo>
                      <a:pt x="0" y="0"/>
                    </a:lnTo>
                    <a:lnTo>
                      <a:pt x="406400" y="711200"/>
                    </a:lnTo>
                    <a:close/>
                  </a:path>
                </a:pathLst>
              </a:custGeom>
              <a:solidFill>
                <a:srgbClr val="797771"/>
              </a:solidFill>
            </p:spPr>
            <p:txBody>
              <a:bodyPr/>
              <a:lstStyle/>
              <a:p>
                <a:endParaRPr lang="en-US" sz="800" dirty="0">
                  <a:latin typeface="Plus Jakarta Sans Medium" pitchFamily="2" charset="0"/>
                </a:endParaRPr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127000" y="41275"/>
                <a:ext cx="558800" cy="33972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600"/>
                  </a:lnSpc>
                </a:pPr>
                <a:endParaRPr sz="800" dirty="0">
                  <a:latin typeface="Plus Jakarta Sans Medium" pitchFamily="2" charset="0"/>
                </a:endParaRPr>
              </a:p>
            </p:txBody>
          </p:sp>
        </p:grpSp>
      </p:grpSp>
      <p:grpSp>
        <p:nvGrpSpPr>
          <p:cNvPr id="21" name="Group 21"/>
          <p:cNvGrpSpPr/>
          <p:nvPr/>
        </p:nvGrpSpPr>
        <p:grpSpPr>
          <a:xfrm>
            <a:off x="1047041" y="3649073"/>
            <a:ext cx="4545111" cy="521763"/>
            <a:chOff x="0" y="0"/>
            <a:chExt cx="9090221" cy="1043526"/>
          </a:xfrm>
        </p:grpSpPr>
        <p:grpSp>
          <p:nvGrpSpPr>
            <p:cNvPr id="22" name="Group 22"/>
            <p:cNvGrpSpPr/>
            <p:nvPr/>
          </p:nvGrpSpPr>
          <p:grpSpPr>
            <a:xfrm>
              <a:off x="924142" y="0"/>
              <a:ext cx="8166079" cy="1043526"/>
              <a:chOff x="0" y="0"/>
              <a:chExt cx="1613053" cy="206129"/>
            </a:xfrm>
          </p:grpSpPr>
          <p:sp>
            <p:nvSpPr>
              <p:cNvPr id="23" name="Freeform 23"/>
              <p:cNvSpPr/>
              <p:nvPr/>
            </p:nvSpPr>
            <p:spPr>
              <a:xfrm>
                <a:off x="0" y="0"/>
                <a:ext cx="1613053" cy="206129"/>
              </a:xfrm>
              <a:custGeom>
                <a:avLst/>
                <a:gdLst/>
                <a:ahLst/>
                <a:cxnLst/>
                <a:rect l="l" t="t" r="r" b="b"/>
                <a:pathLst>
                  <a:path w="1613053" h="206129">
                    <a:moveTo>
                      <a:pt x="0" y="0"/>
                    </a:moveTo>
                    <a:lnTo>
                      <a:pt x="1613053" y="0"/>
                    </a:lnTo>
                    <a:lnTo>
                      <a:pt x="1613053" y="206129"/>
                    </a:lnTo>
                    <a:lnTo>
                      <a:pt x="0" y="206129"/>
                    </a:ln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</p:spPr>
            <p:txBody>
              <a:bodyPr/>
              <a:lstStyle/>
              <a:p>
                <a:endParaRPr lang="en-US" sz="800" dirty="0">
                  <a:latin typeface="Plus Jakarta Sans Medium" pitchFamily="2" charset="0"/>
                </a:endParaRPr>
              </a:p>
            </p:txBody>
          </p:sp>
          <p:sp>
            <p:nvSpPr>
              <p:cNvPr id="24" name="TextBox 24"/>
              <p:cNvSpPr txBox="1"/>
              <p:nvPr/>
            </p:nvSpPr>
            <p:spPr>
              <a:xfrm>
                <a:off x="0" y="-9525"/>
                <a:ext cx="1613053" cy="215654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>
                  <a:lnSpc>
                    <a:spcPts val="2239"/>
                  </a:lnSpc>
                </a:pPr>
                <a:r>
                  <a:rPr lang="en-US" sz="1866" b="1" spc="-45" dirty="0">
                    <a:solidFill>
                      <a:srgbClr val="040404"/>
                    </a:solidFill>
                    <a:latin typeface="Plus Jakarta Sans ExtraBold" pitchFamily="2" charset="0"/>
                    <a:ea typeface="Gotham Bold"/>
                    <a:cs typeface="Plus Jakarta Sans ExtraBold" pitchFamily="2" charset="0"/>
                    <a:sym typeface="Gotham Bold"/>
                  </a:rPr>
                  <a:t>Six (6) connections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 rot="-5400000">
              <a:off x="-39687" y="243950"/>
              <a:ext cx="635000" cy="555625"/>
              <a:chOff x="0" y="0"/>
              <a:chExt cx="812800" cy="711200"/>
            </a:xfrm>
          </p:grpSpPr>
          <p:sp>
            <p:nvSpPr>
              <p:cNvPr id="26" name="Freeform 26"/>
              <p:cNvSpPr/>
              <p:nvPr/>
            </p:nvSpPr>
            <p:spPr>
              <a:xfrm>
                <a:off x="0" y="0"/>
                <a:ext cx="812800" cy="7112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11200">
                    <a:moveTo>
                      <a:pt x="406400" y="711200"/>
                    </a:moveTo>
                    <a:lnTo>
                      <a:pt x="812800" y="0"/>
                    </a:lnTo>
                    <a:lnTo>
                      <a:pt x="0" y="0"/>
                    </a:lnTo>
                    <a:lnTo>
                      <a:pt x="406400" y="711200"/>
                    </a:lnTo>
                    <a:close/>
                  </a:path>
                </a:pathLst>
              </a:custGeom>
              <a:solidFill>
                <a:srgbClr val="797771"/>
              </a:solidFill>
            </p:spPr>
            <p:txBody>
              <a:bodyPr/>
              <a:lstStyle/>
              <a:p>
                <a:endParaRPr lang="en-US" sz="800" dirty="0">
                  <a:latin typeface="Plus Jakarta Sans Medium" pitchFamily="2" charset="0"/>
                </a:endParaRPr>
              </a:p>
            </p:txBody>
          </p:sp>
          <p:sp>
            <p:nvSpPr>
              <p:cNvPr id="27" name="TextBox 27"/>
              <p:cNvSpPr txBox="1"/>
              <p:nvPr/>
            </p:nvSpPr>
            <p:spPr>
              <a:xfrm>
                <a:off x="127000" y="41275"/>
                <a:ext cx="558800" cy="33972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600"/>
                  </a:lnSpc>
                </a:pPr>
                <a:endParaRPr sz="800" dirty="0">
                  <a:latin typeface="Plus Jakarta Sans Medium" pitchFamily="2" charset="0"/>
                </a:endParaRPr>
              </a:p>
            </p:txBody>
          </p:sp>
        </p:grpSp>
      </p:grpSp>
      <p:grpSp>
        <p:nvGrpSpPr>
          <p:cNvPr id="28" name="Group 28"/>
          <p:cNvGrpSpPr/>
          <p:nvPr/>
        </p:nvGrpSpPr>
        <p:grpSpPr>
          <a:xfrm>
            <a:off x="990600" y="4203911"/>
            <a:ext cx="4083039" cy="920770"/>
            <a:chOff x="0" y="0"/>
            <a:chExt cx="1613053" cy="363761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1613053" cy="363761"/>
            </a:xfrm>
            <a:custGeom>
              <a:avLst/>
              <a:gdLst/>
              <a:ahLst/>
              <a:cxnLst/>
              <a:rect l="l" t="t" r="r" b="b"/>
              <a:pathLst>
                <a:path w="1613053" h="363761">
                  <a:moveTo>
                    <a:pt x="0" y="0"/>
                  </a:moveTo>
                  <a:lnTo>
                    <a:pt x="1613053" y="0"/>
                  </a:lnTo>
                  <a:lnTo>
                    <a:pt x="1613053" y="363761"/>
                  </a:lnTo>
                  <a:lnTo>
                    <a:pt x="0" y="363761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US" sz="800" dirty="0">
                <a:latin typeface="Plus Jakarta Sans Medium" pitchFamily="2" charset="0"/>
              </a:endParaRP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0" y="-47625"/>
              <a:ext cx="1613053" cy="41138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marL="690915" lvl="2" indent="-230305">
                <a:lnSpc>
                  <a:spcPts val="2239"/>
                </a:lnSpc>
                <a:buFont typeface="Arial"/>
                <a:buChar char="⚬"/>
              </a:pPr>
              <a:r>
                <a:rPr lang="en-US" sz="1600" spc="-38" dirty="0">
                  <a:solidFill>
                    <a:srgbClr val="040404"/>
                  </a:solidFill>
                  <a:latin typeface="Plus Jakarta Sans Medium" pitchFamily="2" charset="0"/>
                  <a:cs typeface="Plus Jakarta Sans Medium" pitchFamily="2" charset="0"/>
                  <a:sym typeface="Gotham Bold"/>
                </a:rPr>
                <a:t>Gas in &amp; out</a:t>
              </a:r>
            </a:p>
            <a:p>
              <a:pPr marL="690915" lvl="2" indent="-230305">
                <a:lnSpc>
                  <a:spcPts val="2239"/>
                </a:lnSpc>
                <a:buFont typeface="Arial"/>
                <a:buChar char="⚬"/>
              </a:pPr>
              <a:r>
                <a:rPr lang="en-US" sz="1600" spc="-38" dirty="0">
                  <a:solidFill>
                    <a:srgbClr val="040404"/>
                  </a:solidFill>
                  <a:latin typeface="Plus Jakarta Sans Medium" pitchFamily="2" charset="0"/>
                  <a:cs typeface="Plus Jakarta Sans Medium" pitchFamily="2" charset="0"/>
                  <a:sym typeface="Gotham Bold"/>
                </a:rPr>
                <a:t>Water in &amp; out</a:t>
              </a:r>
            </a:p>
            <a:p>
              <a:pPr marL="690915" lvl="2" indent="-230305">
                <a:lnSpc>
                  <a:spcPts val="2239"/>
                </a:lnSpc>
                <a:buFont typeface="Arial"/>
                <a:buChar char="⚬"/>
              </a:pPr>
              <a:r>
                <a:rPr lang="en-US" sz="1600" spc="-38" dirty="0">
                  <a:solidFill>
                    <a:srgbClr val="040404"/>
                  </a:solidFill>
                  <a:latin typeface="Plus Jakarta Sans Medium" pitchFamily="2" charset="0"/>
                  <a:cs typeface="Plus Jakarta Sans Medium" pitchFamily="2" charset="0"/>
                  <a:sym typeface="Gotham Bold"/>
                </a:rPr>
                <a:t>Power compressed air</a:t>
              </a:r>
            </a:p>
          </p:txBody>
        </p:sp>
      </p:grpSp>
      <p:sp>
        <p:nvSpPr>
          <p:cNvPr id="36" name="TextBox 36"/>
          <p:cNvSpPr txBox="1"/>
          <p:nvPr/>
        </p:nvSpPr>
        <p:spPr>
          <a:xfrm>
            <a:off x="990600" y="1936745"/>
            <a:ext cx="9317406" cy="5642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400"/>
              </a:lnSpc>
            </a:pPr>
            <a:r>
              <a:rPr lang="en-US" sz="4000" b="1" spc="-224" dirty="0">
                <a:solidFill>
                  <a:srgbClr val="AD2A38"/>
                </a:solidFill>
                <a:latin typeface="Plus Jakarta Sans ExtraBold" pitchFamily="2" charset="0"/>
                <a:ea typeface="Gotham Bold"/>
                <a:cs typeface="Plus Jakarta Sans ExtraBold" pitchFamily="2" charset="0"/>
                <a:sym typeface="Gotham Bold"/>
              </a:rPr>
              <a:t>Easy to install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D2A69FE-9837-D1D5-A267-D91AF0AD22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3" name="RED-BG">
            <a:extLst>
              <a:ext uri="{FF2B5EF4-FFF2-40B4-BE49-F238E27FC236}">
                <a16:creationId xmlns:a16="http://schemas.microsoft.com/office/drawing/2014/main" id="{B5A73142-4AAE-EEEC-1E2E-DE91CEA16490}"/>
              </a:ext>
            </a:extLst>
          </p:cNvPr>
          <p:cNvSpPr/>
          <p:nvPr/>
        </p:nvSpPr>
        <p:spPr>
          <a:xfrm>
            <a:off x="11506200" y="6172200"/>
            <a:ext cx="685800" cy="685800"/>
          </a:xfrm>
          <a:prstGeom prst="rect">
            <a:avLst/>
          </a:prstGeom>
          <a:solidFill>
            <a:srgbClr val="AD2A3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7" name="Graphic 36">
            <a:extLst>
              <a:ext uri="{FF2B5EF4-FFF2-40B4-BE49-F238E27FC236}">
                <a16:creationId xmlns:a16="http://schemas.microsoft.com/office/drawing/2014/main" id="{01076CDC-930A-972D-B51D-AE49D169957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643360" y="6301824"/>
            <a:ext cx="411480" cy="426553"/>
          </a:xfrm>
          <a:prstGeom prst="rect">
            <a:avLst/>
          </a:prstGeom>
        </p:spPr>
      </p:pic>
      <p:grpSp>
        <p:nvGrpSpPr>
          <p:cNvPr id="38" name="Group 37">
            <a:extLst>
              <a:ext uri="{FF2B5EF4-FFF2-40B4-BE49-F238E27FC236}">
                <a16:creationId xmlns:a16="http://schemas.microsoft.com/office/drawing/2014/main" id="{6DABCF26-0B58-E242-84EC-464DE3919242}"/>
              </a:ext>
            </a:extLst>
          </p:cNvPr>
          <p:cNvGrpSpPr/>
          <p:nvPr/>
        </p:nvGrpSpPr>
        <p:grpSpPr>
          <a:xfrm>
            <a:off x="20535900" y="-4762500"/>
            <a:ext cx="20655805" cy="11620500"/>
            <a:chOff x="1689" y="0"/>
            <a:chExt cx="12190311" cy="6858000"/>
          </a:xfrm>
        </p:grpSpPr>
        <p:sp>
          <p:nvSpPr>
            <p:cNvPr id="39" name="Freeform 2">
              <a:extLst>
                <a:ext uri="{FF2B5EF4-FFF2-40B4-BE49-F238E27FC236}">
                  <a16:creationId xmlns:a16="http://schemas.microsoft.com/office/drawing/2014/main" id="{C6FC8C75-A706-647C-28CC-4A3741B8935D}"/>
                </a:ext>
              </a:extLst>
            </p:cNvPr>
            <p:cNvSpPr/>
            <p:nvPr/>
          </p:nvSpPr>
          <p:spPr>
            <a:xfrm rot="5400000">
              <a:off x="3861395" y="-3855895"/>
              <a:ext cx="3965048" cy="11684459"/>
            </a:xfrm>
            <a:custGeom>
              <a:avLst/>
              <a:gdLst/>
              <a:ahLst/>
              <a:cxnLst/>
              <a:rect l="l" t="t" r="r" b="b"/>
              <a:pathLst>
                <a:path w="18906334" h="20384187">
                  <a:moveTo>
                    <a:pt x="0" y="0"/>
                  </a:moveTo>
                  <a:lnTo>
                    <a:pt x="18906334" y="0"/>
                  </a:lnTo>
                  <a:lnTo>
                    <a:pt x="18906334" y="20384188"/>
                  </a:lnTo>
                  <a:lnTo>
                    <a:pt x="0" y="203841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alphaModFix amt="4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>
                <a:latin typeface="Plus Jakarta Sans Medium" pitchFamily="2" charset="0"/>
              </a:endParaRPr>
            </a:p>
          </p:txBody>
        </p:sp>
        <p:sp>
          <p:nvSpPr>
            <p:cNvPr id="40" name="Freeform 3">
              <a:extLst>
                <a:ext uri="{FF2B5EF4-FFF2-40B4-BE49-F238E27FC236}">
                  <a16:creationId xmlns:a16="http://schemas.microsoft.com/office/drawing/2014/main" id="{287D68F2-9585-190F-16F5-BFE46537B59D}"/>
                </a:ext>
              </a:extLst>
            </p:cNvPr>
            <p:cNvSpPr/>
            <p:nvPr/>
          </p:nvSpPr>
          <p:spPr>
            <a:xfrm>
              <a:off x="4815714" y="0"/>
              <a:ext cx="7376286" cy="6858000"/>
            </a:xfrm>
            <a:custGeom>
              <a:avLst/>
              <a:gdLst/>
              <a:ahLst/>
              <a:cxnLst/>
              <a:rect l="l" t="t" r="r" b="b"/>
              <a:pathLst>
                <a:path w="11064429" h="10287000">
                  <a:moveTo>
                    <a:pt x="0" y="0"/>
                  </a:moveTo>
                  <a:lnTo>
                    <a:pt x="11064429" y="0"/>
                  </a:lnTo>
                  <a:lnTo>
                    <a:pt x="11064429" y="10287000"/>
                  </a:lnTo>
                  <a:lnTo>
                    <a:pt x="0" y="10287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40275" r="-25211"/>
              </a:stretch>
            </a:blipFill>
          </p:spPr>
          <p:txBody>
            <a:bodyPr/>
            <a:lstStyle/>
            <a:p>
              <a:endParaRPr lang="en-US" sz="1200">
                <a:latin typeface="Plus Jakarta Sans Medium" pitchFamily="2" charset="0"/>
              </a:endParaRPr>
            </a:p>
          </p:txBody>
        </p:sp>
      </p:grpSp>
      <p:grpSp>
        <p:nvGrpSpPr>
          <p:cNvPr id="41" name="Group 4">
            <a:extLst>
              <a:ext uri="{FF2B5EF4-FFF2-40B4-BE49-F238E27FC236}">
                <a16:creationId xmlns:a16="http://schemas.microsoft.com/office/drawing/2014/main" id="{6F398030-D4DF-2C57-C389-D3DD8A2883DB}"/>
              </a:ext>
            </a:extLst>
          </p:cNvPr>
          <p:cNvGrpSpPr/>
          <p:nvPr/>
        </p:nvGrpSpPr>
        <p:grpSpPr>
          <a:xfrm>
            <a:off x="-24269700" y="3855450"/>
            <a:ext cx="4908549" cy="753336"/>
            <a:chOff x="0" y="-9525"/>
            <a:chExt cx="1939180" cy="297614"/>
          </a:xfrm>
          <a:solidFill>
            <a:srgbClr val="22323A"/>
          </a:solidFill>
        </p:grpSpPr>
        <p:sp>
          <p:nvSpPr>
            <p:cNvPr id="42" name="Freeform 5">
              <a:extLst>
                <a:ext uri="{FF2B5EF4-FFF2-40B4-BE49-F238E27FC236}">
                  <a16:creationId xmlns:a16="http://schemas.microsoft.com/office/drawing/2014/main" id="{8C977C0D-087D-F335-6BF3-C8A512EEF583}"/>
                </a:ext>
              </a:extLst>
            </p:cNvPr>
            <p:cNvSpPr/>
            <p:nvPr/>
          </p:nvSpPr>
          <p:spPr>
            <a:xfrm>
              <a:off x="0" y="0"/>
              <a:ext cx="1939180" cy="288089"/>
            </a:xfrm>
            <a:custGeom>
              <a:avLst/>
              <a:gdLst/>
              <a:ahLst/>
              <a:cxnLst/>
              <a:rect l="l" t="t" r="r" b="b"/>
              <a:pathLst>
                <a:path w="1939180" h="288089">
                  <a:moveTo>
                    <a:pt x="0" y="0"/>
                  </a:moveTo>
                  <a:lnTo>
                    <a:pt x="1939180" y="0"/>
                  </a:lnTo>
                  <a:lnTo>
                    <a:pt x="1939180" y="288089"/>
                  </a:lnTo>
                  <a:lnTo>
                    <a:pt x="0" y="288089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 sz="1200">
                <a:latin typeface="Plus Jakarta Sans Medium" pitchFamily="2" charset="0"/>
              </a:endParaRPr>
            </a:p>
          </p:txBody>
        </p:sp>
        <p:sp>
          <p:nvSpPr>
            <p:cNvPr id="43" name="TextBox 6">
              <a:extLst>
                <a:ext uri="{FF2B5EF4-FFF2-40B4-BE49-F238E27FC236}">
                  <a16:creationId xmlns:a16="http://schemas.microsoft.com/office/drawing/2014/main" id="{D99D7364-A5D6-5BC4-92F1-54C006AA3CB3}"/>
                </a:ext>
              </a:extLst>
            </p:cNvPr>
            <p:cNvSpPr txBox="1"/>
            <p:nvPr/>
          </p:nvSpPr>
          <p:spPr>
            <a:xfrm>
              <a:off x="0" y="-9525"/>
              <a:ext cx="1939180" cy="297614"/>
            </a:xfrm>
            <a:prstGeom prst="rect">
              <a:avLst/>
            </a:prstGeom>
            <a:grpFill/>
          </p:spPr>
          <p:txBody>
            <a:bodyPr lIns="33867" tIns="33867" rIns="33867" bIns="33867" rtlCol="0" anchor="ctr"/>
            <a:lstStyle/>
            <a:p>
              <a:pPr algn="ctr">
                <a:lnSpc>
                  <a:spcPts val="2560"/>
                </a:lnSpc>
              </a:pPr>
              <a:r>
                <a:rPr lang="en-US" sz="2133" b="1" spc="-51" dirty="0">
                  <a:solidFill>
                    <a:srgbClr val="FFFFFF"/>
                  </a:solidFill>
                  <a:latin typeface="Plus Jakarta Sans ExtraBold" pitchFamily="2" charset="0"/>
                  <a:ea typeface="Gotham Bold"/>
                  <a:cs typeface="Plus Jakarta Sans ExtraBold" pitchFamily="2" charset="0"/>
                  <a:sym typeface="Gotham Bold"/>
                </a:rPr>
                <a:t>Air-to-water cooling</a:t>
              </a:r>
            </a:p>
          </p:txBody>
        </p:sp>
      </p:grpSp>
      <p:grpSp>
        <p:nvGrpSpPr>
          <p:cNvPr id="44" name="Group 7">
            <a:extLst>
              <a:ext uri="{FF2B5EF4-FFF2-40B4-BE49-F238E27FC236}">
                <a16:creationId xmlns:a16="http://schemas.microsoft.com/office/drawing/2014/main" id="{11670362-1EAD-D580-122D-4DC9A19755BD}"/>
              </a:ext>
            </a:extLst>
          </p:cNvPr>
          <p:cNvGrpSpPr/>
          <p:nvPr/>
        </p:nvGrpSpPr>
        <p:grpSpPr>
          <a:xfrm>
            <a:off x="-15018627" y="4637157"/>
            <a:ext cx="4908549" cy="753336"/>
            <a:chOff x="0" y="-9525"/>
            <a:chExt cx="1939180" cy="297614"/>
          </a:xfrm>
          <a:solidFill>
            <a:srgbClr val="22323A"/>
          </a:solidFill>
        </p:grpSpPr>
        <p:sp>
          <p:nvSpPr>
            <p:cNvPr id="45" name="Freeform 8">
              <a:extLst>
                <a:ext uri="{FF2B5EF4-FFF2-40B4-BE49-F238E27FC236}">
                  <a16:creationId xmlns:a16="http://schemas.microsoft.com/office/drawing/2014/main" id="{A388C9D0-6E41-938D-7653-26098DDE1CC0}"/>
                </a:ext>
              </a:extLst>
            </p:cNvPr>
            <p:cNvSpPr/>
            <p:nvPr/>
          </p:nvSpPr>
          <p:spPr>
            <a:xfrm>
              <a:off x="0" y="0"/>
              <a:ext cx="1939180" cy="288089"/>
            </a:xfrm>
            <a:custGeom>
              <a:avLst/>
              <a:gdLst/>
              <a:ahLst/>
              <a:cxnLst/>
              <a:rect l="l" t="t" r="r" b="b"/>
              <a:pathLst>
                <a:path w="1939180" h="288089">
                  <a:moveTo>
                    <a:pt x="0" y="0"/>
                  </a:moveTo>
                  <a:lnTo>
                    <a:pt x="1939180" y="0"/>
                  </a:lnTo>
                  <a:lnTo>
                    <a:pt x="1939180" y="288089"/>
                  </a:lnTo>
                  <a:lnTo>
                    <a:pt x="0" y="288089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 sz="1200">
                <a:latin typeface="Plus Jakarta Sans Medium" pitchFamily="2" charset="0"/>
              </a:endParaRPr>
            </a:p>
          </p:txBody>
        </p:sp>
        <p:sp>
          <p:nvSpPr>
            <p:cNvPr id="46" name="TextBox 9">
              <a:extLst>
                <a:ext uri="{FF2B5EF4-FFF2-40B4-BE49-F238E27FC236}">
                  <a16:creationId xmlns:a16="http://schemas.microsoft.com/office/drawing/2014/main" id="{0CAF39AF-E67B-75AA-2D60-1FB418D3A706}"/>
                </a:ext>
              </a:extLst>
            </p:cNvPr>
            <p:cNvSpPr txBox="1"/>
            <p:nvPr/>
          </p:nvSpPr>
          <p:spPr>
            <a:xfrm>
              <a:off x="0" y="-9525"/>
              <a:ext cx="1939180" cy="297614"/>
            </a:xfrm>
            <a:prstGeom prst="rect">
              <a:avLst/>
            </a:prstGeom>
            <a:grpFill/>
          </p:spPr>
          <p:txBody>
            <a:bodyPr lIns="33867" tIns="33867" rIns="33867" bIns="33867" rtlCol="0" anchor="ctr"/>
            <a:lstStyle/>
            <a:p>
              <a:pPr algn="ctr">
                <a:lnSpc>
                  <a:spcPts val="2560"/>
                </a:lnSpc>
              </a:pPr>
              <a:r>
                <a:rPr lang="en-US" sz="2133" b="1" spc="-51" dirty="0">
                  <a:solidFill>
                    <a:srgbClr val="FFFFFF"/>
                  </a:solidFill>
                  <a:latin typeface="Plus Jakarta Sans ExtraBold" pitchFamily="2" charset="0"/>
                  <a:ea typeface="Gotham Bold"/>
                  <a:cs typeface="Plus Jakarta Sans ExtraBold" pitchFamily="2" charset="0"/>
                  <a:sym typeface="Gotham Bold"/>
                </a:rPr>
                <a:t>Water-to-water cooling</a:t>
              </a:r>
            </a:p>
          </p:txBody>
        </p:sp>
      </p:grpSp>
      <p:grpSp>
        <p:nvGrpSpPr>
          <p:cNvPr id="47" name="Group 10">
            <a:extLst>
              <a:ext uri="{FF2B5EF4-FFF2-40B4-BE49-F238E27FC236}">
                <a16:creationId xmlns:a16="http://schemas.microsoft.com/office/drawing/2014/main" id="{63869573-B3F2-F9BA-E5F1-B4D85100F2BE}"/>
              </a:ext>
            </a:extLst>
          </p:cNvPr>
          <p:cNvGrpSpPr/>
          <p:nvPr/>
        </p:nvGrpSpPr>
        <p:grpSpPr>
          <a:xfrm>
            <a:off x="-5767554" y="5418864"/>
            <a:ext cx="4908549" cy="753336"/>
            <a:chOff x="0" y="-9525"/>
            <a:chExt cx="1939180" cy="297614"/>
          </a:xfrm>
          <a:solidFill>
            <a:srgbClr val="22323A"/>
          </a:solidFill>
        </p:grpSpPr>
        <p:sp>
          <p:nvSpPr>
            <p:cNvPr id="48" name="Freeform 11">
              <a:extLst>
                <a:ext uri="{FF2B5EF4-FFF2-40B4-BE49-F238E27FC236}">
                  <a16:creationId xmlns:a16="http://schemas.microsoft.com/office/drawing/2014/main" id="{A7448D2D-56BC-24C5-7CC2-2AEB1FE1E0A8}"/>
                </a:ext>
              </a:extLst>
            </p:cNvPr>
            <p:cNvSpPr/>
            <p:nvPr/>
          </p:nvSpPr>
          <p:spPr>
            <a:xfrm>
              <a:off x="0" y="0"/>
              <a:ext cx="1939180" cy="288089"/>
            </a:xfrm>
            <a:custGeom>
              <a:avLst/>
              <a:gdLst/>
              <a:ahLst/>
              <a:cxnLst/>
              <a:rect l="l" t="t" r="r" b="b"/>
              <a:pathLst>
                <a:path w="1939180" h="288089">
                  <a:moveTo>
                    <a:pt x="0" y="0"/>
                  </a:moveTo>
                  <a:lnTo>
                    <a:pt x="1939180" y="0"/>
                  </a:lnTo>
                  <a:lnTo>
                    <a:pt x="1939180" y="288089"/>
                  </a:lnTo>
                  <a:lnTo>
                    <a:pt x="0" y="288089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 sz="1200">
                <a:latin typeface="Plus Jakarta Sans Medium" pitchFamily="2" charset="0"/>
              </a:endParaRPr>
            </a:p>
          </p:txBody>
        </p:sp>
        <p:sp>
          <p:nvSpPr>
            <p:cNvPr id="49" name="TextBox 12">
              <a:extLst>
                <a:ext uri="{FF2B5EF4-FFF2-40B4-BE49-F238E27FC236}">
                  <a16:creationId xmlns:a16="http://schemas.microsoft.com/office/drawing/2014/main" id="{93A153EE-89A1-E823-B708-CCB519B55775}"/>
                </a:ext>
              </a:extLst>
            </p:cNvPr>
            <p:cNvSpPr txBox="1"/>
            <p:nvPr/>
          </p:nvSpPr>
          <p:spPr>
            <a:xfrm>
              <a:off x="0" y="-9525"/>
              <a:ext cx="1939180" cy="297614"/>
            </a:xfrm>
            <a:prstGeom prst="rect">
              <a:avLst/>
            </a:prstGeom>
            <a:grpFill/>
          </p:spPr>
          <p:txBody>
            <a:bodyPr lIns="33867" tIns="33867" rIns="33867" bIns="33867" rtlCol="0" anchor="ctr"/>
            <a:lstStyle/>
            <a:p>
              <a:pPr algn="ctr">
                <a:lnSpc>
                  <a:spcPts val="2560"/>
                </a:lnSpc>
              </a:pPr>
              <a:r>
                <a:rPr lang="en-US" sz="2133" b="1" spc="-51">
                  <a:solidFill>
                    <a:srgbClr val="FFFFFF"/>
                  </a:solidFill>
                  <a:latin typeface="Plus Jakarta Sans ExtraBold" pitchFamily="2" charset="0"/>
                  <a:ea typeface="Gotham Bold"/>
                  <a:cs typeface="Plus Jakarta Sans ExtraBold" pitchFamily="2" charset="0"/>
                  <a:sym typeface="Gotham Bold"/>
                </a:rPr>
                <a:t>Heat exchanger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id="{63A7CF82-D153-28F7-55F4-1F4A795328C3}"/>
              </a:ext>
            </a:extLst>
          </p:cNvPr>
          <p:cNvGrpSpPr/>
          <p:nvPr/>
        </p:nvGrpSpPr>
        <p:grpSpPr>
          <a:xfrm>
            <a:off x="1689" y="0"/>
            <a:ext cx="12190311" cy="6858000"/>
            <a:chOff x="1689" y="0"/>
            <a:chExt cx="12190311" cy="6858000"/>
          </a:xfrm>
        </p:grpSpPr>
        <p:sp>
          <p:nvSpPr>
            <p:cNvPr id="2" name="Freeform 2"/>
            <p:cNvSpPr/>
            <p:nvPr/>
          </p:nvSpPr>
          <p:spPr>
            <a:xfrm rot="5400000">
              <a:off x="3861395" y="-3855895"/>
              <a:ext cx="3965048" cy="11684459"/>
            </a:xfrm>
            <a:custGeom>
              <a:avLst/>
              <a:gdLst/>
              <a:ahLst/>
              <a:cxnLst/>
              <a:rect l="l" t="t" r="r" b="b"/>
              <a:pathLst>
                <a:path w="18906334" h="20384187">
                  <a:moveTo>
                    <a:pt x="0" y="0"/>
                  </a:moveTo>
                  <a:lnTo>
                    <a:pt x="18906334" y="0"/>
                  </a:lnTo>
                  <a:lnTo>
                    <a:pt x="18906334" y="20384188"/>
                  </a:lnTo>
                  <a:lnTo>
                    <a:pt x="0" y="203841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>
                <a:latin typeface="Plus Jakarta Sans Medium" pitchFamily="2" charset="0"/>
              </a:endParaRPr>
            </a:p>
          </p:txBody>
        </p:sp>
        <p:sp>
          <p:nvSpPr>
            <p:cNvPr id="3" name="Freeform 3"/>
            <p:cNvSpPr/>
            <p:nvPr/>
          </p:nvSpPr>
          <p:spPr>
            <a:xfrm>
              <a:off x="4815714" y="0"/>
              <a:ext cx="7376286" cy="6858000"/>
            </a:xfrm>
            <a:custGeom>
              <a:avLst/>
              <a:gdLst/>
              <a:ahLst/>
              <a:cxnLst/>
              <a:rect l="l" t="t" r="r" b="b"/>
              <a:pathLst>
                <a:path w="11064429" h="10287000">
                  <a:moveTo>
                    <a:pt x="0" y="0"/>
                  </a:moveTo>
                  <a:lnTo>
                    <a:pt x="11064429" y="0"/>
                  </a:lnTo>
                  <a:lnTo>
                    <a:pt x="11064429" y="10287000"/>
                  </a:lnTo>
                  <a:lnTo>
                    <a:pt x="0" y="10287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40275" r="-25211"/>
              </a:stretch>
            </a:blipFill>
          </p:spPr>
          <p:txBody>
            <a:bodyPr/>
            <a:lstStyle/>
            <a:p>
              <a:endParaRPr lang="en-US" sz="1200">
                <a:latin typeface="Plus Jakarta Sans Medium" pitchFamily="2" charset="0"/>
              </a:endParaRPr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685800" y="3855450"/>
            <a:ext cx="4908549" cy="753336"/>
            <a:chOff x="0" y="-9525"/>
            <a:chExt cx="1939180" cy="297614"/>
          </a:xfrm>
          <a:solidFill>
            <a:srgbClr val="22323A"/>
          </a:solidFill>
        </p:grpSpPr>
        <p:sp>
          <p:nvSpPr>
            <p:cNvPr id="5" name="Freeform 5"/>
            <p:cNvSpPr/>
            <p:nvPr/>
          </p:nvSpPr>
          <p:spPr>
            <a:xfrm>
              <a:off x="0" y="0"/>
              <a:ext cx="1939180" cy="288089"/>
            </a:xfrm>
            <a:custGeom>
              <a:avLst/>
              <a:gdLst/>
              <a:ahLst/>
              <a:cxnLst/>
              <a:rect l="l" t="t" r="r" b="b"/>
              <a:pathLst>
                <a:path w="1939180" h="288089">
                  <a:moveTo>
                    <a:pt x="0" y="0"/>
                  </a:moveTo>
                  <a:lnTo>
                    <a:pt x="1939180" y="0"/>
                  </a:lnTo>
                  <a:lnTo>
                    <a:pt x="1939180" y="288089"/>
                  </a:lnTo>
                  <a:lnTo>
                    <a:pt x="0" y="288089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 sz="1200">
                <a:latin typeface="Plus Jakarta Sans Medium" pitchFamily="2" charset="0"/>
              </a:endParaRP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9525"/>
              <a:ext cx="1939180" cy="297614"/>
            </a:xfrm>
            <a:prstGeom prst="rect">
              <a:avLst/>
            </a:prstGeom>
            <a:grpFill/>
          </p:spPr>
          <p:txBody>
            <a:bodyPr lIns="33867" tIns="33867" rIns="33867" bIns="33867" rtlCol="0" anchor="ctr"/>
            <a:lstStyle/>
            <a:p>
              <a:pPr algn="ctr">
                <a:lnSpc>
                  <a:spcPts val="2560"/>
                </a:lnSpc>
              </a:pPr>
              <a:r>
                <a:rPr lang="en-US" sz="2133" b="1" spc="-51" dirty="0">
                  <a:solidFill>
                    <a:srgbClr val="FFFFFF"/>
                  </a:solidFill>
                  <a:latin typeface="Plus Jakarta Sans ExtraBold" pitchFamily="2" charset="0"/>
                  <a:ea typeface="Gotham Bold"/>
                  <a:cs typeface="Plus Jakarta Sans ExtraBold" pitchFamily="2" charset="0"/>
                  <a:sym typeface="Gotham Bold"/>
                </a:rPr>
                <a:t>Air-to-water cooling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85800" y="4637157"/>
            <a:ext cx="4908549" cy="753336"/>
            <a:chOff x="0" y="-9525"/>
            <a:chExt cx="1939180" cy="297614"/>
          </a:xfrm>
          <a:solidFill>
            <a:srgbClr val="22323A"/>
          </a:solidFill>
        </p:grpSpPr>
        <p:sp>
          <p:nvSpPr>
            <p:cNvPr id="8" name="Freeform 8"/>
            <p:cNvSpPr/>
            <p:nvPr/>
          </p:nvSpPr>
          <p:spPr>
            <a:xfrm>
              <a:off x="0" y="0"/>
              <a:ext cx="1939180" cy="288089"/>
            </a:xfrm>
            <a:custGeom>
              <a:avLst/>
              <a:gdLst/>
              <a:ahLst/>
              <a:cxnLst/>
              <a:rect l="l" t="t" r="r" b="b"/>
              <a:pathLst>
                <a:path w="1939180" h="288089">
                  <a:moveTo>
                    <a:pt x="0" y="0"/>
                  </a:moveTo>
                  <a:lnTo>
                    <a:pt x="1939180" y="0"/>
                  </a:lnTo>
                  <a:lnTo>
                    <a:pt x="1939180" y="288089"/>
                  </a:lnTo>
                  <a:lnTo>
                    <a:pt x="0" y="288089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 sz="1200">
                <a:latin typeface="Plus Jakarta Sans Medium" pitchFamily="2" charset="0"/>
              </a:endParaRP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1939180" cy="297614"/>
            </a:xfrm>
            <a:prstGeom prst="rect">
              <a:avLst/>
            </a:prstGeom>
            <a:grpFill/>
          </p:spPr>
          <p:txBody>
            <a:bodyPr lIns="33867" tIns="33867" rIns="33867" bIns="33867" rtlCol="0" anchor="ctr"/>
            <a:lstStyle/>
            <a:p>
              <a:pPr algn="ctr">
                <a:lnSpc>
                  <a:spcPts val="2560"/>
                </a:lnSpc>
              </a:pPr>
              <a:r>
                <a:rPr lang="en-US" sz="2133" b="1" spc="-51">
                  <a:solidFill>
                    <a:srgbClr val="FFFFFF"/>
                  </a:solidFill>
                  <a:latin typeface="Plus Jakarta Sans ExtraBold" pitchFamily="2" charset="0"/>
                  <a:ea typeface="Gotham Bold"/>
                  <a:cs typeface="Plus Jakarta Sans ExtraBold" pitchFamily="2" charset="0"/>
                  <a:sym typeface="Gotham Bold"/>
                </a:rPr>
                <a:t>Water-to-water cooling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85800" y="5418864"/>
            <a:ext cx="4908549" cy="753336"/>
            <a:chOff x="0" y="-9525"/>
            <a:chExt cx="1939180" cy="297614"/>
          </a:xfrm>
          <a:solidFill>
            <a:srgbClr val="22323A"/>
          </a:solidFill>
        </p:grpSpPr>
        <p:sp>
          <p:nvSpPr>
            <p:cNvPr id="11" name="Freeform 11"/>
            <p:cNvSpPr/>
            <p:nvPr/>
          </p:nvSpPr>
          <p:spPr>
            <a:xfrm>
              <a:off x="0" y="0"/>
              <a:ext cx="1939180" cy="288089"/>
            </a:xfrm>
            <a:custGeom>
              <a:avLst/>
              <a:gdLst/>
              <a:ahLst/>
              <a:cxnLst/>
              <a:rect l="l" t="t" r="r" b="b"/>
              <a:pathLst>
                <a:path w="1939180" h="288089">
                  <a:moveTo>
                    <a:pt x="0" y="0"/>
                  </a:moveTo>
                  <a:lnTo>
                    <a:pt x="1939180" y="0"/>
                  </a:lnTo>
                  <a:lnTo>
                    <a:pt x="1939180" y="288089"/>
                  </a:lnTo>
                  <a:lnTo>
                    <a:pt x="0" y="288089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 sz="1200">
                <a:latin typeface="Plus Jakarta Sans Medium" pitchFamily="2" charset="0"/>
              </a:endParaRP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9525"/>
              <a:ext cx="1939180" cy="297614"/>
            </a:xfrm>
            <a:prstGeom prst="rect">
              <a:avLst/>
            </a:prstGeom>
            <a:grpFill/>
          </p:spPr>
          <p:txBody>
            <a:bodyPr lIns="33867" tIns="33867" rIns="33867" bIns="33867" rtlCol="0" anchor="ctr"/>
            <a:lstStyle/>
            <a:p>
              <a:pPr algn="ctr">
                <a:lnSpc>
                  <a:spcPts val="2560"/>
                </a:lnSpc>
              </a:pPr>
              <a:r>
                <a:rPr lang="en-US" sz="2133" b="1" spc="-51">
                  <a:solidFill>
                    <a:srgbClr val="FFFFFF"/>
                  </a:solidFill>
                  <a:latin typeface="Plus Jakarta Sans ExtraBold" pitchFamily="2" charset="0"/>
                  <a:ea typeface="Gotham Bold"/>
                  <a:cs typeface="Plus Jakarta Sans ExtraBold" pitchFamily="2" charset="0"/>
                  <a:sym typeface="Gotham Bold"/>
                </a:rPr>
                <a:t>Heat exchanger</a:t>
              </a:r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688513" y="3519421"/>
            <a:ext cx="2035814" cy="249555"/>
          </a:xfrm>
          <a:prstGeom prst="rect">
            <a:avLst/>
          </a:prstGeom>
          <a:noFill/>
        </p:spPr>
        <p:txBody>
          <a:bodyPr wrap="none" lIns="0" tIns="0" rIns="0" bIns="0" rtlCol="0" anchor="ctr" anchorCtr="1">
            <a:spAutoFit/>
          </a:bodyPr>
          <a:lstStyle/>
          <a:p>
            <a:pPr>
              <a:lnSpc>
                <a:spcPts val="2239"/>
              </a:lnSpc>
              <a:spcBef>
                <a:spcPct val="0"/>
              </a:spcBef>
            </a:pPr>
            <a:r>
              <a:rPr lang="en-US" sz="1400" b="1" spc="100" dirty="0">
                <a:solidFill>
                  <a:srgbClr val="364A54"/>
                </a:solidFill>
                <a:latin typeface="Plus Jakarta Sans ExtraBold" pitchFamily="2" charset="0"/>
                <a:ea typeface="Gotham Bold"/>
                <a:cs typeface="Plus Jakarta Sans ExtraBold" pitchFamily="2" charset="0"/>
                <a:sym typeface="Gotham Bold"/>
              </a:rPr>
              <a:t>DIFFERENT OPTIONS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85800" y="685800"/>
            <a:ext cx="3962400" cy="19943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</a:pPr>
            <a:r>
              <a:rPr lang="en-US" sz="4800" b="1" spc="-223" dirty="0">
                <a:solidFill>
                  <a:srgbClr val="22323A"/>
                </a:solidFill>
                <a:latin typeface="Plus Jakarta Sans SemiBold" pitchFamily="2" charset="0"/>
                <a:ea typeface="Gotham Bold"/>
                <a:cs typeface="Plus Jakarta Sans SemiBold" pitchFamily="2" charset="0"/>
                <a:sym typeface="Gotham Bold"/>
              </a:rPr>
              <a:t>Ozone</a:t>
            </a:r>
          </a:p>
          <a:p>
            <a:pPr>
              <a:lnSpc>
                <a:spcPct val="90000"/>
              </a:lnSpc>
            </a:pPr>
            <a:r>
              <a:rPr lang="en-US" sz="4800" b="1" spc="-223" dirty="0">
                <a:solidFill>
                  <a:srgbClr val="22323A"/>
                </a:solidFill>
                <a:latin typeface="Plus Jakarta Sans SemiBold" pitchFamily="2" charset="0"/>
                <a:ea typeface="Gotham Bold"/>
                <a:cs typeface="Plus Jakarta Sans SemiBold" pitchFamily="2" charset="0"/>
                <a:sym typeface="Gotham Bold"/>
              </a:rPr>
              <a:t>Generator Cooling</a:t>
            </a:r>
          </a:p>
        </p:txBody>
      </p:sp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1360E2EC-57AD-29C9-FB15-8D4B13C14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29" name="RED-BG">
            <a:extLst>
              <a:ext uri="{FF2B5EF4-FFF2-40B4-BE49-F238E27FC236}">
                <a16:creationId xmlns:a16="http://schemas.microsoft.com/office/drawing/2014/main" id="{8BF44FAE-60D7-605A-A200-32EFA14EDE53}"/>
              </a:ext>
            </a:extLst>
          </p:cNvPr>
          <p:cNvSpPr/>
          <p:nvPr/>
        </p:nvSpPr>
        <p:spPr>
          <a:xfrm>
            <a:off x="11506200" y="6172200"/>
            <a:ext cx="685800" cy="685800"/>
          </a:xfrm>
          <a:prstGeom prst="rect">
            <a:avLst/>
          </a:prstGeom>
          <a:solidFill>
            <a:srgbClr val="AD2A3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Plus Jakarta Sans Medium" pitchFamily="2" charset="0"/>
            </a:endParaRPr>
          </a:p>
        </p:txBody>
      </p:sp>
      <p:pic>
        <p:nvPicPr>
          <p:cNvPr id="30" name="Graphic 29">
            <a:extLst>
              <a:ext uri="{FF2B5EF4-FFF2-40B4-BE49-F238E27FC236}">
                <a16:creationId xmlns:a16="http://schemas.microsoft.com/office/drawing/2014/main" id="{25666187-28C5-5528-224C-5C4BCAD5CF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643360" y="6301824"/>
            <a:ext cx="411480" cy="426553"/>
          </a:xfrm>
          <a:prstGeom prst="rect">
            <a:avLst/>
          </a:prstGeom>
        </p:spPr>
      </p:pic>
      <p:sp>
        <p:nvSpPr>
          <p:cNvPr id="15" name="Freeform 5">
            <a:extLst>
              <a:ext uri="{FF2B5EF4-FFF2-40B4-BE49-F238E27FC236}">
                <a16:creationId xmlns:a16="http://schemas.microsoft.com/office/drawing/2014/main" id="{3BBB4784-9B6B-C6FE-4869-8F9162E5F02D}"/>
              </a:ext>
            </a:extLst>
          </p:cNvPr>
          <p:cNvSpPr/>
          <p:nvPr/>
        </p:nvSpPr>
        <p:spPr>
          <a:xfrm>
            <a:off x="13471221" y="-136649"/>
            <a:ext cx="7069607" cy="7367183"/>
          </a:xfrm>
          <a:custGeom>
            <a:avLst/>
            <a:gdLst/>
            <a:ahLst/>
            <a:cxnLst/>
            <a:rect l="l" t="t" r="r" b="b"/>
            <a:pathLst>
              <a:path w="7897190" h="8229600">
                <a:moveTo>
                  <a:pt x="0" y="0"/>
                </a:moveTo>
                <a:lnTo>
                  <a:pt x="7897190" y="0"/>
                </a:lnTo>
                <a:lnTo>
                  <a:pt x="789719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40110" t="-57520" b="-21747"/>
            </a:stretch>
          </a:blipFill>
        </p:spPr>
        <p:txBody>
          <a:bodyPr/>
          <a:lstStyle/>
          <a:p>
            <a:endParaRPr lang="en-US" sz="800" dirty="0">
              <a:latin typeface="Plus Jakarta Sans Medium" pitchFamily="2" charset="0"/>
            </a:endParaRP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BE12D38D-3394-229F-5885-4DA9A9B0EC64}"/>
              </a:ext>
            </a:extLst>
          </p:cNvPr>
          <p:cNvGrpSpPr/>
          <p:nvPr/>
        </p:nvGrpSpPr>
        <p:grpSpPr>
          <a:xfrm>
            <a:off x="1689" y="-7602454"/>
            <a:ext cx="12190311" cy="6858000"/>
            <a:chOff x="1689" y="0"/>
            <a:chExt cx="12190311" cy="6858000"/>
          </a:xfrm>
        </p:grpSpPr>
        <p:sp>
          <p:nvSpPr>
            <p:cNvPr id="36" name="Freeform 2">
              <a:extLst>
                <a:ext uri="{FF2B5EF4-FFF2-40B4-BE49-F238E27FC236}">
                  <a16:creationId xmlns:a16="http://schemas.microsoft.com/office/drawing/2014/main" id="{02BCD6E6-3483-F66C-DF67-345E524294F3}"/>
                </a:ext>
              </a:extLst>
            </p:cNvPr>
            <p:cNvSpPr/>
            <p:nvPr/>
          </p:nvSpPr>
          <p:spPr>
            <a:xfrm rot="5400000">
              <a:off x="3861395" y="-3855895"/>
              <a:ext cx="3965048" cy="11684459"/>
            </a:xfrm>
            <a:custGeom>
              <a:avLst/>
              <a:gdLst/>
              <a:ahLst/>
              <a:cxnLst/>
              <a:rect l="l" t="t" r="r" b="b"/>
              <a:pathLst>
                <a:path w="18906334" h="20384187">
                  <a:moveTo>
                    <a:pt x="0" y="0"/>
                  </a:moveTo>
                  <a:lnTo>
                    <a:pt x="18906334" y="0"/>
                  </a:lnTo>
                  <a:lnTo>
                    <a:pt x="18906334" y="20384188"/>
                  </a:lnTo>
                  <a:lnTo>
                    <a:pt x="0" y="203841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>
                <a:latin typeface="Plus Jakarta Sans Medium" pitchFamily="2" charset="0"/>
              </a:endParaRPr>
            </a:p>
          </p:txBody>
        </p:sp>
        <p:sp>
          <p:nvSpPr>
            <p:cNvPr id="37" name="Freeform 3">
              <a:extLst>
                <a:ext uri="{FF2B5EF4-FFF2-40B4-BE49-F238E27FC236}">
                  <a16:creationId xmlns:a16="http://schemas.microsoft.com/office/drawing/2014/main" id="{32A92B92-BADD-F59A-7EEC-5CEB1119213E}"/>
                </a:ext>
              </a:extLst>
            </p:cNvPr>
            <p:cNvSpPr/>
            <p:nvPr/>
          </p:nvSpPr>
          <p:spPr>
            <a:xfrm>
              <a:off x="4815714" y="0"/>
              <a:ext cx="7376286" cy="6858000"/>
            </a:xfrm>
            <a:custGeom>
              <a:avLst/>
              <a:gdLst/>
              <a:ahLst/>
              <a:cxnLst/>
              <a:rect l="l" t="t" r="r" b="b"/>
              <a:pathLst>
                <a:path w="11064429" h="10287000">
                  <a:moveTo>
                    <a:pt x="0" y="0"/>
                  </a:moveTo>
                  <a:lnTo>
                    <a:pt x="11064429" y="0"/>
                  </a:lnTo>
                  <a:lnTo>
                    <a:pt x="11064429" y="10287000"/>
                  </a:lnTo>
                  <a:lnTo>
                    <a:pt x="0" y="10287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>
                <a:latin typeface="Plus Jakarta Sans Medium" pitchFamily="2" charset="0"/>
              </a:endParaRPr>
            </a:p>
          </p:txBody>
        </p:sp>
      </p:grpSp>
      <p:grpSp>
        <p:nvGrpSpPr>
          <p:cNvPr id="38" name="Group 7">
            <a:extLst>
              <a:ext uri="{FF2B5EF4-FFF2-40B4-BE49-F238E27FC236}">
                <a16:creationId xmlns:a16="http://schemas.microsoft.com/office/drawing/2014/main" id="{443115D6-0725-D32C-8949-D63D7DA97FB4}"/>
              </a:ext>
            </a:extLst>
          </p:cNvPr>
          <p:cNvGrpSpPr/>
          <p:nvPr/>
        </p:nvGrpSpPr>
        <p:grpSpPr>
          <a:xfrm>
            <a:off x="685800" y="8589355"/>
            <a:ext cx="4908549" cy="753336"/>
            <a:chOff x="0" y="-9525"/>
            <a:chExt cx="1939180" cy="297614"/>
          </a:xfrm>
          <a:solidFill>
            <a:srgbClr val="22323A"/>
          </a:solidFill>
        </p:grpSpPr>
        <p:sp>
          <p:nvSpPr>
            <p:cNvPr id="39" name="Freeform 8">
              <a:extLst>
                <a:ext uri="{FF2B5EF4-FFF2-40B4-BE49-F238E27FC236}">
                  <a16:creationId xmlns:a16="http://schemas.microsoft.com/office/drawing/2014/main" id="{198582B9-F158-FADE-B9B8-45C20C77325C}"/>
                </a:ext>
              </a:extLst>
            </p:cNvPr>
            <p:cNvSpPr/>
            <p:nvPr/>
          </p:nvSpPr>
          <p:spPr>
            <a:xfrm>
              <a:off x="0" y="0"/>
              <a:ext cx="1939180" cy="288089"/>
            </a:xfrm>
            <a:custGeom>
              <a:avLst/>
              <a:gdLst/>
              <a:ahLst/>
              <a:cxnLst/>
              <a:rect l="l" t="t" r="r" b="b"/>
              <a:pathLst>
                <a:path w="1939180" h="288089">
                  <a:moveTo>
                    <a:pt x="0" y="0"/>
                  </a:moveTo>
                  <a:lnTo>
                    <a:pt x="1939180" y="0"/>
                  </a:lnTo>
                  <a:lnTo>
                    <a:pt x="1939180" y="288089"/>
                  </a:lnTo>
                  <a:lnTo>
                    <a:pt x="0" y="288089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 sz="1200">
                <a:latin typeface="Plus Jakarta Sans Medium" pitchFamily="2" charset="0"/>
              </a:endParaRPr>
            </a:p>
          </p:txBody>
        </p:sp>
        <p:sp>
          <p:nvSpPr>
            <p:cNvPr id="40" name="TextBox 9">
              <a:extLst>
                <a:ext uri="{FF2B5EF4-FFF2-40B4-BE49-F238E27FC236}">
                  <a16:creationId xmlns:a16="http://schemas.microsoft.com/office/drawing/2014/main" id="{06CBB863-E86D-C1B7-FD71-615F9723E245}"/>
                </a:ext>
              </a:extLst>
            </p:cNvPr>
            <p:cNvSpPr txBox="1"/>
            <p:nvPr/>
          </p:nvSpPr>
          <p:spPr>
            <a:xfrm>
              <a:off x="0" y="-9525"/>
              <a:ext cx="1939180" cy="297614"/>
            </a:xfrm>
            <a:prstGeom prst="rect">
              <a:avLst/>
            </a:prstGeom>
            <a:grpFill/>
          </p:spPr>
          <p:txBody>
            <a:bodyPr lIns="33867" tIns="33867" rIns="33867" bIns="33867" rtlCol="0" anchor="ctr"/>
            <a:lstStyle/>
            <a:p>
              <a:pPr algn="ctr">
                <a:lnSpc>
                  <a:spcPts val="2560"/>
                </a:lnSpc>
              </a:pPr>
              <a:r>
                <a:rPr lang="en-US" sz="2133" b="1" spc="-51" dirty="0">
                  <a:solidFill>
                    <a:srgbClr val="FFFFFF"/>
                  </a:solidFill>
                  <a:latin typeface="Plus Jakarta Sans ExtraBold" pitchFamily="2" charset="0"/>
                  <a:ea typeface="Gotham Bold"/>
                  <a:cs typeface="Plus Jakarta Sans ExtraBold" pitchFamily="2" charset="0"/>
                  <a:sym typeface="Gotham Bold"/>
                </a:rPr>
                <a:t>Air cooling for the electronics</a:t>
              </a:r>
            </a:p>
          </p:txBody>
        </p:sp>
      </p:grpSp>
      <p:grpSp>
        <p:nvGrpSpPr>
          <p:cNvPr id="41" name="Group 10">
            <a:extLst>
              <a:ext uri="{FF2B5EF4-FFF2-40B4-BE49-F238E27FC236}">
                <a16:creationId xmlns:a16="http://schemas.microsoft.com/office/drawing/2014/main" id="{0865C569-515B-5EB2-6F8C-86D5E9BC8F16}"/>
              </a:ext>
            </a:extLst>
          </p:cNvPr>
          <p:cNvGrpSpPr/>
          <p:nvPr/>
        </p:nvGrpSpPr>
        <p:grpSpPr>
          <a:xfrm>
            <a:off x="685800" y="12770850"/>
            <a:ext cx="4908549" cy="753336"/>
            <a:chOff x="0" y="-9525"/>
            <a:chExt cx="1939180" cy="297614"/>
          </a:xfrm>
          <a:solidFill>
            <a:srgbClr val="22323A"/>
          </a:solidFill>
        </p:grpSpPr>
        <p:sp>
          <p:nvSpPr>
            <p:cNvPr id="42" name="Freeform 11">
              <a:extLst>
                <a:ext uri="{FF2B5EF4-FFF2-40B4-BE49-F238E27FC236}">
                  <a16:creationId xmlns:a16="http://schemas.microsoft.com/office/drawing/2014/main" id="{57B0DD54-946D-B706-8534-681A1AC8CFE7}"/>
                </a:ext>
              </a:extLst>
            </p:cNvPr>
            <p:cNvSpPr/>
            <p:nvPr/>
          </p:nvSpPr>
          <p:spPr>
            <a:xfrm>
              <a:off x="0" y="0"/>
              <a:ext cx="1939180" cy="288089"/>
            </a:xfrm>
            <a:custGeom>
              <a:avLst/>
              <a:gdLst/>
              <a:ahLst/>
              <a:cxnLst/>
              <a:rect l="l" t="t" r="r" b="b"/>
              <a:pathLst>
                <a:path w="1939180" h="288089">
                  <a:moveTo>
                    <a:pt x="0" y="0"/>
                  </a:moveTo>
                  <a:lnTo>
                    <a:pt x="1939180" y="0"/>
                  </a:lnTo>
                  <a:lnTo>
                    <a:pt x="1939180" y="288089"/>
                  </a:lnTo>
                  <a:lnTo>
                    <a:pt x="0" y="288089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 sz="1200">
                <a:latin typeface="Plus Jakarta Sans Medium" pitchFamily="2" charset="0"/>
              </a:endParaRPr>
            </a:p>
          </p:txBody>
        </p:sp>
        <p:sp>
          <p:nvSpPr>
            <p:cNvPr id="43" name="TextBox 12">
              <a:extLst>
                <a:ext uri="{FF2B5EF4-FFF2-40B4-BE49-F238E27FC236}">
                  <a16:creationId xmlns:a16="http://schemas.microsoft.com/office/drawing/2014/main" id="{D3A40F26-2F53-85D6-6305-DF0120EE03D0}"/>
                </a:ext>
              </a:extLst>
            </p:cNvPr>
            <p:cNvSpPr txBox="1"/>
            <p:nvPr/>
          </p:nvSpPr>
          <p:spPr>
            <a:xfrm>
              <a:off x="0" y="-9525"/>
              <a:ext cx="1939180" cy="297614"/>
            </a:xfrm>
            <a:prstGeom prst="rect">
              <a:avLst/>
            </a:prstGeom>
            <a:grpFill/>
          </p:spPr>
          <p:txBody>
            <a:bodyPr lIns="33867" tIns="33867" rIns="33867" bIns="33867" rtlCol="0" anchor="ctr"/>
            <a:lstStyle/>
            <a:p>
              <a:pPr algn="ctr">
                <a:lnSpc>
                  <a:spcPts val="2560"/>
                </a:lnSpc>
              </a:pPr>
              <a:r>
                <a:rPr lang="en-US" sz="2133" b="1" spc="-51" dirty="0">
                  <a:solidFill>
                    <a:srgbClr val="FFFFFF"/>
                  </a:solidFill>
                  <a:latin typeface="Plus Jakarta Sans ExtraBold" pitchFamily="2" charset="0"/>
                  <a:ea typeface="Gotham Bold"/>
                  <a:cs typeface="Plus Jakarta Sans ExtraBold" pitchFamily="2" charset="0"/>
                  <a:sym typeface="Gotham Bold"/>
                </a:rPr>
                <a:t>Water cooling for the Dielectrics</a:t>
              </a:r>
            </a:p>
          </p:txBody>
        </p:sp>
      </p:grpSp>
      <p:sp>
        <p:nvSpPr>
          <p:cNvPr id="44" name="TextBox 14">
            <a:extLst>
              <a:ext uri="{FF2B5EF4-FFF2-40B4-BE49-F238E27FC236}">
                <a16:creationId xmlns:a16="http://schemas.microsoft.com/office/drawing/2014/main" id="{691E740C-154F-7764-E766-320263D7439C}"/>
              </a:ext>
            </a:extLst>
          </p:cNvPr>
          <p:cNvSpPr txBox="1"/>
          <p:nvPr/>
        </p:nvSpPr>
        <p:spPr>
          <a:xfrm>
            <a:off x="685799" y="-4457700"/>
            <a:ext cx="6033681" cy="13295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</a:pPr>
            <a:r>
              <a:rPr lang="en-US" sz="4800" b="1" spc="-223" dirty="0">
                <a:solidFill>
                  <a:srgbClr val="22323A"/>
                </a:solidFill>
                <a:latin typeface="Plus Jakarta Sans SemiBold" pitchFamily="2" charset="0"/>
                <a:ea typeface="Gotham Bold"/>
                <a:cs typeface="Plus Jakarta Sans SemiBold" pitchFamily="2" charset="0"/>
                <a:sym typeface="Gotham Bold"/>
              </a:rPr>
              <a:t>Ozone</a:t>
            </a:r>
          </a:p>
          <a:p>
            <a:pPr>
              <a:lnSpc>
                <a:spcPct val="90000"/>
              </a:lnSpc>
            </a:pPr>
            <a:r>
              <a:rPr lang="en-US" sz="4800" b="1" spc="-223" dirty="0">
                <a:solidFill>
                  <a:srgbClr val="22323A"/>
                </a:solidFill>
                <a:latin typeface="Plus Jakarta Sans SemiBold" pitchFamily="2" charset="0"/>
                <a:ea typeface="Gotham Bold"/>
                <a:cs typeface="Plus Jakarta Sans SemiBold" pitchFamily="2" charset="0"/>
                <a:sym typeface="Gotham Bold"/>
              </a:rPr>
              <a:t>Cooling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0E789A-D085-3330-0433-FC5F3DD5B2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id="{13C631AF-1308-09B8-3DA7-C60D59CC0AE0}"/>
              </a:ext>
            </a:extLst>
          </p:cNvPr>
          <p:cNvGrpSpPr/>
          <p:nvPr/>
        </p:nvGrpSpPr>
        <p:grpSpPr>
          <a:xfrm>
            <a:off x="1689" y="0"/>
            <a:ext cx="12190311" cy="6858000"/>
            <a:chOff x="1689" y="0"/>
            <a:chExt cx="12190311" cy="6858000"/>
          </a:xfrm>
        </p:grpSpPr>
        <p:sp>
          <p:nvSpPr>
            <p:cNvPr id="2" name="Freeform 2">
              <a:extLst>
                <a:ext uri="{FF2B5EF4-FFF2-40B4-BE49-F238E27FC236}">
                  <a16:creationId xmlns:a16="http://schemas.microsoft.com/office/drawing/2014/main" id="{5313B02E-6FCF-D5E0-5125-70573BB08686}"/>
                </a:ext>
              </a:extLst>
            </p:cNvPr>
            <p:cNvSpPr/>
            <p:nvPr/>
          </p:nvSpPr>
          <p:spPr>
            <a:xfrm rot="5400000">
              <a:off x="3861395" y="-3855895"/>
              <a:ext cx="3965048" cy="11684459"/>
            </a:xfrm>
            <a:custGeom>
              <a:avLst/>
              <a:gdLst/>
              <a:ahLst/>
              <a:cxnLst/>
              <a:rect l="l" t="t" r="r" b="b"/>
              <a:pathLst>
                <a:path w="18906334" h="20384187">
                  <a:moveTo>
                    <a:pt x="0" y="0"/>
                  </a:moveTo>
                  <a:lnTo>
                    <a:pt x="18906334" y="0"/>
                  </a:lnTo>
                  <a:lnTo>
                    <a:pt x="18906334" y="20384188"/>
                  </a:lnTo>
                  <a:lnTo>
                    <a:pt x="0" y="203841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>
                <a:latin typeface="Plus Jakarta Sans Medium" pitchFamily="2" charset="0"/>
              </a:endParaRPr>
            </a:p>
          </p:txBody>
        </p:sp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64D378A7-737A-F72E-E7BC-B6212B027C02}"/>
                </a:ext>
              </a:extLst>
            </p:cNvPr>
            <p:cNvSpPr/>
            <p:nvPr/>
          </p:nvSpPr>
          <p:spPr>
            <a:xfrm>
              <a:off x="4815714" y="0"/>
              <a:ext cx="7376286" cy="6858000"/>
            </a:xfrm>
            <a:custGeom>
              <a:avLst/>
              <a:gdLst/>
              <a:ahLst/>
              <a:cxnLst/>
              <a:rect l="l" t="t" r="r" b="b"/>
              <a:pathLst>
                <a:path w="11064429" h="10287000">
                  <a:moveTo>
                    <a:pt x="0" y="0"/>
                  </a:moveTo>
                  <a:lnTo>
                    <a:pt x="11064429" y="0"/>
                  </a:lnTo>
                  <a:lnTo>
                    <a:pt x="11064429" y="10287000"/>
                  </a:lnTo>
                  <a:lnTo>
                    <a:pt x="0" y="10287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>
                <a:latin typeface="Plus Jakarta Sans Medium" pitchFamily="2" charset="0"/>
              </a:endParaRPr>
            </a:p>
          </p:txBody>
        </p:sp>
      </p:grpSp>
      <p:grpSp>
        <p:nvGrpSpPr>
          <p:cNvPr id="7" name="Group 7">
            <a:extLst>
              <a:ext uri="{FF2B5EF4-FFF2-40B4-BE49-F238E27FC236}">
                <a16:creationId xmlns:a16="http://schemas.microsoft.com/office/drawing/2014/main" id="{26D580A8-0DC5-BEAE-C647-10E0137263D6}"/>
              </a:ext>
            </a:extLst>
          </p:cNvPr>
          <p:cNvGrpSpPr/>
          <p:nvPr/>
        </p:nvGrpSpPr>
        <p:grpSpPr>
          <a:xfrm>
            <a:off x="685800" y="4637157"/>
            <a:ext cx="4908549" cy="753336"/>
            <a:chOff x="0" y="-9525"/>
            <a:chExt cx="1939180" cy="297614"/>
          </a:xfrm>
          <a:solidFill>
            <a:srgbClr val="22323A"/>
          </a:solidFill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885822D1-732F-3B2E-1195-D46BC3FF8450}"/>
                </a:ext>
              </a:extLst>
            </p:cNvPr>
            <p:cNvSpPr/>
            <p:nvPr/>
          </p:nvSpPr>
          <p:spPr>
            <a:xfrm>
              <a:off x="0" y="0"/>
              <a:ext cx="1939180" cy="288089"/>
            </a:xfrm>
            <a:custGeom>
              <a:avLst/>
              <a:gdLst/>
              <a:ahLst/>
              <a:cxnLst/>
              <a:rect l="l" t="t" r="r" b="b"/>
              <a:pathLst>
                <a:path w="1939180" h="288089">
                  <a:moveTo>
                    <a:pt x="0" y="0"/>
                  </a:moveTo>
                  <a:lnTo>
                    <a:pt x="1939180" y="0"/>
                  </a:lnTo>
                  <a:lnTo>
                    <a:pt x="1939180" y="288089"/>
                  </a:lnTo>
                  <a:lnTo>
                    <a:pt x="0" y="288089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 sz="1200">
                <a:latin typeface="Plus Jakarta Sans Medium" pitchFamily="2" charset="0"/>
              </a:endParaRPr>
            </a:p>
          </p:txBody>
        </p:sp>
        <p:sp>
          <p:nvSpPr>
            <p:cNvPr id="9" name="TextBox 9">
              <a:extLst>
                <a:ext uri="{FF2B5EF4-FFF2-40B4-BE49-F238E27FC236}">
                  <a16:creationId xmlns:a16="http://schemas.microsoft.com/office/drawing/2014/main" id="{63188867-0755-D1D9-4447-1043FA23E25F}"/>
                </a:ext>
              </a:extLst>
            </p:cNvPr>
            <p:cNvSpPr txBox="1"/>
            <p:nvPr/>
          </p:nvSpPr>
          <p:spPr>
            <a:xfrm>
              <a:off x="0" y="-9525"/>
              <a:ext cx="1939180" cy="297614"/>
            </a:xfrm>
            <a:prstGeom prst="rect">
              <a:avLst/>
            </a:prstGeom>
            <a:grpFill/>
          </p:spPr>
          <p:txBody>
            <a:bodyPr lIns="33867" tIns="33867" rIns="33867" bIns="33867" rtlCol="0" anchor="ctr"/>
            <a:lstStyle/>
            <a:p>
              <a:pPr algn="ctr">
                <a:lnSpc>
                  <a:spcPts val="2560"/>
                </a:lnSpc>
              </a:pPr>
              <a:r>
                <a:rPr lang="en-US" sz="2133" b="1" spc="-51" dirty="0">
                  <a:solidFill>
                    <a:srgbClr val="FFFFFF"/>
                  </a:solidFill>
                  <a:latin typeface="Plus Jakarta Sans ExtraBold" pitchFamily="2" charset="0"/>
                  <a:ea typeface="Gotham Bold"/>
                  <a:cs typeface="Plus Jakarta Sans ExtraBold" pitchFamily="2" charset="0"/>
                  <a:sym typeface="Gotham Bold"/>
                </a:rPr>
                <a:t>Air cooling for the electronics</a:t>
              </a:r>
            </a:p>
          </p:txBody>
        </p:sp>
      </p:grpSp>
      <p:grpSp>
        <p:nvGrpSpPr>
          <p:cNvPr id="10" name="Group 10">
            <a:extLst>
              <a:ext uri="{FF2B5EF4-FFF2-40B4-BE49-F238E27FC236}">
                <a16:creationId xmlns:a16="http://schemas.microsoft.com/office/drawing/2014/main" id="{F87B342B-7FEB-0B66-F2A7-EB174E17EE17}"/>
              </a:ext>
            </a:extLst>
          </p:cNvPr>
          <p:cNvGrpSpPr/>
          <p:nvPr/>
        </p:nvGrpSpPr>
        <p:grpSpPr>
          <a:xfrm>
            <a:off x="685800" y="5418864"/>
            <a:ext cx="4908549" cy="753336"/>
            <a:chOff x="0" y="-9525"/>
            <a:chExt cx="1939180" cy="297614"/>
          </a:xfrm>
          <a:solidFill>
            <a:srgbClr val="22323A"/>
          </a:solidFill>
        </p:grpSpPr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02F04240-F5C0-DF8C-E828-742C5AF38786}"/>
                </a:ext>
              </a:extLst>
            </p:cNvPr>
            <p:cNvSpPr/>
            <p:nvPr/>
          </p:nvSpPr>
          <p:spPr>
            <a:xfrm>
              <a:off x="0" y="0"/>
              <a:ext cx="1939180" cy="288089"/>
            </a:xfrm>
            <a:custGeom>
              <a:avLst/>
              <a:gdLst/>
              <a:ahLst/>
              <a:cxnLst/>
              <a:rect l="l" t="t" r="r" b="b"/>
              <a:pathLst>
                <a:path w="1939180" h="288089">
                  <a:moveTo>
                    <a:pt x="0" y="0"/>
                  </a:moveTo>
                  <a:lnTo>
                    <a:pt x="1939180" y="0"/>
                  </a:lnTo>
                  <a:lnTo>
                    <a:pt x="1939180" y="288089"/>
                  </a:lnTo>
                  <a:lnTo>
                    <a:pt x="0" y="288089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 sz="1200">
                <a:latin typeface="Plus Jakarta Sans Medium" pitchFamily="2" charset="0"/>
              </a:endParaRPr>
            </a:p>
          </p:txBody>
        </p:sp>
        <p:sp>
          <p:nvSpPr>
            <p:cNvPr id="12" name="TextBox 12">
              <a:extLst>
                <a:ext uri="{FF2B5EF4-FFF2-40B4-BE49-F238E27FC236}">
                  <a16:creationId xmlns:a16="http://schemas.microsoft.com/office/drawing/2014/main" id="{48DA2FB5-DFDE-7E80-8D54-CFB37C427ECA}"/>
                </a:ext>
              </a:extLst>
            </p:cNvPr>
            <p:cNvSpPr txBox="1"/>
            <p:nvPr/>
          </p:nvSpPr>
          <p:spPr>
            <a:xfrm>
              <a:off x="0" y="-9525"/>
              <a:ext cx="1939180" cy="297614"/>
            </a:xfrm>
            <a:prstGeom prst="rect">
              <a:avLst/>
            </a:prstGeom>
            <a:grpFill/>
          </p:spPr>
          <p:txBody>
            <a:bodyPr lIns="33867" tIns="33867" rIns="33867" bIns="33867" rtlCol="0" anchor="ctr"/>
            <a:lstStyle/>
            <a:p>
              <a:pPr algn="ctr">
                <a:lnSpc>
                  <a:spcPts val="2560"/>
                </a:lnSpc>
              </a:pPr>
              <a:r>
                <a:rPr lang="en-US" sz="2133" b="1" spc="-51" dirty="0">
                  <a:solidFill>
                    <a:srgbClr val="FFFFFF"/>
                  </a:solidFill>
                  <a:latin typeface="Plus Jakarta Sans ExtraBold" pitchFamily="2" charset="0"/>
                  <a:ea typeface="Gotham Bold"/>
                  <a:cs typeface="Plus Jakarta Sans ExtraBold" pitchFamily="2" charset="0"/>
                  <a:sym typeface="Gotham Bold"/>
                </a:rPr>
                <a:t>Water cooling for the Dielectrics</a:t>
              </a:r>
            </a:p>
          </p:txBody>
        </p:sp>
      </p:grpSp>
      <p:sp>
        <p:nvSpPr>
          <p:cNvPr id="14" name="TextBox 14">
            <a:extLst>
              <a:ext uri="{FF2B5EF4-FFF2-40B4-BE49-F238E27FC236}">
                <a16:creationId xmlns:a16="http://schemas.microsoft.com/office/drawing/2014/main" id="{39800B01-7CAA-10AB-4942-71A22AB5E36E}"/>
              </a:ext>
            </a:extLst>
          </p:cNvPr>
          <p:cNvSpPr txBox="1"/>
          <p:nvPr/>
        </p:nvSpPr>
        <p:spPr>
          <a:xfrm>
            <a:off x="685799" y="685800"/>
            <a:ext cx="6033681" cy="13295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</a:pPr>
            <a:r>
              <a:rPr lang="en-US" sz="4800" b="1" spc="-223" dirty="0">
                <a:solidFill>
                  <a:srgbClr val="22323A"/>
                </a:solidFill>
                <a:latin typeface="Plus Jakarta Sans SemiBold" pitchFamily="2" charset="0"/>
                <a:ea typeface="Gotham Bold"/>
                <a:cs typeface="Plus Jakarta Sans SemiBold" pitchFamily="2" charset="0"/>
                <a:sym typeface="Gotham Bold"/>
              </a:rPr>
              <a:t>Ozone</a:t>
            </a:r>
          </a:p>
          <a:p>
            <a:pPr>
              <a:lnSpc>
                <a:spcPct val="90000"/>
              </a:lnSpc>
            </a:pPr>
            <a:r>
              <a:rPr lang="en-US" sz="4800" b="1" spc="-223" dirty="0">
                <a:solidFill>
                  <a:srgbClr val="22323A"/>
                </a:solidFill>
                <a:latin typeface="Plus Jakarta Sans SemiBold" pitchFamily="2" charset="0"/>
                <a:ea typeface="Gotham Bold"/>
                <a:cs typeface="Plus Jakarta Sans SemiBold" pitchFamily="2" charset="0"/>
                <a:sym typeface="Gotham Bold"/>
              </a:rPr>
              <a:t>Cooling</a:t>
            </a:r>
          </a:p>
        </p:txBody>
      </p:sp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9292BB00-95EB-A739-EA41-1196B9A4C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29" name="RED-BG">
            <a:extLst>
              <a:ext uri="{FF2B5EF4-FFF2-40B4-BE49-F238E27FC236}">
                <a16:creationId xmlns:a16="http://schemas.microsoft.com/office/drawing/2014/main" id="{41F71840-B6BB-745E-8B33-7FA178A07C08}"/>
              </a:ext>
            </a:extLst>
          </p:cNvPr>
          <p:cNvSpPr/>
          <p:nvPr/>
        </p:nvSpPr>
        <p:spPr>
          <a:xfrm>
            <a:off x="11506200" y="6172200"/>
            <a:ext cx="685800" cy="685800"/>
          </a:xfrm>
          <a:prstGeom prst="rect">
            <a:avLst/>
          </a:prstGeom>
          <a:solidFill>
            <a:srgbClr val="AD2A3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Plus Jakarta Sans Medium" pitchFamily="2" charset="0"/>
            </a:endParaRPr>
          </a:p>
        </p:txBody>
      </p:sp>
      <p:pic>
        <p:nvPicPr>
          <p:cNvPr id="30" name="Graphic 29">
            <a:extLst>
              <a:ext uri="{FF2B5EF4-FFF2-40B4-BE49-F238E27FC236}">
                <a16:creationId xmlns:a16="http://schemas.microsoft.com/office/drawing/2014/main" id="{0C258404-9302-17F7-530D-9B110A346E7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643360" y="6301824"/>
            <a:ext cx="411480" cy="426553"/>
          </a:xfrm>
          <a:prstGeom prst="rect">
            <a:avLst/>
          </a:prstGeom>
        </p:spPr>
      </p:pic>
      <p:sp>
        <p:nvSpPr>
          <p:cNvPr id="16" name="TextBox 5">
            <a:extLst>
              <a:ext uri="{FF2B5EF4-FFF2-40B4-BE49-F238E27FC236}">
                <a16:creationId xmlns:a16="http://schemas.microsoft.com/office/drawing/2014/main" id="{3D473CB7-09E3-3009-49B8-DECE06EF7934}"/>
              </a:ext>
            </a:extLst>
          </p:cNvPr>
          <p:cNvSpPr txBox="1"/>
          <p:nvPr/>
        </p:nvSpPr>
        <p:spPr>
          <a:xfrm>
            <a:off x="-46596300" y="2286000"/>
            <a:ext cx="4733925" cy="748923"/>
          </a:xfrm>
          <a:prstGeom prst="rect">
            <a:avLst/>
          </a:prstGeom>
          <a:solidFill>
            <a:srgbClr val="AD2A38"/>
          </a:solidFill>
        </p:spPr>
        <p:txBody>
          <a:bodyPr wrap="none" lIns="274320" tIns="91440" rIns="274320" bIns="91440" rtlCol="0" anchor="t">
            <a:spAutoFit/>
          </a:bodyPr>
          <a:lstStyle/>
          <a:p>
            <a:pPr algn="ctr">
              <a:lnSpc>
                <a:spcPts val="4400"/>
              </a:lnSpc>
            </a:pPr>
            <a:r>
              <a:rPr lang="en-US" sz="3967" b="1" spc="-223" dirty="0">
                <a:solidFill>
                  <a:srgbClr val="FFFFFF"/>
                </a:solidFill>
                <a:latin typeface="Plus Jakarta Sans ExtraBold" pitchFamily="2" charset="0"/>
                <a:ea typeface="Gotham Bold"/>
                <a:cs typeface="Plus Jakarta Sans ExtraBold" pitchFamily="2" charset="0"/>
                <a:sym typeface="Gotham Bold"/>
              </a:rPr>
              <a:t>Oxygen Treatment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4AAD23F-B36C-0BE1-1D05-DC25D5645E28}"/>
              </a:ext>
            </a:extLst>
          </p:cNvPr>
          <p:cNvSpPr txBox="1"/>
          <p:nvPr/>
        </p:nvSpPr>
        <p:spPr>
          <a:xfrm>
            <a:off x="-8166843" y="3301623"/>
            <a:ext cx="3390900" cy="1539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00070" indent="-285764">
              <a:lnSpc>
                <a:spcPct val="110000"/>
              </a:lnSpc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8"/>
              </a:buBlip>
            </a:pPr>
            <a:r>
              <a:rPr lang="en-US" sz="2400" b="1" dirty="0">
                <a:solidFill>
                  <a:schemeClr val="bg2">
                    <a:lumMod val="25000"/>
                  </a:schemeClr>
                </a:solidFill>
                <a:latin typeface="Plus Jakarta Sans ExtraBold" pitchFamily="2" charset="0"/>
                <a:cs typeface="Plus Jakarta Sans ExtraBold" pitchFamily="2" charset="0"/>
              </a:rPr>
              <a:t>Manifold</a:t>
            </a:r>
          </a:p>
          <a:p>
            <a:pPr marL="857270" lvl="1" indent="-285764">
              <a:lnSpc>
                <a:spcPct val="110000"/>
              </a:lnSpc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8"/>
              </a:buBlip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Donaldson filter</a:t>
            </a:r>
          </a:p>
          <a:p>
            <a:pPr marL="857270" lvl="1" indent="-285764">
              <a:lnSpc>
                <a:spcPct val="110000"/>
              </a:lnSpc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8"/>
              </a:buBlip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Demister</a:t>
            </a:r>
          </a:p>
          <a:p>
            <a:pPr marL="857270" lvl="1" indent="-285764">
              <a:lnSpc>
                <a:spcPct val="110000"/>
              </a:lnSpc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8"/>
              </a:buBlip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Pressure</a:t>
            </a:r>
          </a:p>
        </p:txBody>
      </p:sp>
      <p:pic>
        <p:nvPicPr>
          <p:cNvPr id="33" name="Espace réservé du contenu 6">
            <a:extLst>
              <a:ext uri="{FF2B5EF4-FFF2-40B4-BE49-F238E27FC236}">
                <a16:creationId xmlns:a16="http://schemas.microsoft.com/office/drawing/2014/main" id="{5B86294A-F407-0CE0-0093-C3CF5183D10E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80143" t="-2124" r="15243" b="2124"/>
          <a:stretch>
            <a:fillRect/>
          </a:stretch>
        </p:blipFill>
        <p:spPr>
          <a:xfrm>
            <a:off x="28270200" y="-5045452"/>
            <a:ext cx="994240" cy="16160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1167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4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Espace réservé du contenu 6">
            <a:extLst>
              <a:ext uri="{FF2B5EF4-FFF2-40B4-BE49-F238E27FC236}">
                <a16:creationId xmlns:a16="http://schemas.microsoft.com/office/drawing/2014/main" id="{D8135ED9-1520-6B52-BE06-3D92C79E76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8533" y="-101600"/>
            <a:ext cx="9279467" cy="6959600"/>
          </a:xfrm>
          <a:prstGeom prst="rect">
            <a:avLst/>
          </a:prstGeom>
        </p:spPr>
      </p:pic>
      <p:sp>
        <p:nvSpPr>
          <p:cNvPr id="2" name="Freeform 2"/>
          <p:cNvSpPr/>
          <p:nvPr/>
        </p:nvSpPr>
        <p:spPr>
          <a:xfrm rot="5400000">
            <a:off x="1082620" y="-1080580"/>
            <a:ext cx="4951737" cy="7117408"/>
          </a:xfrm>
          <a:custGeom>
            <a:avLst/>
            <a:gdLst/>
            <a:ahLst/>
            <a:cxnLst/>
            <a:rect l="l" t="t" r="r" b="b"/>
            <a:pathLst>
              <a:path w="16700193" h="18005599">
                <a:moveTo>
                  <a:pt x="0" y="0"/>
                </a:moveTo>
                <a:lnTo>
                  <a:pt x="16700193" y="0"/>
                </a:lnTo>
                <a:lnTo>
                  <a:pt x="16700193" y="18005600"/>
                </a:lnTo>
                <a:lnTo>
                  <a:pt x="0" y="18005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7999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800" dirty="0">
              <a:latin typeface="Plus Jakarta Sans Medium" pitchFamily="2" charset="0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053497" y="2286000"/>
            <a:ext cx="4733925" cy="748923"/>
          </a:xfrm>
          <a:prstGeom prst="rect">
            <a:avLst/>
          </a:prstGeom>
          <a:solidFill>
            <a:srgbClr val="AD2A38"/>
          </a:solidFill>
        </p:spPr>
        <p:txBody>
          <a:bodyPr wrap="none" lIns="274320" tIns="91440" rIns="274320" bIns="91440" rtlCol="0" anchor="t">
            <a:spAutoFit/>
          </a:bodyPr>
          <a:lstStyle/>
          <a:p>
            <a:pPr algn="ctr">
              <a:lnSpc>
                <a:spcPts val="4400"/>
              </a:lnSpc>
            </a:pPr>
            <a:r>
              <a:rPr lang="en-US" sz="3967" b="1" spc="-223" dirty="0">
                <a:solidFill>
                  <a:srgbClr val="FFFFFF"/>
                </a:solidFill>
                <a:latin typeface="Plus Jakarta Sans ExtraBold" pitchFamily="2" charset="0"/>
                <a:ea typeface="Gotham Bold"/>
                <a:cs typeface="Plus Jakarta Sans ExtraBold" pitchFamily="2" charset="0"/>
                <a:sym typeface="Gotham Bold"/>
              </a:rPr>
              <a:t>Oxygen Treatment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7C25CD3-EFF3-CF1A-2996-7CF2261F34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4810D5C-7B88-2C0C-7FE3-B8811BD9E211}"/>
              </a:ext>
            </a:extLst>
          </p:cNvPr>
          <p:cNvSpPr txBox="1"/>
          <p:nvPr/>
        </p:nvSpPr>
        <p:spPr>
          <a:xfrm>
            <a:off x="876300" y="3301623"/>
            <a:ext cx="3390900" cy="1539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00070" indent="-285764">
              <a:lnSpc>
                <a:spcPct val="110000"/>
              </a:lnSpc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5"/>
              </a:buBlip>
            </a:pPr>
            <a:r>
              <a:rPr lang="en-US" sz="2400" b="1" dirty="0">
                <a:solidFill>
                  <a:schemeClr val="bg2">
                    <a:lumMod val="25000"/>
                  </a:schemeClr>
                </a:solidFill>
                <a:latin typeface="Plus Jakarta Sans ExtraBold" pitchFamily="2" charset="0"/>
                <a:cs typeface="Plus Jakarta Sans ExtraBold" pitchFamily="2" charset="0"/>
              </a:rPr>
              <a:t>Manifold</a:t>
            </a:r>
          </a:p>
          <a:p>
            <a:pPr marL="857270" lvl="1" indent="-285764">
              <a:lnSpc>
                <a:spcPct val="110000"/>
              </a:lnSpc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5"/>
              </a:buBlip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Donaldson filter</a:t>
            </a:r>
          </a:p>
          <a:p>
            <a:pPr marL="857270" lvl="1" indent="-285764">
              <a:lnSpc>
                <a:spcPct val="110000"/>
              </a:lnSpc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5"/>
              </a:buBlip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Demister</a:t>
            </a:r>
          </a:p>
          <a:p>
            <a:pPr marL="857270" lvl="1" indent="-285764">
              <a:lnSpc>
                <a:spcPct val="110000"/>
              </a:lnSpc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5"/>
              </a:buBlip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Pressure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E53DA22-6C6E-5151-FE99-890043D36C28}"/>
              </a:ext>
            </a:extLst>
          </p:cNvPr>
          <p:cNvGrpSpPr/>
          <p:nvPr/>
        </p:nvGrpSpPr>
        <p:grpSpPr>
          <a:xfrm>
            <a:off x="26936700" y="0"/>
            <a:ext cx="12190311" cy="6858000"/>
            <a:chOff x="1689" y="0"/>
            <a:chExt cx="12190311" cy="6858000"/>
          </a:xfrm>
        </p:grpSpPr>
        <p:sp>
          <p:nvSpPr>
            <p:cNvPr id="11" name="Freeform 2">
              <a:extLst>
                <a:ext uri="{FF2B5EF4-FFF2-40B4-BE49-F238E27FC236}">
                  <a16:creationId xmlns:a16="http://schemas.microsoft.com/office/drawing/2014/main" id="{7D576611-11C8-E25F-74EA-DE4723259D77}"/>
                </a:ext>
              </a:extLst>
            </p:cNvPr>
            <p:cNvSpPr/>
            <p:nvPr/>
          </p:nvSpPr>
          <p:spPr>
            <a:xfrm rot="5400000">
              <a:off x="3861395" y="-3855895"/>
              <a:ext cx="3965048" cy="11684459"/>
            </a:xfrm>
            <a:custGeom>
              <a:avLst/>
              <a:gdLst/>
              <a:ahLst/>
              <a:cxnLst/>
              <a:rect l="l" t="t" r="r" b="b"/>
              <a:pathLst>
                <a:path w="18906334" h="20384187">
                  <a:moveTo>
                    <a:pt x="0" y="0"/>
                  </a:moveTo>
                  <a:lnTo>
                    <a:pt x="18906334" y="0"/>
                  </a:lnTo>
                  <a:lnTo>
                    <a:pt x="18906334" y="20384188"/>
                  </a:lnTo>
                  <a:lnTo>
                    <a:pt x="0" y="203841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alphaModFix amt="4000"/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>
                <a:latin typeface="Plus Jakarta Sans Medium" pitchFamily="2" charset="0"/>
              </a:endParaRPr>
            </a:p>
          </p:txBody>
        </p:sp>
        <p:sp>
          <p:nvSpPr>
            <p:cNvPr id="12" name="Freeform 3">
              <a:extLst>
                <a:ext uri="{FF2B5EF4-FFF2-40B4-BE49-F238E27FC236}">
                  <a16:creationId xmlns:a16="http://schemas.microsoft.com/office/drawing/2014/main" id="{A6CB493E-94BA-5E2E-0A31-5FFF2B6720BE}"/>
                </a:ext>
              </a:extLst>
            </p:cNvPr>
            <p:cNvSpPr/>
            <p:nvPr/>
          </p:nvSpPr>
          <p:spPr>
            <a:xfrm>
              <a:off x="4815714" y="0"/>
              <a:ext cx="7376286" cy="6858000"/>
            </a:xfrm>
            <a:custGeom>
              <a:avLst/>
              <a:gdLst/>
              <a:ahLst/>
              <a:cxnLst/>
              <a:rect l="l" t="t" r="r" b="b"/>
              <a:pathLst>
                <a:path w="11064429" h="10287000">
                  <a:moveTo>
                    <a:pt x="0" y="0"/>
                  </a:moveTo>
                  <a:lnTo>
                    <a:pt x="11064429" y="0"/>
                  </a:lnTo>
                  <a:lnTo>
                    <a:pt x="11064429" y="10287000"/>
                  </a:lnTo>
                  <a:lnTo>
                    <a:pt x="0" y="10287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>
                <a:latin typeface="Plus Jakarta Sans Medium" pitchFamily="2" charset="0"/>
              </a:endParaRPr>
            </a:p>
          </p:txBody>
        </p:sp>
      </p:grpSp>
      <p:grpSp>
        <p:nvGrpSpPr>
          <p:cNvPr id="13" name="Group 7">
            <a:extLst>
              <a:ext uri="{FF2B5EF4-FFF2-40B4-BE49-F238E27FC236}">
                <a16:creationId xmlns:a16="http://schemas.microsoft.com/office/drawing/2014/main" id="{6977CB42-8DF9-984F-29DF-05C63D08DB9C}"/>
              </a:ext>
            </a:extLst>
          </p:cNvPr>
          <p:cNvGrpSpPr/>
          <p:nvPr/>
        </p:nvGrpSpPr>
        <p:grpSpPr>
          <a:xfrm>
            <a:off x="685800" y="8589355"/>
            <a:ext cx="4908549" cy="753336"/>
            <a:chOff x="0" y="-9525"/>
            <a:chExt cx="1939180" cy="297614"/>
          </a:xfrm>
          <a:solidFill>
            <a:srgbClr val="22323A"/>
          </a:solidFill>
        </p:grpSpPr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2A9326E0-BD2C-52C9-19FB-1675D5183238}"/>
                </a:ext>
              </a:extLst>
            </p:cNvPr>
            <p:cNvSpPr/>
            <p:nvPr/>
          </p:nvSpPr>
          <p:spPr>
            <a:xfrm>
              <a:off x="0" y="0"/>
              <a:ext cx="1939180" cy="288089"/>
            </a:xfrm>
            <a:custGeom>
              <a:avLst/>
              <a:gdLst/>
              <a:ahLst/>
              <a:cxnLst/>
              <a:rect l="l" t="t" r="r" b="b"/>
              <a:pathLst>
                <a:path w="1939180" h="288089">
                  <a:moveTo>
                    <a:pt x="0" y="0"/>
                  </a:moveTo>
                  <a:lnTo>
                    <a:pt x="1939180" y="0"/>
                  </a:lnTo>
                  <a:lnTo>
                    <a:pt x="1939180" y="288089"/>
                  </a:lnTo>
                  <a:lnTo>
                    <a:pt x="0" y="288089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 sz="1200">
                <a:latin typeface="Plus Jakarta Sans Medium" pitchFamily="2" charset="0"/>
              </a:endParaRPr>
            </a:p>
          </p:txBody>
        </p:sp>
        <p:sp>
          <p:nvSpPr>
            <p:cNvPr id="15" name="TextBox 9">
              <a:extLst>
                <a:ext uri="{FF2B5EF4-FFF2-40B4-BE49-F238E27FC236}">
                  <a16:creationId xmlns:a16="http://schemas.microsoft.com/office/drawing/2014/main" id="{CE62C09A-2673-5E7B-684B-B90DE84D3D1A}"/>
                </a:ext>
              </a:extLst>
            </p:cNvPr>
            <p:cNvSpPr txBox="1"/>
            <p:nvPr/>
          </p:nvSpPr>
          <p:spPr>
            <a:xfrm>
              <a:off x="0" y="-9525"/>
              <a:ext cx="1939180" cy="297614"/>
            </a:xfrm>
            <a:prstGeom prst="rect">
              <a:avLst/>
            </a:prstGeom>
            <a:grpFill/>
          </p:spPr>
          <p:txBody>
            <a:bodyPr lIns="33867" tIns="33867" rIns="33867" bIns="33867" rtlCol="0" anchor="ctr"/>
            <a:lstStyle/>
            <a:p>
              <a:pPr algn="ctr">
                <a:lnSpc>
                  <a:spcPts val="2560"/>
                </a:lnSpc>
              </a:pPr>
              <a:r>
                <a:rPr lang="en-US" sz="2133" b="1" spc="-51" dirty="0">
                  <a:solidFill>
                    <a:srgbClr val="FFFFFF"/>
                  </a:solidFill>
                  <a:latin typeface="Plus Jakarta Sans ExtraBold" pitchFamily="2" charset="0"/>
                  <a:ea typeface="Gotham Bold"/>
                  <a:cs typeface="Plus Jakarta Sans ExtraBold" pitchFamily="2" charset="0"/>
                  <a:sym typeface="Gotham Bold"/>
                </a:rPr>
                <a:t>Air cooling for the electronics</a:t>
              </a:r>
            </a:p>
          </p:txBody>
        </p:sp>
      </p:grpSp>
      <p:grpSp>
        <p:nvGrpSpPr>
          <p:cNvPr id="16" name="Group 10">
            <a:extLst>
              <a:ext uri="{FF2B5EF4-FFF2-40B4-BE49-F238E27FC236}">
                <a16:creationId xmlns:a16="http://schemas.microsoft.com/office/drawing/2014/main" id="{0BEE1B39-6A1C-5C35-CC04-A14ECDDA3467}"/>
              </a:ext>
            </a:extLst>
          </p:cNvPr>
          <p:cNvGrpSpPr/>
          <p:nvPr/>
        </p:nvGrpSpPr>
        <p:grpSpPr>
          <a:xfrm>
            <a:off x="685800" y="12770850"/>
            <a:ext cx="4908549" cy="753336"/>
            <a:chOff x="0" y="-9525"/>
            <a:chExt cx="1939180" cy="297614"/>
          </a:xfrm>
          <a:solidFill>
            <a:srgbClr val="22323A"/>
          </a:solidFill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49A216A6-2423-3369-2A26-4A38A5C44FD7}"/>
                </a:ext>
              </a:extLst>
            </p:cNvPr>
            <p:cNvSpPr/>
            <p:nvPr/>
          </p:nvSpPr>
          <p:spPr>
            <a:xfrm>
              <a:off x="0" y="0"/>
              <a:ext cx="1939180" cy="288089"/>
            </a:xfrm>
            <a:custGeom>
              <a:avLst/>
              <a:gdLst/>
              <a:ahLst/>
              <a:cxnLst/>
              <a:rect l="l" t="t" r="r" b="b"/>
              <a:pathLst>
                <a:path w="1939180" h="288089">
                  <a:moveTo>
                    <a:pt x="0" y="0"/>
                  </a:moveTo>
                  <a:lnTo>
                    <a:pt x="1939180" y="0"/>
                  </a:lnTo>
                  <a:lnTo>
                    <a:pt x="1939180" y="288089"/>
                  </a:lnTo>
                  <a:lnTo>
                    <a:pt x="0" y="288089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 sz="1200">
                <a:latin typeface="Plus Jakarta Sans Medium" pitchFamily="2" charset="0"/>
              </a:endParaRPr>
            </a:p>
          </p:txBody>
        </p:sp>
        <p:sp>
          <p:nvSpPr>
            <p:cNvPr id="18" name="TextBox 12">
              <a:extLst>
                <a:ext uri="{FF2B5EF4-FFF2-40B4-BE49-F238E27FC236}">
                  <a16:creationId xmlns:a16="http://schemas.microsoft.com/office/drawing/2014/main" id="{53000654-41D0-5905-1C11-92CE3C41FA7A}"/>
                </a:ext>
              </a:extLst>
            </p:cNvPr>
            <p:cNvSpPr txBox="1"/>
            <p:nvPr/>
          </p:nvSpPr>
          <p:spPr>
            <a:xfrm>
              <a:off x="0" y="-9525"/>
              <a:ext cx="1939180" cy="297614"/>
            </a:xfrm>
            <a:prstGeom prst="rect">
              <a:avLst/>
            </a:prstGeom>
            <a:grpFill/>
          </p:spPr>
          <p:txBody>
            <a:bodyPr lIns="33867" tIns="33867" rIns="33867" bIns="33867" rtlCol="0" anchor="ctr"/>
            <a:lstStyle/>
            <a:p>
              <a:pPr algn="ctr">
                <a:lnSpc>
                  <a:spcPts val="2560"/>
                </a:lnSpc>
              </a:pPr>
              <a:r>
                <a:rPr lang="en-US" sz="2133" b="1" spc="-51" dirty="0">
                  <a:solidFill>
                    <a:srgbClr val="FFFFFF"/>
                  </a:solidFill>
                  <a:latin typeface="Plus Jakarta Sans ExtraBold" pitchFamily="2" charset="0"/>
                  <a:ea typeface="Gotham Bold"/>
                  <a:cs typeface="Plus Jakarta Sans ExtraBold" pitchFamily="2" charset="0"/>
                  <a:sym typeface="Gotham Bold"/>
                </a:rPr>
                <a:t>Water cooling for the Dielectrics</a:t>
              </a:r>
            </a:p>
          </p:txBody>
        </p:sp>
      </p:grpSp>
      <p:pic>
        <p:nvPicPr>
          <p:cNvPr id="19" name="Picture 8">
            <a:extLst>
              <a:ext uri="{FF2B5EF4-FFF2-40B4-BE49-F238E27FC236}">
                <a16:creationId xmlns:a16="http://schemas.microsoft.com/office/drawing/2014/main" id="{5C638D74-AF61-F7CD-2663-828A00C7B6C6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83841" t="10865" r="8665" b="4795"/>
          <a:stretch>
            <a:fillRect/>
          </a:stretch>
        </p:blipFill>
        <p:spPr>
          <a:xfrm>
            <a:off x="21621135" y="-1028700"/>
            <a:ext cx="667365" cy="9100659"/>
          </a:xfrm>
          <a:prstGeom prst="rect">
            <a:avLst/>
          </a:prstGeom>
        </p:spPr>
      </p:pic>
      <p:sp>
        <p:nvSpPr>
          <p:cNvPr id="20" name="TextBox 14">
            <a:extLst>
              <a:ext uri="{FF2B5EF4-FFF2-40B4-BE49-F238E27FC236}">
                <a16:creationId xmlns:a16="http://schemas.microsoft.com/office/drawing/2014/main" id="{CDFE4898-0F41-D73E-CF32-FA653F285A0A}"/>
              </a:ext>
            </a:extLst>
          </p:cNvPr>
          <p:cNvSpPr txBox="1"/>
          <p:nvPr/>
        </p:nvSpPr>
        <p:spPr>
          <a:xfrm>
            <a:off x="609600" y="-10477500"/>
            <a:ext cx="6781800" cy="6647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</a:pPr>
            <a:r>
              <a:rPr lang="en-US" sz="4800" b="1" spc="-223" dirty="0">
                <a:solidFill>
                  <a:srgbClr val="AD2A38"/>
                </a:solidFill>
                <a:latin typeface="Plus Jakarta Sans SemiBold" pitchFamily="2" charset="0"/>
                <a:ea typeface="Gotham Bold"/>
                <a:cs typeface="Plus Jakarta Sans SemiBold" pitchFamily="2" charset="0"/>
                <a:sym typeface="Gotham Bold"/>
              </a:rPr>
              <a:t>Oxygen Supply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971237A-D579-49B7-771E-044ADE36DDBE}"/>
              </a:ext>
            </a:extLst>
          </p:cNvPr>
          <p:cNvSpPr txBox="1"/>
          <p:nvPr/>
        </p:nvSpPr>
        <p:spPr>
          <a:xfrm>
            <a:off x="609600" y="-5417744"/>
            <a:ext cx="5029200" cy="4379212"/>
          </a:xfrm>
          <a:prstGeom prst="rect">
            <a:avLst/>
          </a:prstGeom>
          <a:noFill/>
        </p:spPr>
        <p:txBody>
          <a:bodyPr wrap="square" numCol="1">
            <a:spAutoFit/>
          </a:bodyPr>
          <a:lstStyle/>
          <a:p>
            <a:pPr marL="114306">
              <a:lnSpc>
                <a:spcPct val="120000"/>
              </a:lnSpc>
              <a:buClr>
                <a:schemeClr val="bg1">
                  <a:lumMod val="50000"/>
                </a:schemeClr>
              </a:buClr>
              <a:buSzPct val="80000"/>
            </a:pPr>
            <a:r>
              <a:rPr lang="en-US" b="1" dirty="0">
                <a:solidFill>
                  <a:schemeClr val="bg2">
                    <a:lumMod val="25000"/>
                  </a:schemeClr>
                </a:solidFill>
                <a:latin typeface="Plus Jakarta Sans ExtraBold" pitchFamily="2" charset="0"/>
                <a:cs typeface="Plus Jakarta Sans ExtraBold" pitchFamily="2" charset="0"/>
              </a:rPr>
              <a:t>Liquid Oxygen (LOX)</a:t>
            </a:r>
            <a:endParaRPr lang="en-US" dirty="0">
              <a:solidFill>
                <a:schemeClr val="bg2">
                  <a:lumMod val="25000"/>
                </a:schemeClr>
              </a:solidFill>
              <a:latin typeface="Plus Jakarta Sans Medium" pitchFamily="2" charset="0"/>
              <a:cs typeface="Plus Jakarta Sans Medium" pitchFamily="2" charset="0"/>
            </a:endParaRPr>
          </a:p>
          <a:p>
            <a:pPr marL="400070" indent="-285764">
              <a:lnSpc>
                <a:spcPct val="120000"/>
              </a:lnSpc>
              <a:buClr>
                <a:schemeClr val="bg1">
                  <a:lumMod val="50000"/>
                </a:schemeClr>
              </a:buClr>
              <a:buSzPct val="80000"/>
              <a:buBlip>
                <a:blip r:embed="rId5"/>
              </a:buBlip>
            </a:pPr>
            <a:r>
              <a:rPr lang="en-US" i="1" u="sng" dirty="0">
                <a:solidFill>
                  <a:schemeClr val="bg2">
                    <a:lumMod val="25000"/>
                  </a:schemeClr>
                </a:solidFill>
                <a:latin typeface="Plus Jakarta Sans ExtraBold" pitchFamily="2" charset="0"/>
                <a:cs typeface="Plus Jakarta Sans ExtraBold" pitchFamily="2" charset="0"/>
              </a:rPr>
              <a:t>High Purity: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 Typically &gt;99.5% oxygen </a:t>
            </a:r>
          </a:p>
          <a:p>
            <a:pPr marL="400070" indent="-285764">
              <a:lnSpc>
                <a:spcPct val="120000"/>
              </a:lnSpc>
              <a:buClr>
                <a:schemeClr val="bg1">
                  <a:lumMod val="50000"/>
                </a:schemeClr>
              </a:buClr>
              <a:buSzPct val="80000"/>
              <a:buBlip>
                <a:blip r:embed="rId5"/>
              </a:buBlip>
            </a:pPr>
            <a:r>
              <a:rPr lang="en-US" i="1" u="sng" dirty="0">
                <a:solidFill>
                  <a:schemeClr val="bg2">
                    <a:lumMod val="25000"/>
                  </a:schemeClr>
                </a:solidFill>
                <a:latin typeface="Plus Jakarta Sans ExtraBold" pitchFamily="2" charset="0"/>
                <a:cs typeface="Plus Jakarta Sans ExtraBold" pitchFamily="2" charset="0"/>
              </a:rPr>
              <a:t>Consistent Supply: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 Delivered in bulk, stable and continuous ozone production </a:t>
            </a:r>
          </a:p>
          <a:p>
            <a:pPr marL="400070" indent="-285764">
              <a:lnSpc>
                <a:spcPct val="120000"/>
              </a:lnSpc>
              <a:buClr>
                <a:schemeClr val="bg1">
                  <a:lumMod val="50000"/>
                </a:schemeClr>
              </a:buClr>
              <a:buSzPct val="80000"/>
              <a:buBlip>
                <a:blip r:embed="rId5"/>
              </a:buBlip>
            </a:pPr>
            <a:r>
              <a:rPr lang="en-US" i="1" u="sng" dirty="0">
                <a:solidFill>
                  <a:schemeClr val="bg2">
                    <a:lumMod val="25000"/>
                  </a:schemeClr>
                </a:solidFill>
                <a:latin typeface="Plus Jakarta Sans ExtraBold" pitchFamily="2" charset="0"/>
                <a:cs typeface="Plus Jakarta Sans ExtraBold" pitchFamily="2" charset="0"/>
              </a:rPr>
              <a:t>Low Maintenance: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 No on-site oxygen generation equipment needed </a:t>
            </a:r>
          </a:p>
          <a:p>
            <a:pPr marL="400070" indent="-285764">
              <a:lnSpc>
                <a:spcPct val="120000"/>
              </a:lnSpc>
              <a:buClr>
                <a:schemeClr val="bg1">
                  <a:lumMod val="50000"/>
                </a:schemeClr>
              </a:buClr>
              <a:buSzPct val="80000"/>
              <a:buBlip>
                <a:blip r:embed="rId5"/>
              </a:buBlip>
            </a:pPr>
            <a:endParaRPr lang="en-US" dirty="0">
              <a:solidFill>
                <a:schemeClr val="bg2">
                  <a:lumMod val="25000"/>
                </a:schemeClr>
              </a:solidFill>
              <a:latin typeface="Plus Jakarta Sans Medium" pitchFamily="2" charset="0"/>
              <a:cs typeface="Plus Jakarta Sans Medium" pitchFamily="2" charset="0"/>
            </a:endParaRPr>
          </a:p>
          <a:p>
            <a:pPr marL="400070" indent="-285764">
              <a:lnSpc>
                <a:spcPct val="120000"/>
              </a:lnSpc>
              <a:buClr>
                <a:schemeClr val="bg1">
                  <a:lumMod val="50000"/>
                </a:schemeClr>
              </a:buClr>
              <a:buSzPct val="80000"/>
              <a:buBlip>
                <a:blip r:embed="rId5"/>
              </a:buBlip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Applications in Ozone Systems: </a:t>
            </a:r>
          </a:p>
          <a:p>
            <a:pPr marL="400070" indent="-285764">
              <a:lnSpc>
                <a:spcPct val="120000"/>
              </a:lnSpc>
              <a:buClr>
                <a:schemeClr val="bg1">
                  <a:lumMod val="50000"/>
                </a:schemeClr>
              </a:buClr>
              <a:buSzPct val="80000"/>
              <a:buBlip>
                <a:blip r:embed="rId5"/>
              </a:buBlip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Municipal and industrial projects </a:t>
            </a:r>
          </a:p>
          <a:p>
            <a:pPr marL="114306">
              <a:lnSpc>
                <a:spcPct val="120000"/>
              </a:lnSpc>
              <a:buClr>
                <a:schemeClr val="bg1">
                  <a:lumMod val="50000"/>
                </a:schemeClr>
              </a:buClr>
              <a:buSzPct val="80000"/>
            </a:pPr>
            <a:endParaRPr lang="en-US" dirty="0">
              <a:solidFill>
                <a:schemeClr val="bg2">
                  <a:lumMod val="25000"/>
                </a:schemeClr>
              </a:solidFill>
              <a:latin typeface="Plus Jakarta Sans Medium" pitchFamily="2" charset="0"/>
              <a:cs typeface="Plus Jakarta Sans Medium" pitchFamily="2" charset="0"/>
            </a:endParaRPr>
          </a:p>
          <a:p>
            <a:pPr marL="114306">
              <a:lnSpc>
                <a:spcPct val="120000"/>
              </a:lnSpc>
              <a:buClr>
                <a:schemeClr val="bg1">
                  <a:lumMod val="50000"/>
                </a:schemeClr>
              </a:buClr>
              <a:buSzPct val="80000"/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Ensures optimal performance for ozone generators with minimal operational intervention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0B672F-8085-6A06-4276-0FC27EDF6D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8">
            <a:extLst>
              <a:ext uri="{FF2B5EF4-FFF2-40B4-BE49-F238E27FC236}">
                <a16:creationId xmlns:a16="http://schemas.microsoft.com/office/drawing/2014/main" id="{0CD6A3FA-5DD8-1553-6ED8-7B6F72C7B4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-145143"/>
            <a:ext cx="6781800" cy="8217102"/>
          </a:xfrm>
          <a:prstGeom prst="rect">
            <a:avLst/>
          </a:prstGeom>
        </p:spPr>
      </p:pic>
      <p:sp>
        <p:nvSpPr>
          <p:cNvPr id="4" name="TextBox 14">
            <a:extLst>
              <a:ext uri="{FF2B5EF4-FFF2-40B4-BE49-F238E27FC236}">
                <a16:creationId xmlns:a16="http://schemas.microsoft.com/office/drawing/2014/main" id="{D97C3EA1-C234-A7A1-76C5-C0078A9004A4}"/>
              </a:ext>
            </a:extLst>
          </p:cNvPr>
          <p:cNvSpPr txBox="1"/>
          <p:nvPr/>
        </p:nvSpPr>
        <p:spPr>
          <a:xfrm>
            <a:off x="609600" y="685800"/>
            <a:ext cx="6781800" cy="6647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</a:pPr>
            <a:r>
              <a:rPr lang="en-US" sz="4800" b="1" spc="-223" dirty="0">
                <a:solidFill>
                  <a:srgbClr val="AD2A38"/>
                </a:solidFill>
                <a:latin typeface="Plus Jakarta Sans SemiBold" pitchFamily="2" charset="0"/>
                <a:ea typeface="Gotham Bold"/>
                <a:cs typeface="Plus Jakarta Sans SemiBold" pitchFamily="2" charset="0"/>
                <a:sym typeface="Gotham Bold"/>
              </a:rPr>
              <a:t>Oxygen Supply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6C696D9-EAB2-BBE6-60DF-778D24B36DFD}"/>
              </a:ext>
            </a:extLst>
          </p:cNvPr>
          <p:cNvSpPr txBox="1"/>
          <p:nvPr/>
        </p:nvSpPr>
        <p:spPr>
          <a:xfrm>
            <a:off x="609600" y="1792988"/>
            <a:ext cx="5029200" cy="4379212"/>
          </a:xfrm>
          <a:prstGeom prst="rect">
            <a:avLst/>
          </a:prstGeom>
          <a:noFill/>
        </p:spPr>
        <p:txBody>
          <a:bodyPr wrap="square" numCol="1">
            <a:spAutoFit/>
          </a:bodyPr>
          <a:lstStyle/>
          <a:p>
            <a:pPr marL="114306">
              <a:lnSpc>
                <a:spcPct val="120000"/>
              </a:lnSpc>
              <a:buClr>
                <a:schemeClr val="bg1">
                  <a:lumMod val="50000"/>
                </a:schemeClr>
              </a:buClr>
              <a:buSzPct val="80000"/>
            </a:pPr>
            <a:r>
              <a:rPr lang="en-US" b="1" dirty="0">
                <a:solidFill>
                  <a:schemeClr val="bg2">
                    <a:lumMod val="25000"/>
                  </a:schemeClr>
                </a:solidFill>
                <a:latin typeface="Plus Jakarta Sans ExtraBold" pitchFamily="2" charset="0"/>
                <a:cs typeface="Plus Jakarta Sans ExtraBold" pitchFamily="2" charset="0"/>
              </a:rPr>
              <a:t>Liquid Oxygen (LOX)</a:t>
            </a:r>
            <a:endParaRPr lang="en-US" dirty="0">
              <a:solidFill>
                <a:schemeClr val="bg2">
                  <a:lumMod val="25000"/>
                </a:schemeClr>
              </a:solidFill>
              <a:latin typeface="Plus Jakarta Sans Medium" pitchFamily="2" charset="0"/>
              <a:cs typeface="Plus Jakarta Sans Medium" pitchFamily="2" charset="0"/>
            </a:endParaRPr>
          </a:p>
          <a:p>
            <a:pPr marL="400070" indent="-285764">
              <a:lnSpc>
                <a:spcPct val="120000"/>
              </a:lnSpc>
              <a:buClr>
                <a:schemeClr val="bg1">
                  <a:lumMod val="50000"/>
                </a:schemeClr>
              </a:buClr>
              <a:buSzPct val="80000"/>
              <a:buBlip>
                <a:blip r:embed="rId3"/>
              </a:buBlip>
            </a:pPr>
            <a:r>
              <a:rPr lang="en-US" i="1" u="sng" dirty="0">
                <a:solidFill>
                  <a:schemeClr val="bg2">
                    <a:lumMod val="25000"/>
                  </a:schemeClr>
                </a:solidFill>
                <a:latin typeface="Plus Jakarta Sans ExtraBold" pitchFamily="2" charset="0"/>
                <a:cs typeface="Plus Jakarta Sans ExtraBold" pitchFamily="2" charset="0"/>
              </a:rPr>
              <a:t>High Purity: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 Typically &gt;99.5% oxygen </a:t>
            </a:r>
          </a:p>
          <a:p>
            <a:pPr marL="400070" indent="-285764">
              <a:lnSpc>
                <a:spcPct val="120000"/>
              </a:lnSpc>
              <a:buClr>
                <a:schemeClr val="bg1">
                  <a:lumMod val="50000"/>
                </a:schemeClr>
              </a:buClr>
              <a:buSzPct val="80000"/>
              <a:buBlip>
                <a:blip r:embed="rId3"/>
              </a:buBlip>
            </a:pPr>
            <a:r>
              <a:rPr lang="en-US" i="1" u="sng" dirty="0">
                <a:solidFill>
                  <a:schemeClr val="bg2">
                    <a:lumMod val="25000"/>
                  </a:schemeClr>
                </a:solidFill>
                <a:latin typeface="Plus Jakarta Sans ExtraBold" pitchFamily="2" charset="0"/>
                <a:cs typeface="Plus Jakarta Sans ExtraBold" pitchFamily="2" charset="0"/>
              </a:rPr>
              <a:t>Consistent Supply: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 Delivered in bulk, stable and continuous ozone production </a:t>
            </a:r>
          </a:p>
          <a:p>
            <a:pPr marL="400070" indent="-285764">
              <a:lnSpc>
                <a:spcPct val="120000"/>
              </a:lnSpc>
              <a:buClr>
                <a:schemeClr val="bg1">
                  <a:lumMod val="50000"/>
                </a:schemeClr>
              </a:buClr>
              <a:buSzPct val="80000"/>
              <a:buBlip>
                <a:blip r:embed="rId3"/>
              </a:buBlip>
            </a:pPr>
            <a:r>
              <a:rPr lang="en-US" i="1" u="sng" dirty="0">
                <a:solidFill>
                  <a:schemeClr val="bg2">
                    <a:lumMod val="25000"/>
                  </a:schemeClr>
                </a:solidFill>
                <a:latin typeface="Plus Jakarta Sans ExtraBold" pitchFamily="2" charset="0"/>
                <a:cs typeface="Plus Jakarta Sans ExtraBold" pitchFamily="2" charset="0"/>
              </a:rPr>
              <a:t>Low Maintenance: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 No on-site oxygen generation equipment needed </a:t>
            </a:r>
          </a:p>
          <a:p>
            <a:pPr marL="400070" indent="-285764">
              <a:lnSpc>
                <a:spcPct val="120000"/>
              </a:lnSpc>
              <a:buClr>
                <a:schemeClr val="bg1">
                  <a:lumMod val="50000"/>
                </a:schemeClr>
              </a:buClr>
              <a:buSzPct val="80000"/>
              <a:buBlip>
                <a:blip r:embed="rId3"/>
              </a:buBlip>
            </a:pPr>
            <a:endParaRPr lang="en-US" dirty="0">
              <a:solidFill>
                <a:schemeClr val="bg2">
                  <a:lumMod val="25000"/>
                </a:schemeClr>
              </a:solidFill>
              <a:latin typeface="Plus Jakarta Sans Medium" pitchFamily="2" charset="0"/>
              <a:cs typeface="Plus Jakarta Sans Medium" pitchFamily="2" charset="0"/>
            </a:endParaRPr>
          </a:p>
          <a:p>
            <a:pPr marL="400070" indent="-285764">
              <a:lnSpc>
                <a:spcPct val="120000"/>
              </a:lnSpc>
              <a:buClr>
                <a:schemeClr val="bg1">
                  <a:lumMod val="50000"/>
                </a:schemeClr>
              </a:buClr>
              <a:buSzPct val="80000"/>
              <a:buBlip>
                <a:blip r:embed="rId3"/>
              </a:buBlip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Applications in Ozone Systems: </a:t>
            </a:r>
          </a:p>
          <a:p>
            <a:pPr marL="400070" indent="-285764">
              <a:lnSpc>
                <a:spcPct val="120000"/>
              </a:lnSpc>
              <a:buClr>
                <a:schemeClr val="bg1">
                  <a:lumMod val="50000"/>
                </a:schemeClr>
              </a:buClr>
              <a:buSzPct val="80000"/>
              <a:buBlip>
                <a:blip r:embed="rId3"/>
              </a:buBlip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Municipal and industrial projects </a:t>
            </a:r>
          </a:p>
          <a:p>
            <a:pPr marL="114306">
              <a:lnSpc>
                <a:spcPct val="120000"/>
              </a:lnSpc>
              <a:buClr>
                <a:schemeClr val="bg1">
                  <a:lumMod val="50000"/>
                </a:schemeClr>
              </a:buClr>
              <a:buSzPct val="80000"/>
            </a:pPr>
            <a:endParaRPr lang="en-US" dirty="0">
              <a:solidFill>
                <a:schemeClr val="bg2">
                  <a:lumMod val="25000"/>
                </a:schemeClr>
              </a:solidFill>
              <a:latin typeface="Plus Jakarta Sans Medium" pitchFamily="2" charset="0"/>
              <a:cs typeface="Plus Jakarta Sans Medium" pitchFamily="2" charset="0"/>
            </a:endParaRPr>
          </a:p>
          <a:p>
            <a:pPr marL="114306">
              <a:lnSpc>
                <a:spcPct val="120000"/>
              </a:lnSpc>
              <a:buClr>
                <a:schemeClr val="bg1">
                  <a:lumMod val="50000"/>
                </a:schemeClr>
              </a:buClr>
              <a:buSzPct val="80000"/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Ensures optimal performance for ozone generators with minimal operational intervention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53E2DB40-99AC-9702-7A60-A47CD88403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643360" y="6301824"/>
            <a:ext cx="411480" cy="426553"/>
          </a:xfrm>
          <a:prstGeom prst="rect">
            <a:avLst/>
          </a:prstGeom>
        </p:spPr>
      </p:pic>
      <p:sp>
        <p:nvSpPr>
          <p:cNvPr id="15" name="RED-BG">
            <a:extLst>
              <a:ext uri="{FF2B5EF4-FFF2-40B4-BE49-F238E27FC236}">
                <a16:creationId xmlns:a16="http://schemas.microsoft.com/office/drawing/2014/main" id="{FF21BF4C-305D-2003-BE2D-9120D2B652DE}"/>
              </a:ext>
            </a:extLst>
          </p:cNvPr>
          <p:cNvSpPr/>
          <p:nvPr/>
        </p:nvSpPr>
        <p:spPr>
          <a:xfrm>
            <a:off x="609600" y="9667226"/>
            <a:ext cx="4191000" cy="5062532"/>
          </a:xfrm>
          <a:prstGeom prst="rect">
            <a:avLst/>
          </a:prstGeom>
          <a:solidFill>
            <a:srgbClr val="AD2A3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Plus Jakarta Sans Medium" pitchFamily="2" charset="0"/>
            </a:endParaRPr>
          </a:p>
        </p:txBody>
      </p:sp>
      <p:sp>
        <p:nvSpPr>
          <p:cNvPr id="16" name="Freeform 6">
            <a:extLst>
              <a:ext uri="{FF2B5EF4-FFF2-40B4-BE49-F238E27FC236}">
                <a16:creationId xmlns:a16="http://schemas.microsoft.com/office/drawing/2014/main" id="{13E130BF-74D3-F964-61EF-D95235EC4326}"/>
              </a:ext>
            </a:extLst>
          </p:cNvPr>
          <p:cNvSpPr/>
          <p:nvPr/>
        </p:nvSpPr>
        <p:spPr>
          <a:xfrm>
            <a:off x="762000" y="13639800"/>
            <a:ext cx="5957481" cy="7578965"/>
          </a:xfrm>
          <a:custGeom>
            <a:avLst/>
            <a:gdLst/>
            <a:ahLst/>
            <a:cxnLst/>
            <a:rect l="l" t="t" r="r" b="b"/>
            <a:pathLst>
              <a:path w="7287409" h="9270868">
                <a:moveTo>
                  <a:pt x="0" y="0"/>
                </a:moveTo>
                <a:lnTo>
                  <a:pt x="7287409" y="0"/>
                </a:lnTo>
                <a:lnTo>
                  <a:pt x="7287409" y="9270868"/>
                </a:lnTo>
                <a:lnTo>
                  <a:pt x="0" y="927086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18457" b="-15029"/>
            </a:stretch>
          </a:blipFill>
        </p:spPr>
        <p:txBody>
          <a:bodyPr/>
          <a:lstStyle/>
          <a:p>
            <a:endParaRPr lang="en-US" sz="1200">
              <a:latin typeface="Plus Jakarta Sans Medium" pitchFamily="2" charset="0"/>
            </a:endParaRPr>
          </a:p>
        </p:txBody>
      </p:sp>
      <p:sp>
        <p:nvSpPr>
          <p:cNvPr id="17" name="RED-BG">
            <a:extLst>
              <a:ext uri="{FF2B5EF4-FFF2-40B4-BE49-F238E27FC236}">
                <a16:creationId xmlns:a16="http://schemas.microsoft.com/office/drawing/2014/main" id="{68A66EC8-19CB-541A-FE4B-8D32DB7A0FED}"/>
              </a:ext>
            </a:extLst>
          </p:cNvPr>
          <p:cNvSpPr/>
          <p:nvPr/>
        </p:nvSpPr>
        <p:spPr>
          <a:xfrm>
            <a:off x="11506200" y="6172200"/>
            <a:ext cx="685800" cy="685800"/>
          </a:xfrm>
          <a:prstGeom prst="rect">
            <a:avLst/>
          </a:prstGeom>
          <a:solidFill>
            <a:srgbClr val="AD2A3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Plus Jakarta Sans Medium" pitchFamily="2" charset="0"/>
            </a:endParaRPr>
          </a:p>
        </p:txBody>
      </p:sp>
      <p:pic>
        <p:nvPicPr>
          <p:cNvPr id="18" name="Graphic 17">
            <a:extLst>
              <a:ext uri="{FF2B5EF4-FFF2-40B4-BE49-F238E27FC236}">
                <a16:creationId xmlns:a16="http://schemas.microsoft.com/office/drawing/2014/main" id="{A88F06D7-AFCB-BA8D-E452-C132F70136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643360" y="6301824"/>
            <a:ext cx="411480" cy="426553"/>
          </a:xfrm>
          <a:prstGeom prst="rect">
            <a:avLst/>
          </a:prstGeom>
        </p:spPr>
      </p:pic>
      <p:pic>
        <p:nvPicPr>
          <p:cNvPr id="2" name="Espace réservé du contenu 6">
            <a:extLst>
              <a:ext uri="{FF2B5EF4-FFF2-40B4-BE49-F238E27FC236}">
                <a16:creationId xmlns:a16="http://schemas.microsoft.com/office/drawing/2014/main" id="{FAD7865F-5291-9628-301F-FAD5B0B43D0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040600" y="-101600"/>
            <a:ext cx="9279467" cy="6959600"/>
          </a:xfrm>
          <a:prstGeom prst="rect">
            <a:avLst/>
          </a:prstGeom>
        </p:spPr>
      </p:pic>
      <p:sp>
        <p:nvSpPr>
          <p:cNvPr id="3" name="Freeform 2">
            <a:extLst>
              <a:ext uri="{FF2B5EF4-FFF2-40B4-BE49-F238E27FC236}">
                <a16:creationId xmlns:a16="http://schemas.microsoft.com/office/drawing/2014/main" id="{3A481994-E3AA-8F4B-6FC3-27297D903E6E}"/>
              </a:ext>
            </a:extLst>
          </p:cNvPr>
          <p:cNvSpPr/>
          <p:nvPr/>
        </p:nvSpPr>
        <p:spPr>
          <a:xfrm rot="5400000">
            <a:off x="-7718265" y="-1080580"/>
            <a:ext cx="4951737" cy="7117408"/>
          </a:xfrm>
          <a:custGeom>
            <a:avLst/>
            <a:gdLst/>
            <a:ahLst/>
            <a:cxnLst/>
            <a:rect l="l" t="t" r="r" b="b"/>
            <a:pathLst>
              <a:path w="16700193" h="18005599">
                <a:moveTo>
                  <a:pt x="0" y="0"/>
                </a:moveTo>
                <a:lnTo>
                  <a:pt x="16700193" y="0"/>
                </a:lnTo>
                <a:lnTo>
                  <a:pt x="16700193" y="18005600"/>
                </a:lnTo>
                <a:lnTo>
                  <a:pt x="0" y="180056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7999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800" dirty="0">
              <a:latin typeface="Plus Jakarta Sans Medium" pitchFamily="2" charset="0"/>
            </a:endParaRPr>
          </a:p>
        </p:txBody>
      </p:sp>
      <p:sp>
        <p:nvSpPr>
          <p:cNvPr id="6" name="TextBox 14">
            <a:extLst>
              <a:ext uri="{FF2B5EF4-FFF2-40B4-BE49-F238E27FC236}">
                <a16:creationId xmlns:a16="http://schemas.microsoft.com/office/drawing/2014/main" id="{24B23E68-8819-D516-4596-3FEF09394B91}"/>
              </a:ext>
            </a:extLst>
          </p:cNvPr>
          <p:cNvSpPr txBox="1"/>
          <p:nvPr/>
        </p:nvSpPr>
        <p:spPr>
          <a:xfrm>
            <a:off x="5410200" y="19030280"/>
            <a:ext cx="6781800" cy="6647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</a:pPr>
            <a:r>
              <a:rPr lang="en-US" sz="4800" b="1" spc="-223" dirty="0">
                <a:solidFill>
                  <a:srgbClr val="AD2A38"/>
                </a:solidFill>
                <a:latin typeface="Plus Jakarta Sans SemiBold" pitchFamily="2" charset="0"/>
                <a:ea typeface="Gotham Bold"/>
                <a:cs typeface="Plus Jakarta Sans SemiBold" pitchFamily="2" charset="0"/>
                <a:sym typeface="Gotham Bold"/>
              </a:rPr>
              <a:t>Ozone Supply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D9971AB-9D2C-EC12-BF0A-2CA26860B88D}"/>
              </a:ext>
            </a:extLst>
          </p:cNvPr>
          <p:cNvSpPr txBox="1"/>
          <p:nvPr/>
        </p:nvSpPr>
        <p:spPr>
          <a:xfrm>
            <a:off x="5410200" y="30653398"/>
            <a:ext cx="5616905" cy="4385111"/>
          </a:xfrm>
          <a:prstGeom prst="rect">
            <a:avLst/>
          </a:prstGeom>
          <a:noFill/>
        </p:spPr>
        <p:txBody>
          <a:bodyPr wrap="square" numCol="1">
            <a:spAutoFit/>
          </a:bodyPr>
          <a:lstStyle/>
          <a:p>
            <a:pPr marL="114306">
              <a:lnSpc>
                <a:spcPct val="110000"/>
              </a:lnSpc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</a:pPr>
            <a:r>
              <a:rPr lang="en-US" b="1" dirty="0">
                <a:solidFill>
                  <a:schemeClr val="bg2">
                    <a:lumMod val="25000"/>
                  </a:schemeClr>
                </a:solidFill>
                <a:latin typeface="Plus Jakarta Sans ExtraBold" pitchFamily="2" charset="0"/>
                <a:cs typeface="Plus Jakarta Sans ExtraBold" pitchFamily="2" charset="0"/>
              </a:rPr>
              <a:t>VSA/PSA (Vacuum/Pressure Swing Adsorption)</a:t>
            </a:r>
          </a:p>
          <a:p>
            <a:pPr marL="400070" indent="-285764">
              <a:lnSpc>
                <a:spcPct val="110000"/>
              </a:lnSpc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3"/>
              </a:buBlip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On-site systems that extract oxygen from ambient air using molecular sieves </a:t>
            </a:r>
          </a:p>
          <a:p>
            <a:pPr marL="400070" indent="-285764">
              <a:lnSpc>
                <a:spcPct val="110000"/>
              </a:lnSpc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3"/>
              </a:buBlip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Produce oxygen at 93–95% purity, suitable for ozone generation</a:t>
            </a:r>
          </a:p>
          <a:p>
            <a:pPr marL="114306">
              <a:lnSpc>
                <a:spcPct val="110000"/>
              </a:lnSpc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</a:pPr>
            <a:endParaRPr lang="en-US" dirty="0">
              <a:solidFill>
                <a:schemeClr val="bg2">
                  <a:lumMod val="25000"/>
                </a:schemeClr>
              </a:solidFill>
              <a:latin typeface="Plus Jakarta Sans Medium" pitchFamily="2" charset="0"/>
              <a:cs typeface="Plus Jakarta Sans Medium" pitchFamily="2" charset="0"/>
            </a:endParaRPr>
          </a:p>
          <a:p>
            <a:pPr marL="114306">
              <a:lnSpc>
                <a:spcPct val="110000"/>
              </a:lnSpc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</a:pPr>
            <a:r>
              <a:rPr lang="en-US" b="1" dirty="0">
                <a:solidFill>
                  <a:schemeClr val="bg2">
                    <a:lumMod val="25000"/>
                  </a:schemeClr>
                </a:solidFill>
                <a:latin typeface="Plus Jakarta Sans ExtraBold" pitchFamily="2" charset="0"/>
                <a:cs typeface="Plus Jakarta Sans ExtraBold" pitchFamily="2" charset="0"/>
              </a:rPr>
              <a:t>Why Use VSA/PSA? </a:t>
            </a:r>
          </a:p>
          <a:p>
            <a:pPr marL="400070" indent="-285764">
              <a:lnSpc>
                <a:spcPct val="110000"/>
              </a:lnSpc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3"/>
              </a:buBlip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On-Demand Production: No dependency on external oxygen deliveries</a:t>
            </a:r>
          </a:p>
          <a:p>
            <a:pPr marL="400070" indent="-285764">
              <a:lnSpc>
                <a:spcPct val="110000"/>
              </a:lnSpc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3"/>
              </a:buBlip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Cost-Effective: Lower long-term operational cost for small to mid-size systems</a:t>
            </a:r>
          </a:p>
          <a:p>
            <a:pPr marL="400070" indent="-285764">
              <a:lnSpc>
                <a:spcPct val="110000"/>
              </a:lnSpc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3"/>
              </a:buBlip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Compact &amp; Modular: Easily integrated into plant layout </a:t>
            </a:r>
          </a:p>
        </p:txBody>
      </p:sp>
    </p:spTree>
    <p:extLst>
      <p:ext uri="{BB962C8B-B14F-4D97-AF65-F5344CB8AC3E}">
        <p14:creationId xmlns:p14="http://schemas.microsoft.com/office/powerpoint/2010/main" val="23601950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8F41A6-4B99-68C2-A99A-64B5E2FF7C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D-BG">
            <a:extLst>
              <a:ext uri="{FF2B5EF4-FFF2-40B4-BE49-F238E27FC236}">
                <a16:creationId xmlns:a16="http://schemas.microsoft.com/office/drawing/2014/main" id="{BB4F807D-ABF4-BCA8-B9C1-76ED6A5F8241}"/>
              </a:ext>
            </a:extLst>
          </p:cNvPr>
          <p:cNvSpPr/>
          <p:nvPr/>
        </p:nvSpPr>
        <p:spPr>
          <a:xfrm>
            <a:off x="609600" y="1795468"/>
            <a:ext cx="4191000" cy="5062532"/>
          </a:xfrm>
          <a:prstGeom prst="rect">
            <a:avLst/>
          </a:prstGeom>
          <a:solidFill>
            <a:srgbClr val="AD2A3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Plus Jakarta Sans Medium" pitchFamily="2" charset="0"/>
            </a:endParaRPr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A46068CD-7A91-BEDF-035D-8AC431827992}"/>
              </a:ext>
            </a:extLst>
          </p:cNvPr>
          <p:cNvSpPr/>
          <p:nvPr/>
        </p:nvSpPr>
        <p:spPr>
          <a:xfrm>
            <a:off x="762000" y="-228600"/>
            <a:ext cx="5957481" cy="7578965"/>
          </a:xfrm>
          <a:custGeom>
            <a:avLst/>
            <a:gdLst/>
            <a:ahLst/>
            <a:cxnLst/>
            <a:rect l="l" t="t" r="r" b="b"/>
            <a:pathLst>
              <a:path w="7287409" h="9270868">
                <a:moveTo>
                  <a:pt x="0" y="0"/>
                </a:moveTo>
                <a:lnTo>
                  <a:pt x="7287409" y="0"/>
                </a:lnTo>
                <a:lnTo>
                  <a:pt x="7287409" y="9270868"/>
                </a:lnTo>
                <a:lnTo>
                  <a:pt x="0" y="927086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8457" b="-15029"/>
            </a:stretch>
          </a:blipFill>
        </p:spPr>
        <p:txBody>
          <a:bodyPr/>
          <a:lstStyle/>
          <a:p>
            <a:endParaRPr lang="en-US" sz="1200">
              <a:latin typeface="Plus Jakarta Sans Medium" pitchFamily="2" charset="0"/>
            </a:endParaRPr>
          </a:p>
        </p:txBody>
      </p:sp>
      <p:sp>
        <p:nvSpPr>
          <p:cNvPr id="4" name="TextBox 14">
            <a:extLst>
              <a:ext uri="{FF2B5EF4-FFF2-40B4-BE49-F238E27FC236}">
                <a16:creationId xmlns:a16="http://schemas.microsoft.com/office/drawing/2014/main" id="{C2E3B975-0F94-39C1-F83A-6579135735E1}"/>
              </a:ext>
            </a:extLst>
          </p:cNvPr>
          <p:cNvSpPr txBox="1"/>
          <p:nvPr/>
        </p:nvSpPr>
        <p:spPr>
          <a:xfrm>
            <a:off x="5410200" y="685800"/>
            <a:ext cx="6781800" cy="6647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</a:pPr>
            <a:r>
              <a:rPr lang="en-US" sz="4800" b="1" spc="-223" dirty="0">
                <a:solidFill>
                  <a:srgbClr val="AD2A38"/>
                </a:solidFill>
                <a:latin typeface="Plus Jakarta Sans SemiBold" pitchFamily="2" charset="0"/>
                <a:ea typeface="Gotham Bold"/>
                <a:cs typeface="Plus Jakarta Sans SemiBold" pitchFamily="2" charset="0"/>
                <a:sym typeface="Gotham Bold"/>
              </a:rPr>
              <a:t>Ozone Supply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F9C0FBC-8359-DA26-D501-1C1645571A69}"/>
              </a:ext>
            </a:extLst>
          </p:cNvPr>
          <p:cNvSpPr txBox="1"/>
          <p:nvPr/>
        </p:nvSpPr>
        <p:spPr>
          <a:xfrm>
            <a:off x="5410200" y="1710889"/>
            <a:ext cx="5616905" cy="4385111"/>
          </a:xfrm>
          <a:prstGeom prst="rect">
            <a:avLst/>
          </a:prstGeom>
          <a:noFill/>
        </p:spPr>
        <p:txBody>
          <a:bodyPr wrap="square" numCol="1">
            <a:spAutoFit/>
          </a:bodyPr>
          <a:lstStyle/>
          <a:p>
            <a:pPr marL="114306">
              <a:lnSpc>
                <a:spcPct val="110000"/>
              </a:lnSpc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</a:pPr>
            <a:r>
              <a:rPr lang="en-US" b="1" dirty="0">
                <a:solidFill>
                  <a:schemeClr val="bg2">
                    <a:lumMod val="25000"/>
                  </a:schemeClr>
                </a:solidFill>
                <a:latin typeface="Plus Jakarta Sans ExtraBold" pitchFamily="2" charset="0"/>
                <a:cs typeface="Plus Jakarta Sans ExtraBold" pitchFamily="2" charset="0"/>
              </a:rPr>
              <a:t>VSA/PSA (Vacuum/Pressure Swing Adsorption)</a:t>
            </a:r>
          </a:p>
          <a:p>
            <a:pPr marL="400070" indent="-285764">
              <a:lnSpc>
                <a:spcPct val="110000"/>
              </a:lnSpc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3"/>
              </a:buBlip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On-site systems that extract oxygen from ambient air using molecular sieves </a:t>
            </a:r>
          </a:p>
          <a:p>
            <a:pPr marL="400070" indent="-285764">
              <a:lnSpc>
                <a:spcPct val="110000"/>
              </a:lnSpc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3"/>
              </a:buBlip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Produce oxygen at 93–95% purity, suitable for ozone generation</a:t>
            </a:r>
          </a:p>
          <a:p>
            <a:pPr marL="114306">
              <a:lnSpc>
                <a:spcPct val="110000"/>
              </a:lnSpc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</a:pPr>
            <a:endParaRPr lang="en-US" dirty="0">
              <a:solidFill>
                <a:schemeClr val="bg2">
                  <a:lumMod val="25000"/>
                </a:schemeClr>
              </a:solidFill>
              <a:latin typeface="Plus Jakarta Sans Medium" pitchFamily="2" charset="0"/>
              <a:cs typeface="Plus Jakarta Sans Medium" pitchFamily="2" charset="0"/>
            </a:endParaRPr>
          </a:p>
          <a:p>
            <a:pPr marL="114306">
              <a:lnSpc>
                <a:spcPct val="110000"/>
              </a:lnSpc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</a:pPr>
            <a:r>
              <a:rPr lang="en-US" b="1" dirty="0">
                <a:solidFill>
                  <a:schemeClr val="bg2">
                    <a:lumMod val="25000"/>
                  </a:schemeClr>
                </a:solidFill>
                <a:latin typeface="Plus Jakarta Sans ExtraBold" pitchFamily="2" charset="0"/>
                <a:cs typeface="Plus Jakarta Sans ExtraBold" pitchFamily="2" charset="0"/>
              </a:rPr>
              <a:t>Why Use VSA/PSA? </a:t>
            </a:r>
          </a:p>
          <a:p>
            <a:pPr marL="400070" indent="-285764">
              <a:lnSpc>
                <a:spcPct val="110000"/>
              </a:lnSpc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3"/>
              </a:buBlip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On-Demand Production: No dependency on external oxygen deliveries</a:t>
            </a:r>
          </a:p>
          <a:p>
            <a:pPr marL="400070" indent="-285764">
              <a:lnSpc>
                <a:spcPct val="110000"/>
              </a:lnSpc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3"/>
              </a:buBlip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Cost-Effective: Lower long-term operational cost for small to mid-size systems</a:t>
            </a:r>
          </a:p>
          <a:p>
            <a:pPr marL="400070" indent="-285764">
              <a:lnSpc>
                <a:spcPct val="110000"/>
              </a:lnSpc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3"/>
              </a:buBlip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Compact &amp; Modular: Easily integrated into plant layout 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7FE19D87-A0D1-EF8B-32BD-05C4BA1B2A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643360" y="6301824"/>
            <a:ext cx="411480" cy="426553"/>
          </a:xfrm>
          <a:prstGeom prst="rect">
            <a:avLst/>
          </a:prstGeom>
        </p:spPr>
      </p:pic>
      <p:grpSp>
        <p:nvGrpSpPr>
          <p:cNvPr id="2" name="Group 4">
            <a:extLst>
              <a:ext uri="{FF2B5EF4-FFF2-40B4-BE49-F238E27FC236}">
                <a16:creationId xmlns:a16="http://schemas.microsoft.com/office/drawing/2014/main" id="{DD1CB313-1AC9-DB3A-A5A6-9ACB545240D7}"/>
              </a:ext>
            </a:extLst>
          </p:cNvPr>
          <p:cNvGrpSpPr/>
          <p:nvPr/>
        </p:nvGrpSpPr>
        <p:grpSpPr>
          <a:xfrm>
            <a:off x="-19583400" y="3855450"/>
            <a:ext cx="4908549" cy="753336"/>
            <a:chOff x="0" y="-9525"/>
            <a:chExt cx="1939180" cy="297614"/>
          </a:xfrm>
          <a:solidFill>
            <a:srgbClr val="22323A"/>
          </a:solidFill>
        </p:grpSpPr>
        <p:sp>
          <p:nvSpPr>
            <p:cNvPr id="3" name="Freeform 5">
              <a:extLst>
                <a:ext uri="{FF2B5EF4-FFF2-40B4-BE49-F238E27FC236}">
                  <a16:creationId xmlns:a16="http://schemas.microsoft.com/office/drawing/2014/main" id="{72E4A430-75EC-A52A-FBCD-1E4A5711614B}"/>
                </a:ext>
              </a:extLst>
            </p:cNvPr>
            <p:cNvSpPr/>
            <p:nvPr/>
          </p:nvSpPr>
          <p:spPr>
            <a:xfrm>
              <a:off x="0" y="0"/>
              <a:ext cx="1939180" cy="288089"/>
            </a:xfrm>
            <a:custGeom>
              <a:avLst/>
              <a:gdLst/>
              <a:ahLst/>
              <a:cxnLst/>
              <a:rect l="l" t="t" r="r" b="b"/>
              <a:pathLst>
                <a:path w="1939180" h="288089">
                  <a:moveTo>
                    <a:pt x="0" y="0"/>
                  </a:moveTo>
                  <a:lnTo>
                    <a:pt x="1939180" y="0"/>
                  </a:lnTo>
                  <a:lnTo>
                    <a:pt x="1939180" y="288089"/>
                  </a:lnTo>
                  <a:lnTo>
                    <a:pt x="0" y="288089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 sz="1200">
                <a:latin typeface="Plus Jakarta Sans Medium" pitchFamily="2" charset="0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3AA8A285-7FDF-AC44-94C9-E4D68A8D0085}"/>
                </a:ext>
              </a:extLst>
            </p:cNvPr>
            <p:cNvSpPr txBox="1"/>
            <p:nvPr/>
          </p:nvSpPr>
          <p:spPr>
            <a:xfrm>
              <a:off x="0" y="-9525"/>
              <a:ext cx="1939180" cy="297614"/>
            </a:xfrm>
            <a:prstGeom prst="rect">
              <a:avLst/>
            </a:prstGeom>
            <a:grpFill/>
          </p:spPr>
          <p:txBody>
            <a:bodyPr lIns="33867" tIns="33867" rIns="33867" bIns="33867" rtlCol="0" anchor="ctr"/>
            <a:lstStyle/>
            <a:p>
              <a:pPr algn="ctr">
                <a:lnSpc>
                  <a:spcPts val="2560"/>
                </a:lnSpc>
              </a:pPr>
              <a:r>
                <a:rPr lang="en-US" sz="2133" b="1" spc="-51" dirty="0">
                  <a:solidFill>
                    <a:srgbClr val="FFFFFF"/>
                  </a:solidFill>
                  <a:latin typeface="Plus Jakarta Sans ExtraBold" pitchFamily="2" charset="0"/>
                  <a:ea typeface="Gotham Bold"/>
                  <a:cs typeface="Plus Jakarta Sans ExtraBold" pitchFamily="2" charset="0"/>
                  <a:sym typeface="Gotham Bold"/>
                </a:rPr>
                <a:t>Air-to-water cooling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8C56549E-1F1B-7657-972C-746DAC08F546}"/>
              </a:ext>
            </a:extLst>
          </p:cNvPr>
          <p:cNvGrpSpPr/>
          <p:nvPr/>
        </p:nvGrpSpPr>
        <p:grpSpPr>
          <a:xfrm>
            <a:off x="-14897100" y="4637157"/>
            <a:ext cx="4908549" cy="753336"/>
            <a:chOff x="0" y="-9525"/>
            <a:chExt cx="1939180" cy="297614"/>
          </a:xfrm>
          <a:solidFill>
            <a:srgbClr val="22323A"/>
          </a:solidFill>
        </p:grpSpPr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0E0216F0-48F9-9279-13A2-129525855396}"/>
                </a:ext>
              </a:extLst>
            </p:cNvPr>
            <p:cNvSpPr/>
            <p:nvPr/>
          </p:nvSpPr>
          <p:spPr>
            <a:xfrm>
              <a:off x="0" y="0"/>
              <a:ext cx="1939180" cy="288089"/>
            </a:xfrm>
            <a:custGeom>
              <a:avLst/>
              <a:gdLst/>
              <a:ahLst/>
              <a:cxnLst/>
              <a:rect l="l" t="t" r="r" b="b"/>
              <a:pathLst>
                <a:path w="1939180" h="288089">
                  <a:moveTo>
                    <a:pt x="0" y="0"/>
                  </a:moveTo>
                  <a:lnTo>
                    <a:pt x="1939180" y="0"/>
                  </a:lnTo>
                  <a:lnTo>
                    <a:pt x="1939180" y="288089"/>
                  </a:lnTo>
                  <a:lnTo>
                    <a:pt x="0" y="288089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 sz="1200">
                <a:latin typeface="Plus Jakarta Sans Medium" pitchFamily="2" charset="0"/>
              </a:endParaRPr>
            </a:p>
          </p:txBody>
        </p:sp>
        <p:sp>
          <p:nvSpPr>
            <p:cNvPr id="13" name="TextBox 9">
              <a:extLst>
                <a:ext uri="{FF2B5EF4-FFF2-40B4-BE49-F238E27FC236}">
                  <a16:creationId xmlns:a16="http://schemas.microsoft.com/office/drawing/2014/main" id="{3768608C-0760-D38B-99E7-66EF0B1773C5}"/>
                </a:ext>
              </a:extLst>
            </p:cNvPr>
            <p:cNvSpPr txBox="1"/>
            <p:nvPr/>
          </p:nvSpPr>
          <p:spPr>
            <a:xfrm>
              <a:off x="0" y="-9525"/>
              <a:ext cx="1939180" cy="297614"/>
            </a:xfrm>
            <a:prstGeom prst="rect">
              <a:avLst/>
            </a:prstGeom>
            <a:grpFill/>
          </p:spPr>
          <p:txBody>
            <a:bodyPr lIns="33867" tIns="33867" rIns="33867" bIns="33867" rtlCol="0" anchor="ctr"/>
            <a:lstStyle/>
            <a:p>
              <a:pPr algn="ctr">
                <a:lnSpc>
                  <a:spcPts val="2560"/>
                </a:lnSpc>
              </a:pPr>
              <a:r>
                <a:rPr lang="en-US" sz="2133" b="1" spc="-51">
                  <a:solidFill>
                    <a:srgbClr val="FFFFFF"/>
                  </a:solidFill>
                  <a:latin typeface="Plus Jakarta Sans ExtraBold" pitchFamily="2" charset="0"/>
                  <a:ea typeface="Gotham Bold"/>
                  <a:cs typeface="Plus Jakarta Sans ExtraBold" pitchFamily="2" charset="0"/>
                  <a:sym typeface="Gotham Bold"/>
                </a:rPr>
                <a:t>Water-to-water cooling</a:t>
              </a:r>
            </a:p>
          </p:txBody>
        </p:sp>
      </p:grpSp>
      <p:grpSp>
        <p:nvGrpSpPr>
          <p:cNvPr id="14" name="Group 10">
            <a:extLst>
              <a:ext uri="{FF2B5EF4-FFF2-40B4-BE49-F238E27FC236}">
                <a16:creationId xmlns:a16="http://schemas.microsoft.com/office/drawing/2014/main" id="{F4D91117-8815-638F-6C94-E78F008A147E}"/>
              </a:ext>
            </a:extLst>
          </p:cNvPr>
          <p:cNvGrpSpPr/>
          <p:nvPr/>
        </p:nvGrpSpPr>
        <p:grpSpPr>
          <a:xfrm>
            <a:off x="-10210800" y="5418864"/>
            <a:ext cx="4908549" cy="753336"/>
            <a:chOff x="0" y="-9525"/>
            <a:chExt cx="1939180" cy="297614"/>
          </a:xfrm>
          <a:solidFill>
            <a:srgbClr val="22323A"/>
          </a:solidFill>
        </p:grpSpPr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5B74692C-4F01-7EB9-1EC7-F20B271809BE}"/>
                </a:ext>
              </a:extLst>
            </p:cNvPr>
            <p:cNvSpPr/>
            <p:nvPr/>
          </p:nvSpPr>
          <p:spPr>
            <a:xfrm>
              <a:off x="0" y="0"/>
              <a:ext cx="1939180" cy="288089"/>
            </a:xfrm>
            <a:custGeom>
              <a:avLst/>
              <a:gdLst/>
              <a:ahLst/>
              <a:cxnLst/>
              <a:rect l="l" t="t" r="r" b="b"/>
              <a:pathLst>
                <a:path w="1939180" h="288089">
                  <a:moveTo>
                    <a:pt x="0" y="0"/>
                  </a:moveTo>
                  <a:lnTo>
                    <a:pt x="1939180" y="0"/>
                  </a:lnTo>
                  <a:lnTo>
                    <a:pt x="1939180" y="288089"/>
                  </a:lnTo>
                  <a:lnTo>
                    <a:pt x="0" y="288089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 sz="1200">
                <a:latin typeface="Plus Jakarta Sans Medium" pitchFamily="2" charset="0"/>
              </a:endParaRPr>
            </a:p>
          </p:txBody>
        </p:sp>
        <p:sp>
          <p:nvSpPr>
            <p:cNvPr id="16" name="TextBox 12">
              <a:extLst>
                <a:ext uri="{FF2B5EF4-FFF2-40B4-BE49-F238E27FC236}">
                  <a16:creationId xmlns:a16="http://schemas.microsoft.com/office/drawing/2014/main" id="{8D1DC672-3FB9-83B7-CD87-2E5DAFF18C3F}"/>
                </a:ext>
              </a:extLst>
            </p:cNvPr>
            <p:cNvSpPr txBox="1"/>
            <p:nvPr/>
          </p:nvSpPr>
          <p:spPr>
            <a:xfrm>
              <a:off x="0" y="-9525"/>
              <a:ext cx="1939180" cy="297614"/>
            </a:xfrm>
            <a:prstGeom prst="rect">
              <a:avLst/>
            </a:prstGeom>
            <a:grpFill/>
          </p:spPr>
          <p:txBody>
            <a:bodyPr lIns="33867" tIns="33867" rIns="33867" bIns="33867" rtlCol="0" anchor="ctr"/>
            <a:lstStyle/>
            <a:p>
              <a:pPr algn="ctr">
                <a:lnSpc>
                  <a:spcPts val="2560"/>
                </a:lnSpc>
              </a:pPr>
              <a:r>
                <a:rPr lang="en-US" sz="2133" b="1" spc="-51">
                  <a:solidFill>
                    <a:srgbClr val="FFFFFF"/>
                  </a:solidFill>
                  <a:latin typeface="Plus Jakarta Sans ExtraBold" pitchFamily="2" charset="0"/>
                  <a:ea typeface="Gotham Bold"/>
                  <a:cs typeface="Plus Jakarta Sans ExtraBold" pitchFamily="2" charset="0"/>
                  <a:sym typeface="Gotham Bold"/>
                </a:rPr>
                <a:t>Heat exchanger</a:t>
              </a:r>
            </a:p>
          </p:txBody>
        </p:sp>
      </p:grpSp>
      <p:sp>
        <p:nvSpPr>
          <p:cNvPr id="17" name="RED-BG">
            <a:extLst>
              <a:ext uri="{FF2B5EF4-FFF2-40B4-BE49-F238E27FC236}">
                <a16:creationId xmlns:a16="http://schemas.microsoft.com/office/drawing/2014/main" id="{2189EF8E-4F68-69B6-739D-C83E7D630179}"/>
              </a:ext>
            </a:extLst>
          </p:cNvPr>
          <p:cNvSpPr/>
          <p:nvPr/>
        </p:nvSpPr>
        <p:spPr>
          <a:xfrm>
            <a:off x="11506200" y="6172200"/>
            <a:ext cx="685800" cy="685800"/>
          </a:xfrm>
          <a:prstGeom prst="rect">
            <a:avLst/>
          </a:prstGeom>
          <a:solidFill>
            <a:srgbClr val="AD2A3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Plus Jakarta Sans Medium" pitchFamily="2" charset="0"/>
            </a:endParaRPr>
          </a:p>
        </p:txBody>
      </p:sp>
      <p:pic>
        <p:nvPicPr>
          <p:cNvPr id="18" name="Graphic 17">
            <a:extLst>
              <a:ext uri="{FF2B5EF4-FFF2-40B4-BE49-F238E27FC236}">
                <a16:creationId xmlns:a16="http://schemas.microsoft.com/office/drawing/2014/main" id="{BF724DAE-6312-903D-BC68-DC4339928C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643360" y="6301824"/>
            <a:ext cx="411480" cy="426553"/>
          </a:xfrm>
          <a:prstGeom prst="rect">
            <a:avLst/>
          </a:prstGeom>
        </p:spPr>
      </p:pic>
      <p:sp>
        <p:nvSpPr>
          <p:cNvPr id="10" name="Freeform 6">
            <a:extLst>
              <a:ext uri="{FF2B5EF4-FFF2-40B4-BE49-F238E27FC236}">
                <a16:creationId xmlns:a16="http://schemas.microsoft.com/office/drawing/2014/main" id="{FA559C69-674E-49AD-ABB7-AD99605EE02D}"/>
              </a:ext>
            </a:extLst>
          </p:cNvPr>
          <p:cNvSpPr/>
          <p:nvPr/>
        </p:nvSpPr>
        <p:spPr>
          <a:xfrm>
            <a:off x="22479000" y="-21340794"/>
            <a:ext cx="25069800" cy="47482187"/>
          </a:xfrm>
          <a:custGeom>
            <a:avLst/>
            <a:gdLst/>
            <a:ahLst/>
            <a:cxnLst/>
            <a:rect l="l" t="t" r="r" b="b"/>
            <a:pathLst>
              <a:path w="6939913" h="13144192">
                <a:moveTo>
                  <a:pt x="0" y="0"/>
                </a:moveTo>
                <a:lnTo>
                  <a:pt x="6939913" y="0"/>
                </a:lnTo>
                <a:lnTo>
                  <a:pt x="6939913" y="13144192"/>
                </a:lnTo>
                <a:lnTo>
                  <a:pt x="0" y="1314419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3742" r="-3742"/>
            </a:stretch>
          </a:blipFill>
        </p:spPr>
        <p:txBody>
          <a:bodyPr/>
          <a:lstStyle/>
          <a:p>
            <a:endParaRPr lang="en-US" sz="1200">
              <a:latin typeface="Plus Jakarta Sans Medium" pitchFamily="2" charset="0"/>
            </a:endParaRPr>
          </a:p>
        </p:txBody>
      </p:sp>
      <p:sp>
        <p:nvSpPr>
          <p:cNvPr id="19" name="Freeform 7">
            <a:extLst>
              <a:ext uri="{FF2B5EF4-FFF2-40B4-BE49-F238E27FC236}">
                <a16:creationId xmlns:a16="http://schemas.microsoft.com/office/drawing/2014/main" id="{90B0A5F7-6DC3-B9E6-0BF8-64293107D3BE}"/>
              </a:ext>
            </a:extLst>
          </p:cNvPr>
          <p:cNvSpPr/>
          <p:nvPr/>
        </p:nvSpPr>
        <p:spPr>
          <a:xfrm>
            <a:off x="44500800" y="-21973105"/>
            <a:ext cx="22022990" cy="48185837"/>
          </a:xfrm>
          <a:custGeom>
            <a:avLst/>
            <a:gdLst/>
            <a:ahLst/>
            <a:cxnLst/>
            <a:rect l="l" t="t" r="r" b="b"/>
            <a:pathLst>
              <a:path w="6096484" h="13338980">
                <a:moveTo>
                  <a:pt x="0" y="0"/>
                </a:moveTo>
                <a:lnTo>
                  <a:pt x="6096484" y="0"/>
                </a:lnTo>
                <a:lnTo>
                  <a:pt x="6096484" y="13338980"/>
                </a:lnTo>
                <a:lnTo>
                  <a:pt x="0" y="1333898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3742" r="-3742"/>
            </a:stretch>
          </a:blipFill>
        </p:spPr>
        <p:txBody>
          <a:bodyPr/>
          <a:lstStyle/>
          <a:p>
            <a:endParaRPr lang="en-US" sz="1200">
              <a:latin typeface="Plus Jakarta Sans Medium" pitchFamily="2" charset="0"/>
            </a:endParaRPr>
          </a:p>
        </p:txBody>
      </p:sp>
      <p:sp>
        <p:nvSpPr>
          <p:cNvPr id="20" name="TextBox 14">
            <a:extLst>
              <a:ext uri="{FF2B5EF4-FFF2-40B4-BE49-F238E27FC236}">
                <a16:creationId xmlns:a16="http://schemas.microsoft.com/office/drawing/2014/main" id="{C5B1CC1A-AD4A-12F7-7565-E5E446C44E96}"/>
              </a:ext>
            </a:extLst>
          </p:cNvPr>
          <p:cNvSpPr txBox="1"/>
          <p:nvPr/>
        </p:nvSpPr>
        <p:spPr>
          <a:xfrm>
            <a:off x="-15158522" y="914400"/>
            <a:ext cx="4090868" cy="13295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</a:pPr>
            <a:r>
              <a:rPr lang="en-US" sz="4800" b="1" spc="-223" dirty="0">
                <a:solidFill>
                  <a:srgbClr val="AD2A38"/>
                </a:solidFill>
                <a:latin typeface="Plus Jakarta Sans SemiBold" pitchFamily="2" charset="0"/>
                <a:ea typeface="Gotham Bold"/>
                <a:cs typeface="Plus Jakarta Sans SemiBold" pitchFamily="2" charset="0"/>
                <a:sym typeface="Gotham Bold"/>
              </a:rPr>
              <a:t>Ozone Off Gas Destruct Unit</a:t>
            </a:r>
          </a:p>
        </p:txBody>
      </p:sp>
    </p:spTree>
    <p:extLst>
      <p:ext uri="{BB962C8B-B14F-4D97-AF65-F5344CB8AC3E}">
        <p14:creationId xmlns:p14="http://schemas.microsoft.com/office/powerpoint/2010/main" val="36575834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16200000">
            <a:off x="532519" y="-126572"/>
            <a:ext cx="6551571" cy="7566715"/>
          </a:xfrm>
          <a:custGeom>
            <a:avLst/>
            <a:gdLst/>
            <a:ahLst/>
            <a:cxnLst/>
            <a:rect l="l" t="t" r="r" b="b"/>
            <a:pathLst>
              <a:path w="16921319" h="18244009">
                <a:moveTo>
                  <a:pt x="0" y="0"/>
                </a:moveTo>
                <a:lnTo>
                  <a:pt x="16921319" y="0"/>
                </a:lnTo>
                <a:lnTo>
                  <a:pt x="16921319" y="18244009"/>
                </a:lnTo>
                <a:lnTo>
                  <a:pt x="0" y="1824400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>
              <a:latin typeface="Plus Jakarta Sans Medium" pitchFamily="2" charset="0"/>
            </a:endParaRPr>
          </a:p>
        </p:txBody>
      </p:sp>
      <p:sp>
        <p:nvSpPr>
          <p:cNvPr id="6" name="Freeform 6"/>
          <p:cNvSpPr/>
          <p:nvPr/>
        </p:nvSpPr>
        <p:spPr>
          <a:xfrm>
            <a:off x="5918219" y="-1522452"/>
            <a:ext cx="5083332" cy="9627828"/>
          </a:xfrm>
          <a:custGeom>
            <a:avLst/>
            <a:gdLst/>
            <a:ahLst/>
            <a:cxnLst/>
            <a:rect l="l" t="t" r="r" b="b"/>
            <a:pathLst>
              <a:path w="6939913" h="13144192">
                <a:moveTo>
                  <a:pt x="0" y="0"/>
                </a:moveTo>
                <a:lnTo>
                  <a:pt x="6939913" y="0"/>
                </a:lnTo>
                <a:lnTo>
                  <a:pt x="6939913" y="13144192"/>
                </a:lnTo>
                <a:lnTo>
                  <a:pt x="0" y="1314419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742" r="-3742"/>
            </a:stretch>
          </a:blipFill>
        </p:spPr>
        <p:txBody>
          <a:bodyPr/>
          <a:lstStyle/>
          <a:p>
            <a:endParaRPr lang="en-US" sz="1200">
              <a:latin typeface="Plus Jakarta Sans Medium" pitchFamily="2" charset="0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9787718" y="-1600200"/>
            <a:ext cx="4465539" cy="9770505"/>
          </a:xfrm>
          <a:custGeom>
            <a:avLst/>
            <a:gdLst/>
            <a:ahLst/>
            <a:cxnLst/>
            <a:rect l="l" t="t" r="r" b="b"/>
            <a:pathLst>
              <a:path w="6096484" h="13338980">
                <a:moveTo>
                  <a:pt x="0" y="0"/>
                </a:moveTo>
                <a:lnTo>
                  <a:pt x="6096484" y="0"/>
                </a:lnTo>
                <a:lnTo>
                  <a:pt x="6096484" y="13338980"/>
                </a:lnTo>
                <a:lnTo>
                  <a:pt x="0" y="1333898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3742" r="-3742"/>
            </a:stretch>
          </a:blipFill>
        </p:spPr>
        <p:txBody>
          <a:bodyPr/>
          <a:lstStyle/>
          <a:p>
            <a:endParaRPr lang="en-US" sz="1200">
              <a:latin typeface="Plus Jakarta Sans Medium" pitchFamily="2" charset="0"/>
            </a:endParaRPr>
          </a:p>
        </p:txBody>
      </p:sp>
      <p:sp>
        <p:nvSpPr>
          <p:cNvPr id="4" name="TextBox 14">
            <a:extLst>
              <a:ext uri="{FF2B5EF4-FFF2-40B4-BE49-F238E27FC236}">
                <a16:creationId xmlns:a16="http://schemas.microsoft.com/office/drawing/2014/main" id="{E549B9AB-2DC5-6A05-CA8E-133957BA7695}"/>
              </a:ext>
            </a:extLst>
          </p:cNvPr>
          <p:cNvSpPr txBox="1"/>
          <p:nvPr/>
        </p:nvSpPr>
        <p:spPr>
          <a:xfrm>
            <a:off x="909377" y="914400"/>
            <a:ext cx="4090868" cy="13295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</a:pPr>
            <a:r>
              <a:rPr lang="en-US" sz="4800" b="1" spc="-223" dirty="0">
                <a:solidFill>
                  <a:srgbClr val="AD2A38"/>
                </a:solidFill>
                <a:latin typeface="Plus Jakarta Sans SemiBold" pitchFamily="2" charset="0"/>
                <a:ea typeface="Gotham Bold"/>
                <a:cs typeface="Plus Jakarta Sans SemiBold" pitchFamily="2" charset="0"/>
                <a:sym typeface="Gotham Bold"/>
              </a:rPr>
              <a:t>Ozone Off Gas Destruct Unit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1EFF839-BAC7-897F-D554-103E0CC68FF3}"/>
              </a:ext>
            </a:extLst>
          </p:cNvPr>
          <p:cNvSpPr txBox="1"/>
          <p:nvPr/>
        </p:nvSpPr>
        <p:spPr>
          <a:xfrm>
            <a:off x="909377" y="2683676"/>
            <a:ext cx="5616905" cy="3217612"/>
          </a:xfrm>
          <a:prstGeom prst="rect">
            <a:avLst/>
          </a:prstGeom>
          <a:noFill/>
        </p:spPr>
        <p:txBody>
          <a:bodyPr wrap="square" numCol="1">
            <a:spAutoFit/>
          </a:bodyPr>
          <a:lstStyle/>
          <a:p>
            <a:pPr marL="114306">
              <a:lnSpc>
                <a:spcPct val="110000"/>
              </a:lnSpc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</a:pPr>
            <a:r>
              <a:rPr lang="en-US" b="1" dirty="0">
                <a:solidFill>
                  <a:schemeClr val="bg2">
                    <a:lumMod val="25000"/>
                  </a:schemeClr>
                </a:solidFill>
                <a:latin typeface="Plus Jakarta Sans ExtraBold" pitchFamily="2" charset="0"/>
                <a:cs typeface="Plus Jakarta Sans ExtraBold" pitchFamily="2" charset="0"/>
              </a:rPr>
              <a:t>Ozone destruct sizing</a:t>
            </a:r>
          </a:p>
          <a:p>
            <a:pPr marL="400070" indent="-285764">
              <a:lnSpc>
                <a:spcPct val="110000"/>
              </a:lnSpc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6"/>
              </a:buBlip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Gas production​</a:t>
            </a:r>
          </a:p>
          <a:p>
            <a:pPr marL="400070" indent="-285764">
              <a:lnSpc>
                <a:spcPct val="110000"/>
              </a:lnSpc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6"/>
              </a:buBlip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Level variation in the tank</a:t>
            </a:r>
          </a:p>
          <a:p>
            <a:pPr marL="114306">
              <a:lnSpc>
                <a:spcPct val="110000"/>
              </a:lnSpc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</a:pPr>
            <a:endParaRPr lang="en-US" dirty="0">
              <a:solidFill>
                <a:schemeClr val="bg2">
                  <a:lumMod val="25000"/>
                </a:schemeClr>
              </a:solidFill>
              <a:latin typeface="Plus Jakarta Sans Medium" pitchFamily="2" charset="0"/>
              <a:cs typeface="Plus Jakarta Sans Medium" pitchFamily="2" charset="0"/>
            </a:endParaRPr>
          </a:p>
          <a:p>
            <a:pPr marL="114306">
              <a:lnSpc>
                <a:spcPct val="110000"/>
              </a:lnSpc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</a:pPr>
            <a:r>
              <a:rPr lang="en-US" b="1" dirty="0">
                <a:solidFill>
                  <a:schemeClr val="bg2">
                    <a:lumMod val="25000"/>
                  </a:schemeClr>
                </a:solidFill>
                <a:latin typeface="Plus Jakarta Sans ExtraBold" pitchFamily="2" charset="0"/>
                <a:cs typeface="Plus Jakarta Sans ExtraBold" pitchFamily="2" charset="0"/>
              </a:rPr>
              <a:t>Features</a:t>
            </a:r>
          </a:p>
          <a:p>
            <a:pPr marL="400070" indent="-285764">
              <a:lnSpc>
                <a:spcPct val="110000"/>
              </a:lnSpc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6"/>
              </a:buBlip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Safely removes residual ozone</a:t>
            </a:r>
          </a:p>
          <a:p>
            <a:pPr marL="400070" indent="-285764">
              <a:lnSpc>
                <a:spcPct val="110000"/>
              </a:lnSpc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6"/>
              </a:buBlip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Catalytic destruction</a:t>
            </a:r>
          </a:p>
          <a:p>
            <a:pPr marL="400070" indent="-285764">
              <a:lnSpc>
                <a:spcPct val="110000"/>
              </a:lnSpc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6"/>
              </a:buBlip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Compact stainless-steel design</a:t>
            </a:r>
          </a:p>
          <a:p>
            <a:pPr marL="400070" indent="-285764">
              <a:lnSpc>
                <a:spcPct val="110000"/>
              </a:lnSpc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6"/>
              </a:buBlip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Fits various system sizes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E5F9E21E-DD1A-017F-0690-D3AFD55A0C93}"/>
              </a:ext>
            </a:extLst>
          </p:cNvPr>
          <p:cNvGrpSpPr/>
          <p:nvPr/>
        </p:nvGrpSpPr>
        <p:grpSpPr>
          <a:xfrm>
            <a:off x="-10436702" y="3774175"/>
            <a:ext cx="3727766" cy="307227"/>
            <a:chOff x="0" y="0"/>
            <a:chExt cx="7455532" cy="614454"/>
          </a:xfrm>
        </p:grpSpPr>
        <p:sp>
          <p:nvSpPr>
            <p:cNvPr id="33" name="Freeform 8">
              <a:extLst>
                <a:ext uri="{FF2B5EF4-FFF2-40B4-BE49-F238E27FC236}">
                  <a16:creationId xmlns:a16="http://schemas.microsoft.com/office/drawing/2014/main" id="{34B53EA6-CA01-F5BB-B16E-80791575FD1A}"/>
                </a:ext>
              </a:extLst>
            </p:cNvPr>
            <p:cNvSpPr/>
            <p:nvPr/>
          </p:nvSpPr>
          <p:spPr>
            <a:xfrm>
              <a:off x="0" y="0"/>
              <a:ext cx="614454" cy="614454"/>
            </a:xfrm>
            <a:custGeom>
              <a:avLst/>
              <a:gdLst/>
              <a:ahLst/>
              <a:cxnLst/>
              <a:rect l="l" t="t" r="r" b="b"/>
              <a:pathLst>
                <a:path w="614454" h="614454">
                  <a:moveTo>
                    <a:pt x="0" y="0"/>
                  </a:moveTo>
                  <a:lnTo>
                    <a:pt x="614454" y="0"/>
                  </a:lnTo>
                  <a:lnTo>
                    <a:pt x="614454" y="614454"/>
                  </a:lnTo>
                  <a:lnTo>
                    <a:pt x="0" y="6144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09630"/>
              <a:endParaRPr lang="en-US" sz="1200">
                <a:solidFill>
                  <a:prstClr val="black"/>
                </a:solidFill>
                <a:latin typeface="Plus Jakarta Sans SemiBold" pitchFamily="2" charset="0"/>
                <a:cs typeface="Plus Jakarta Sans SemiBold" pitchFamily="2" charset="0"/>
              </a:endParaRPr>
            </a:p>
          </p:txBody>
        </p:sp>
        <p:sp>
          <p:nvSpPr>
            <p:cNvPr id="34" name="TextBox 9">
              <a:extLst>
                <a:ext uri="{FF2B5EF4-FFF2-40B4-BE49-F238E27FC236}">
                  <a16:creationId xmlns:a16="http://schemas.microsoft.com/office/drawing/2014/main" id="{244D168F-CFD2-F74E-7653-80D23B4B089F}"/>
                </a:ext>
              </a:extLst>
            </p:cNvPr>
            <p:cNvSpPr txBox="1"/>
            <p:nvPr/>
          </p:nvSpPr>
          <p:spPr>
            <a:xfrm>
              <a:off x="1004084" y="94502"/>
              <a:ext cx="6451448" cy="3856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09630">
                <a:lnSpc>
                  <a:spcPts val="1600"/>
                </a:lnSpc>
              </a:pPr>
              <a:r>
                <a:rPr lang="en-US" sz="1333" b="1" spc="-27" dirty="0">
                  <a:solidFill>
                    <a:srgbClr val="F7F7F6"/>
                  </a:solidFill>
                  <a:latin typeface="Plus Jakarta Sans SemiBold" pitchFamily="2" charset="0"/>
                  <a:ea typeface="Gotham Bold"/>
                  <a:cs typeface="Plus Jakarta Sans SemiBold" pitchFamily="2" charset="0"/>
                  <a:sym typeface="Gotham Bold"/>
                </a:rPr>
                <a:t>321-506-1850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417D6D42-ADF3-5419-AE5D-2B7D52F68A43}"/>
              </a:ext>
            </a:extLst>
          </p:cNvPr>
          <p:cNvGrpSpPr/>
          <p:nvPr/>
        </p:nvGrpSpPr>
        <p:grpSpPr>
          <a:xfrm>
            <a:off x="-13279122" y="4090847"/>
            <a:ext cx="3735555" cy="305937"/>
            <a:chOff x="0" y="0"/>
            <a:chExt cx="7471109" cy="611874"/>
          </a:xfrm>
        </p:grpSpPr>
        <p:sp>
          <p:nvSpPr>
            <p:cNvPr id="31" name="Freeform 11">
              <a:extLst>
                <a:ext uri="{FF2B5EF4-FFF2-40B4-BE49-F238E27FC236}">
                  <a16:creationId xmlns:a16="http://schemas.microsoft.com/office/drawing/2014/main" id="{29EC68D5-BC50-4D6E-D3CC-D96256E51E9C}"/>
                </a:ext>
              </a:extLst>
            </p:cNvPr>
            <p:cNvSpPr/>
            <p:nvPr/>
          </p:nvSpPr>
          <p:spPr>
            <a:xfrm>
              <a:off x="0" y="0"/>
              <a:ext cx="611874" cy="611874"/>
            </a:xfrm>
            <a:custGeom>
              <a:avLst/>
              <a:gdLst/>
              <a:ahLst/>
              <a:cxnLst/>
              <a:rect l="l" t="t" r="r" b="b"/>
              <a:pathLst>
                <a:path w="611874" h="611874">
                  <a:moveTo>
                    <a:pt x="0" y="0"/>
                  </a:moveTo>
                  <a:lnTo>
                    <a:pt x="611874" y="0"/>
                  </a:lnTo>
                  <a:lnTo>
                    <a:pt x="611874" y="611874"/>
                  </a:lnTo>
                  <a:lnTo>
                    <a:pt x="0" y="6118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09630"/>
              <a:endParaRPr lang="en-US" sz="1200">
                <a:solidFill>
                  <a:prstClr val="black"/>
                </a:solidFill>
                <a:latin typeface="Plus Jakarta Sans SemiBold" pitchFamily="2" charset="0"/>
                <a:cs typeface="Plus Jakarta Sans SemiBold" pitchFamily="2" charset="0"/>
              </a:endParaRPr>
            </a:p>
          </p:txBody>
        </p:sp>
        <p:sp>
          <p:nvSpPr>
            <p:cNvPr id="32" name="TextBox 50">
              <a:extLst>
                <a:ext uri="{FF2B5EF4-FFF2-40B4-BE49-F238E27FC236}">
                  <a16:creationId xmlns:a16="http://schemas.microsoft.com/office/drawing/2014/main" id="{5F4C2748-2E91-A23C-C372-D50668F438F6}"/>
                </a:ext>
              </a:extLst>
            </p:cNvPr>
            <p:cNvSpPr txBox="1"/>
            <p:nvPr/>
          </p:nvSpPr>
          <p:spPr>
            <a:xfrm>
              <a:off x="1019664" y="93212"/>
              <a:ext cx="6451445" cy="3856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09630">
                <a:lnSpc>
                  <a:spcPts val="1600"/>
                </a:lnSpc>
              </a:pPr>
              <a:r>
                <a:rPr lang="en-US" sz="1333" b="1" spc="-27" dirty="0">
                  <a:solidFill>
                    <a:srgbClr val="F7F7F6"/>
                  </a:solidFill>
                  <a:latin typeface="Plus Jakarta Sans SemiBold" pitchFamily="2" charset="0"/>
                  <a:ea typeface="Gotham Bold"/>
                  <a:cs typeface="Plus Jakarta Sans SemiBold" pitchFamily="2" charset="0"/>
                  <a:sym typeface="Gotham Bold"/>
                </a:rPr>
                <a:t>www.pinnacleozone.com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D6641817-36B3-8919-1E12-86B4B5DEC59D}"/>
              </a:ext>
            </a:extLst>
          </p:cNvPr>
          <p:cNvGrpSpPr/>
          <p:nvPr/>
        </p:nvGrpSpPr>
        <p:grpSpPr>
          <a:xfrm>
            <a:off x="-16110007" y="4562499"/>
            <a:ext cx="3724020" cy="299736"/>
            <a:chOff x="0" y="0"/>
            <a:chExt cx="7448040" cy="599472"/>
          </a:xfrm>
        </p:grpSpPr>
        <p:sp>
          <p:nvSpPr>
            <p:cNvPr id="29" name="Freeform 14">
              <a:extLst>
                <a:ext uri="{FF2B5EF4-FFF2-40B4-BE49-F238E27FC236}">
                  <a16:creationId xmlns:a16="http://schemas.microsoft.com/office/drawing/2014/main" id="{632258DD-DB3F-9AF1-34F6-7BB49C434D87}"/>
                </a:ext>
              </a:extLst>
            </p:cNvPr>
            <p:cNvSpPr/>
            <p:nvPr/>
          </p:nvSpPr>
          <p:spPr>
            <a:xfrm>
              <a:off x="0" y="0"/>
              <a:ext cx="599472" cy="599472"/>
            </a:xfrm>
            <a:custGeom>
              <a:avLst/>
              <a:gdLst/>
              <a:ahLst/>
              <a:cxnLst/>
              <a:rect l="l" t="t" r="r" b="b"/>
              <a:pathLst>
                <a:path w="599472" h="599472">
                  <a:moveTo>
                    <a:pt x="0" y="0"/>
                  </a:moveTo>
                  <a:lnTo>
                    <a:pt x="599472" y="0"/>
                  </a:lnTo>
                  <a:lnTo>
                    <a:pt x="599472" y="599472"/>
                  </a:lnTo>
                  <a:lnTo>
                    <a:pt x="0" y="5994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09630"/>
              <a:endParaRPr lang="en-US" sz="1200">
                <a:solidFill>
                  <a:prstClr val="black"/>
                </a:solidFill>
                <a:latin typeface="Plus Jakarta Sans SemiBold" pitchFamily="2" charset="0"/>
                <a:cs typeface="Plus Jakarta Sans SemiBold" pitchFamily="2" charset="0"/>
              </a:endParaRPr>
            </a:p>
          </p:txBody>
        </p:sp>
        <p:sp>
          <p:nvSpPr>
            <p:cNvPr id="30" name="TextBox 15">
              <a:extLst>
                <a:ext uri="{FF2B5EF4-FFF2-40B4-BE49-F238E27FC236}">
                  <a16:creationId xmlns:a16="http://schemas.microsoft.com/office/drawing/2014/main" id="{0D144A14-9AE7-4090-1B7F-E96EE673544D}"/>
                </a:ext>
              </a:extLst>
            </p:cNvPr>
            <p:cNvSpPr txBox="1"/>
            <p:nvPr/>
          </p:nvSpPr>
          <p:spPr>
            <a:xfrm>
              <a:off x="996592" y="87012"/>
              <a:ext cx="6451448" cy="3856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09630">
                <a:lnSpc>
                  <a:spcPts val="1600"/>
                </a:lnSpc>
              </a:pPr>
              <a:r>
                <a:rPr lang="en-US" sz="1333" b="1" spc="-27" dirty="0">
                  <a:solidFill>
                    <a:srgbClr val="F7F7F6"/>
                  </a:solidFill>
                  <a:latin typeface="Plus Jakarta Sans SemiBold" pitchFamily="2" charset="0"/>
                  <a:ea typeface="Gotham Bold"/>
                  <a:cs typeface="Plus Jakarta Sans SemiBold" pitchFamily="2" charset="0"/>
                  <a:sym typeface="Gotham Bold"/>
                </a:rPr>
                <a:t>Cocoa, Florida, USA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7A9911B6-3264-5A57-5F30-CF9D0A7CE907}"/>
              </a:ext>
            </a:extLst>
          </p:cNvPr>
          <p:cNvGrpSpPr/>
          <p:nvPr/>
        </p:nvGrpSpPr>
        <p:grpSpPr>
          <a:xfrm>
            <a:off x="-7602070" y="1995766"/>
            <a:ext cx="7274767" cy="1304048"/>
            <a:chOff x="-117507" y="1945985"/>
            <a:chExt cx="11682765" cy="2608096"/>
          </a:xfrm>
        </p:grpSpPr>
        <p:sp>
          <p:nvSpPr>
            <p:cNvPr id="27" name="TextBox 5">
              <a:extLst>
                <a:ext uri="{FF2B5EF4-FFF2-40B4-BE49-F238E27FC236}">
                  <a16:creationId xmlns:a16="http://schemas.microsoft.com/office/drawing/2014/main" id="{A6D943AE-6631-0DBA-9F8E-60AF47D75F11}"/>
                </a:ext>
              </a:extLst>
            </p:cNvPr>
            <p:cNvSpPr txBox="1"/>
            <p:nvPr/>
          </p:nvSpPr>
          <p:spPr>
            <a:xfrm>
              <a:off x="-117507" y="1945985"/>
              <a:ext cx="11682765" cy="112851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09660">
                <a:lnSpc>
                  <a:spcPts val="4400"/>
                </a:lnSpc>
              </a:pPr>
              <a:r>
                <a:rPr lang="en-US" sz="4000" b="1" spc="-100" dirty="0">
                  <a:solidFill>
                    <a:srgbClr val="FFFFFF"/>
                  </a:solidFill>
                  <a:latin typeface="Plus Jakarta Sans ExtraBold" pitchFamily="2" charset="0"/>
                  <a:ea typeface="Gotham Bold"/>
                  <a:cs typeface="Plus Jakarta Sans ExtraBold" pitchFamily="2" charset="0"/>
                  <a:sym typeface="Gotham Bold"/>
                </a:rPr>
                <a:t>Thank You for Attending</a:t>
              </a:r>
            </a:p>
          </p:txBody>
        </p:sp>
        <p:sp>
          <p:nvSpPr>
            <p:cNvPr id="28" name="TextBox 6">
              <a:extLst>
                <a:ext uri="{FF2B5EF4-FFF2-40B4-BE49-F238E27FC236}">
                  <a16:creationId xmlns:a16="http://schemas.microsoft.com/office/drawing/2014/main" id="{02FB1C98-2DA7-67C6-DAEF-96FB88887DF4}"/>
                </a:ext>
              </a:extLst>
            </p:cNvPr>
            <p:cNvSpPr txBox="1"/>
            <p:nvPr/>
          </p:nvSpPr>
          <p:spPr>
            <a:xfrm>
              <a:off x="-117507" y="3278603"/>
              <a:ext cx="8566028" cy="127547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09660"/>
              <a:r>
                <a:rPr lang="en-US" sz="2000" dirty="0">
                  <a:solidFill>
                    <a:schemeClr val="bg1">
                      <a:lumMod val="95000"/>
                    </a:schemeClr>
                  </a:solidFill>
                  <a:latin typeface="Plus Jakarta Sans Medium" pitchFamily="2" charset="0"/>
                  <a:ea typeface="Gotham"/>
                  <a:cs typeface="Plus Jakarta Sans Medium" pitchFamily="2" charset="0"/>
                  <a:sym typeface="Gotham"/>
                </a:rPr>
                <a:t>We look forward to the journey ahead, where we can turn our shared vision into reality.</a:t>
              </a:r>
            </a:p>
          </p:txBody>
        </p:sp>
      </p:grpSp>
      <p:sp>
        <p:nvSpPr>
          <p:cNvPr id="35" name="RED-BG">
            <a:extLst>
              <a:ext uri="{FF2B5EF4-FFF2-40B4-BE49-F238E27FC236}">
                <a16:creationId xmlns:a16="http://schemas.microsoft.com/office/drawing/2014/main" id="{90FD186B-9ED5-D75F-AA3C-286C13ECD501}"/>
              </a:ext>
            </a:extLst>
          </p:cNvPr>
          <p:cNvSpPr/>
          <p:nvPr/>
        </p:nvSpPr>
        <p:spPr>
          <a:xfrm>
            <a:off x="11506200" y="6172200"/>
            <a:ext cx="685800" cy="685800"/>
          </a:xfrm>
          <a:prstGeom prst="rect">
            <a:avLst/>
          </a:prstGeom>
          <a:solidFill>
            <a:srgbClr val="AD2A3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Plus Jakarta Sans Medium" pitchFamily="2" charset="0"/>
            </a:endParaRPr>
          </a:p>
        </p:txBody>
      </p:sp>
      <p:pic>
        <p:nvPicPr>
          <p:cNvPr id="36" name="Graphic 35">
            <a:extLst>
              <a:ext uri="{FF2B5EF4-FFF2-40B4-BE49-F238E27FC236}">
                <a16:creationId xmlns:a16="http://schemas.microsoft.com/office/drawing/2014/main" id="{A65AD287-E808-B98E-81BE-EE254C33C9D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1643360" y="6301824"/>
            <a:ext cx="411480" cy="426553"/>
          </a:xfrm>
          <a:prstGeom prst="rect">
            <a:avLst/>
          </a:prstGeom>
        </p:spPr>
      </p:pic>
      <p:sp>
        <p:nvSpPr>
          <p:cNvPr id="3" name="RED-BG">
            <a:extLst>
              <a:ext uri="{FF2B5EF4-FFF2-40B4-BE49-F238E27FC236}">
                <a16:creationId xmlns:a16="http://schemas.microsoft.com/office/drawing/2014/main" id="{C3939A45-9C20-1D29-1265-4DB9F9A5623D}"/>
              </a:ext>
            </a:extLst>
          </p:cNvPr>
          <p:cNvSpPr/>
          <p:nvPr/>
        </p:nvSpPr>
        <p:spPr>
          <a:xfrm>
            <a:off x="609600" y="7365728"/>
            <a:ext cx="4191000" cy="5062532"/>
          </a:xfrm>
          <a:prstGeom prst="rect">
            <a:avLst/>
          </a:prstGeom>
          <a:solidFill>
            <a:srgbClr val="AD2A3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Plus Jakarta Sans Medium" pitchFamily="2" charset="0"/>
            </a:endParaRPr>
          </a:p>
        </p:txBody>
      </p:sp>
      <p:sp>
        <p:nvSpPr>
          <p:cNvPr id="8" name="Freeform 6">
            <a:extLst>
              <a:ext uri="{FF2B5EF4-FFF2-40B4-BE49-F238E27FC236}">
                <a16:creationId xmlns:a16="http://schemas.microsoft.com/office/drawing/2014/main" id="{906939C5-FF7E-5DCE-CC7C-2E6E3F385CB5}"/>
              </a:ext>
            </a:extLst>
          </p:cNvPr>
          <p:cNvSpPr/>
          <p:nvPr/>
        </p:nvSpPr>
        <p:spPr>
          <a:xfrm>
            <a:off x="762000" y="8638777"/>
            <a:ext cx="5957481" cy="7578965"/>
          </a:xfrm>
          <a:custGeom>
            <a:avLst/>
            <a:gdLst/>
            <a:ahLst/>
            <a:cxnLst/>
            <a:rect l="l" t="t" r="r" b="b"/>
            <a:pathLst>
              <a:path w="7287409" h="9270868">
                <a:moveTo>
                  <a:pt x="0" y="0"/>
                </a:moveTo>
                <a:lnTo>
                  <a:pt x="7287409" y="0"/>
                </a:lnTo>
                <a:lnTo>
                  <a:pt x="7287409" y="9270868"/>
                </a:lnTo>
                <a:lnTo>
                  <a:pt x="0" y="9270868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t="-18457" b="-15029"/>
            </a:stretch>
          </a:blipFill>
        </p:spPr>
        <p:txBody>
          <a:bodyPr/>
          <a:lstStyle/>
          <a:p>
            <a:endParaRPr lang="en-US" sz="1200">
              <a:latin typeface="Plus Jakarta Sans Medium" pitchFamily="2" charset="0"/>
            </a:endParaRPr>
          </a:p>
        </p:txBody>
      </p:sp>
      <p:sp>
        <p:nvSpPr>
          <p:cNvPr id="11" name="Freeform 6">
            <a:extLst>
              <a:ext uri="{FF2B5EF4-FFF2-40B4-BE49-F238E27FC236}">
                <a16:creationId xmlns:a16="http://schemas.microsoft.com/office/drawing/2014/main" id="{128F0D19-B114-4825-40C6-3A32852DE278}"/>
              </a:ext>
            </a:extLst>
          </p:cNvPr>
          <p:cNvSpPr/>
          <p:nvPr/>
        </p:nvSpPr>
        <p:spPr>
          <a:xfrm>
            <a:off x="673101" y="38709600"/>
            <a:ext cx="10820400" cy="3390900"/>
          </a:xfrm>
          <a:custGeom>
            <a:avLst/>
            <a:gdLst>
              <a:gd name="csX0" fmla="*/ 0 w 16230600"/>
              <a:gd name="csY0" fmla="*/ 0 h 5068160"/>
              <a:gd name="csX1" fmla="*/ 16230600 w 16230600"/>
              <a:gd name="csY1" fmla="*/ 0 h 5068160"/>
              <a:gd name="csX2" fmla="*/ 16230600 w 16230600"/>
              <a:gd name="csY2" fmla="*/ 5068160 h 5068160"/>
              <a:gd name="csX3" fmla="*/ 0 w 16230600"/>
              <a:gd name="csY3" fmla="*/ 5068160 h 5068160"/>
              <a:gd name="csX4" fmla="*/ 4788 w 16230600"/>
              <a:gd name="csY4" fmla="*/ 3371850 h 5068160"/>
              <a:gd name="csX5" fmla="*/ 0 w 16230600"/>
              <a:gd name="csY5" fmla="*/ 0 h 5068160"/>
              <a:gd name="csX0" fmla="*/ 0 w 16230600"/>
              <a:gd name="csY0" fmla="*/ 0 h 5086351"/>
              <a:gd name="csX1" fmla="*/ 16230600 w 16230600"/>
              <a:gd name="csY1" fmla="*/ 0 h 5086351"/>
              <a:gd name="csX2" fmla="*/ 16230600 w 16230600"/>
              <a:gd name="csY2" fmla="*/ 5068160 h 5086351"/>
              <a:gd name="csX3" fmla="*/ 6310338 w 16230600"/>
              <a:gd name="csY3" fmla="*/ 5086351 h 5086351"/>
              <a:gd name="csX4" fmla="*/ 0 w 16230600"/>
              <a:gd name="csY4" fmla="*/ 5068160 h 5086351"/>
              <a:gd name="csX5" fmla="*/ 4788 w 16230600"/>
              <a:gd name="csY5" fmla="*/ 3371850 h 5086351"/>
              <a:gd name="csX6" fmla="*/ 0 w 16230600"/>
              <a:gd name="csY6" fmla="*/ 0 h 5086351"/>
              <a:gd name="csX0" fmla="*/ 0 w 16230600"/>
              <a:gd name="csY0" fmla="*/ 0 h 5086351"/>
              <a:gd name="csX1" fmla="*/ 16230600 w 16230600"/>
              <a:gd name="csY1" fmla="*/ 0 h 5086351"/>
              <a:gd name="csX2" fmla="*/ 16230600 w 16230600"/>
              <a:gd name="csY2" fmla="*/ 5068160 h 5086351"/>
              <a:gd name="csX3" fmla="*/ 6310338 w 16230600"/>
              <a:gd name="csY3" fmla="*/ 5086351 h 5086351"/>
              <a:gd name="csX4" fmla="*/ 6324600 w 16230600"/>
              <a:gd name="csY4" fmla="*/ 3353660 h 5086351"/>
              <a:gd name="csX5" fmla="*/ 4788 w 16230600"/>
              <a:gd name="csY5" fmla="*/ 3371850 h 5086351"/>
              <a:gd name="csX6" fmla="*/ 0 w 16230600"/>
              <a:gd name="csY6" fmla="*/ 0 h 508635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6230600" h="5086351">
                <a:moveTo>
                  <a:pt x="0" y="0"/>
                </a:moveTo>
                <a:lnTo>
                  <a:pt x="16230600" y="0"/>
                </a:lnTo>
                <a:lnTo>
                  <a:pt x="16230600" y="5068160"/>
                </a:lnTo>
                <a:lnTo>
                  <a:pt x="6310338" y="5086351"/>
                </a:lnTo>
                <a:lnTo>
                  <a:pt x="6324600" y="3353660"/>
                </a:lnTo>
                <a:lnTo>
                  <a:pt x="4788" y="3371850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-792" t="-1984" r="-1935"/>
            </a:stretch>
          </a:blipFill>
        </p:spPr>
        <p:txBody>
          <a:bodyPr/>
          <a:lstStyle/>
          <a:p>
            <a:endParaRPr lang="en-US" sz="800" dirty="0">
              <a:latin typeface="Plus Jakarta Sans Medium" pitchFamily="2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DDB2D16-4B8D-E7B2-DED2-959E0AA0982E}"/>
              </a:ext>
            </a:extLst>
          </p:cNvPr>
          <p:cNvSpPr/>
          <p:nvPr/>
        </p:nvSpPr>
        <p:spPr>
          <a:xfrm>
            <a:off x="0" y="19020194"/>
            <a:ext cx="12192000" cy="2781301"/>
          </a:xfrm>
          <a:prstGeom prst="rect">
            <a:avLst/>
          </a:prstGeom>
          <a:solidFill>
            <a:srgbClr val="30485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>
              <a:solidFill>
                <a:schemeClr val="bg1"/>
              </a:solidFill>
            </a:endParaRPr>
          </a:p>
        </p:txBody>
      </p:sp>
      <p:sp>
        <p:nvSpPr>
          <p:cNvPr id="14" name="TextBox 8">
            <a:extLst>
              <a:ext uri="{FF2B5EF4-FFF2-40B4-BE49-F238E27FC236}">
                <a16:creationId xmlns:a16="http://schemas.microsoft.com/office/drawing/2014/main" id="{41E05FE3-DC16-CE4E-6624-FA497D3BC01A}"/>
              </a:ext>
            </a:extLst>
          </p:cNvPr>
          <p:cNvSpPr txBox="1"/>
          <p:nvPr/>
        </p:nvSpPr>
        <p:spPr>
          <a:xfrm>
            <a:off x="1866900" y="-4183242"/>
            <a:ext cx="6795019" cy="10063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44416" lvl="1" indent="-342900">
              <a:lnSpc>
                <a:spcPct val="125000"/>
              </a:lnSpc>
              <a:buBlip>
                <a:blip r:embed="rId17"/>
              </a:buBlip>
            </a:pPr>
            <a:r>
              <a:rPr lang="en-US" spc="-22" dirty="0">
                <a:solidFill>
                  <a:srgbClr val="22323A"/>
                </a:solidFill>
                <a:latin typeface="Plus Jakarta Sans Medium" pitchFamily="2" charset="0"/>
                <a:ea typeface="Gotham Bold"/>
                <a:cs typeface="Plus Jakarta Sans Medium" pitchFamily="2" charset="0"/>
                <a:sym typeface="Gotham Bold"/>
              </a:rPr>
              <a:t>Uses pressure differential to pull in gas or liquid (e.g., ozone)</a:t>
            </a:r>
          </a:p>
          <a:p>
            <a:pPr marL="544416" lvl="1" indent="-342900">
              <a:lnSpc>
                <a:spcPct val="125000"/>
              </a:lnSpc>
              <a:buBlip>
                <a:blip r:embed="rId17"/>
              </a:buBlip>
            </a:pPr>
            <a:r>
              <a:rPr lang="en-US" spc="-22" dirty="0">
                <a:solidFill>
                  <a:srgbClr val="22323A"/>
                </a:solidFill>
                <a:latin typeface="Plus Jakarta Sans Medium" pitchFamily="2" charset="0"/>
                <a:ea typeface="Gotham Bold"/>
                <a:cs typeface="Plus Jakarta Sans Medium" pitchFamily="2" charset="0"/>
                <a:sym typeface="Gotham Bold"/>
              </a:rPr>
              <a:t>High-velocity flow creates suction at the injector throat</a:t>
            </a:r>
          </a:p>
          <a:p>
            <a:pPr marL="544416" lvl="1" indent="-342900">
              <a:lnSpc>
                <a:spcPct val="125000"/>
              </a:lnSpc>
              <a:buBlip>
                <a:blip r:embed="rId17"/>
              </a:buBlip>
            </a:pPr>
            <a:r>
              <a:rPr lang="en-US" spc="-22" dirty="0">
                <a:solidFill>
                  <a:srgbClr val="22323A"/>
                </a:solidFill>
                <a:latin typeface="Plus Jakarta Sans Medium" pitchFamily="2" charset="0"/>
                <a:ea typeface="Gotham Bold"/>
                <a:cs typeface="Plus Jakarta Sans Medium" pitchFamily="2" charset="0"/>
                <a:sym typeface="Gotham Bold"/>
              </a:rPr>
              <a:t>Efficient, reliable mixing with no moving parts</a:t>
            </a:r>
            <a:endParaRPr lang="en-US" sz="1666" dirty="0">
              <a:solidFill>
                <a:srgbClr val="040404">
                  <a:alpha val="80000"/>
                </a:srgbClr>
              </a:solidFill>
              <a:latin typeface="Plus Jakarta Sans Medium" pitchFamily="2" charset="0"/>
              <a:ea typeface="Gotham"/>
              <a:cs typeface="Plus Jakarta Sans Medium" pitchFamily="2" charset="0"/>
              <a:sym typeface="Gotham"/>
            </a:endParaRPr>
          </a:p>
        </p:txBody>
      </p:sp>
      <p:sp>
        <p:nvSpPr>
          <p:cNvPr id="15" name="TextBox 7">
            <a:extLst>
              <a:ext uri="{FF2B5EF4-FFF2-40B4-BE49-F238E27FC236}">
                <a16:creationId xmlns:a16="http://schemas.microsoft.com/office/drawing/2014/main" id="{77E3C217-856F-9EC3-AAD2-77DC74B9E54F}"/>
              </a:ext>
            </a:extLst>
          </p:cNvPr>
          <p:cNvSpPr txBox="1"/>
          <p:nvPr/>
        </p:nvSpPr>
        <p:spPr>
          <a:xfrm>
            <a:off x="1987810" y="-7391107"/>
            <a:ext cx="4717790" cy="6647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</a:pPr>
            <a:r>
              <a:rPr lang="en-US" sz="4800" b="1" spc="-223" dirty="0">
                <a:solidFill>
                  <a:srgbClr val="22323A"/>
                </a:solidFill>
                <a:latin typeface="Plus Jakarta Sans SemiBold" pitchFamily="2" charset="0"/>
                <a:cs typeface="Plus Jakarta Sans SemiBold" pitchFamily="2" charset="0"/>
                <a:sym typeface="Gotham Bold"/>
              </a:rPr>
              <a:t>Injection: Venturi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6B67F1B2-296B-C379-71EA-C18C4A2725A2}"/>
              </a:ext>
            </a:extLst>
          </p:cNvPr>
          <p:cNvSpPr/>
          <p:nvPr/>
        </p:nvSpPr>
        <p:spPr>
          <a:xfrm>
            <a:off x="0" y="4114799"/>
            <a:ext cx="12192000" cy="2781301"/>
          </a:xfrm>
          <a:prstGeom prst="rect">
            <a:avLst/>
          </a:prstGeom>
          <a:solidFill>
            <a:srgbClr val="30485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>
              <a:solidFill>
                <a:schemeClr val="bg1"/>
              </a:solidFill>
            </a:endParaRPr>
          </a:p>
        </p:txBody>
      </p:sp>
      <p:sp>
        <p:nvSpPr>
          <p:cNvPr id="2" name="Freeform 2"/>
          <p:cNvSpPr/>
          <p:nvPr/>
        </p:nvSpPr>
        <p:spPr>
          <a:xfrm rot="16203180">
            <a:off x="4959816" y="-411629"/>
            <a:ext cx="6674154" cy="7748947"/>
          </a:xfrm>
          <a:custGeom>
            <a:avLst/>
            <a:gdLst/>
            <a:ahLst/>
            <a:cxnLst/>
            <a:rect l="l" t="t" r="r" b="b"/>
            <a:pathLst>
              <a:path w="16193823" h="17459647">
                <a:moveTo>
                  <a:pt x="0" y="0"/>
                </a:moveTo>
                <a:lnTo>
                  <a:pt x="16193823" y="0"/>
                </a:lnTo>
                <a:lnTo>
                  <a:pt x="16193823" y="17459647"/>
                </a:lnTo>
                <a:lnTo>
                  <a:pt x="0" y="1745964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800" dirty="0">
              <a:latin typeface="Plus Jakarta Sans Medium" pitchFamily="2" charset="0"/>
            </a:endParaRPr>
          </a:p>
        </p:txBody>
      </p:sp>
      <p:sp>
        <p:nvSpPr>
          <p:cNvPr id="6" name="Freeform 6"/>
          <p:cNvSpPr/>
          <p:nvPr/>
        </p:nvSpPr>
        <p:spPr>
          <a:xfrm>
            <a:off x="673101" y="3124200"/>
            <a:ext cx="10820400" cy="3390900"/>
          </a:xfrm>
          <a:custGeom>
            <a:avLst/>
            <a:gdLst>
              <a:gd name="csX0" fmla="*/ 0 w 16230600"/>
              <a:gd name="csY0" fmla="*/ 0 h 5068160"/>
              <a:gd name="csX1" fmla="*/ 16230600 w 16230600"/>
              <a:gd name="csY1" fmla="*/ 0 h 5068160"/>
              <a:gd name="csX2" fmla="*/ 16230600 w 16230600"/>
              <a:gd name="csY2" fmla="*/ 5068160 h 5068160"/>
              <a:gd name="csX3" fmla="*/ 0 w 16230600"/>
              <a:gd name="csY3" fmla="*/ 5068160 h 5068160"/>
              <a:gd name="csX4" fmla="*/ 4788 w 16230600"/>
              <a:gd name="csY4" fmla="*/ 3371850 h 5068160"/>
              <a:gd name="csX5" fmla="*/ 0 w 16230600"/>
              <a:gd name="csY5" fmla="*/ 0 h 5068160"/>
              <a:gd name="csX0" fmla="*/ 0 w 16230600"/>
              <a:gd name="csY0" fmla="*/ 0 h 5086351"/>
              <a:gd name="csX1" fmla="*/ 16230600 w 16230600"/>
              <a:gd name="csY1" fmla="*/ 0 h 5086351"/>
              <a:gd name="csX2" fmla="*/ 16230600 w 16230600"/>
              <a:gd name="csY2" fmla="*/ 5068160 h 5086351"/>
              <a:gd name="csX3" fmla="*/ 6310338 w 16230600"/>
              <a:gd name="csY3" fmla="*/ 5086351 h 5086351"/>
              <a:gd name="csX4" fmla="*/ 0 w 16230600"/>
              <a:gd name="csY4" fmla="*/ 5068160 h 5086351"/>
              <a:gd name="csX5" fmla="*/ 4788 w 16230600"/>
              <a:gd name="csY5" fmla="*/ 3371850 h 5086351"/>
              <a:gd name="csX6" fmla="*/ 0 w 16230600"/>
              <a:gd name="csY6" fmla="*/ 0 h 5086351"/>
              <a:gd name="csX0" fmla="*/ 0 w 16230600"/>
              <a:gd name="csY0" fmla="*/ 0 h 5086351"/>
              <a:gd name="csX1" fmla="*/ 16230600 w 16230600"/>
              <a:gd name="csY1" fmla="*/ 0 h 5086351"/>
              <a:gd name="csX2" fmla="*/ 16230600 w 16230600"/>
              <a:gd name="csY2" fmla="*/ 5068160 h 5086351"/>
              <a:gd name="csX3" fmla="*/ 6310338 w 16230600"/>
              <a:gd name="csY3" fmla="*/ 5086351 h 5086351"/>
              <a:gd name="csX4" fmla="*/ 6324600 w 16230600"/>
              <a:gd name="csY4" fmla="*/ 3353660 h 5086351"/>
              <a:gd name="csX5" fmla="*/ 4788 w 16230600"/>
              <a:gd name="csY5" fmla="*/ 3371850 h 5086351"/>
              <a:gd name="csX6" fmla="*/ 0 w 16230600"/>
              <a:gd name="csY6" fmla="*/ 0 h 508635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6230600" h="5086351">
                <a:moveTo>
                  <a:pt x="0" y="0"/>
                </a:moveTo>
                <a:lnTo>
                  <a:pt x="16230600" y="0"/>
                </a:lnTo>
                <a:lnTo>
                  <a:pt x="16230600" y="5068160"/>
                </a:lnTo>
                <a:lnTo>
                  <a:pt x="6310338" y="5086351"/>
                </a:lnTo>
                <a:lnTo>
                  <a:pt x="6324600" y="3353660"/>
                </a:lnTo>
                <a:lnTo>
                  <a:pt x="4788" y="33718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792" t="-1984" r="-1935"/>
            </a:stretch>
          </a:blipFill>
        </p:spPr>
        <p:txBody>
          <a:bodyPr/>
          <a:lstStyle/>
          <a:p>
            <a:endParaRPr lang="en-US" sz="800" dirty="0">
              <a:latin typeface="Plus Jakarta Sans Medium" pitchFamily="2" charset="0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987810" y="862621"/>
            <a:ext cx="4717790" cy="6647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</a:pPr>
            <a:r>
              <a:rPr lang="en-US" sz="4800" b="1" spc="-223" dirty="0">
                <a:solidFill>
                  <a:srgbClr val="22323A"/>
                </a:solidFill>
                <a:latin typeface="Plus Jakarta Sans SemiBold" pitchFamily="2" charset="0"/>
                <a:cs typeface="Plus Jakarta Sans SemiBold" pitchFamily="2" charset="0"/>
                <a:sym typeface="Gotham Bold"/>
              </a:rPr>
              <a:t>Injection: Venturi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866900" y="1703263"/>
            <a:ext cx="6795019" cy="10063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44416" lvl="1" indent="-342900">
              <a:lnSpc>
                <a:spcPct val="125000"/>
              </a:lnSpc>
              <a:buBlip>
                <a:blip r:embed="rId5"/>
              </a:buBlip>
            </a:pPr>
            <a:r>
              <a:rPr lang="en-US" spc="-22" dirty="0">
                <a:solidFill>
                  <a:srgbClr val="22323A"/>
                </a:solidFill>
                <a:latin typeface="Plus Jakarta Sans Medium" pitchFamily="2" charset="0"/>
                <a:ea typeface="Gotham Bold"/>
                <a:cs typeface="Plus Jakarta Sans Medium" pitchFamily="2" charset="0"/>
                <a:sym typeface="Gotham Bold"/>
              </a:rPr>
              <a:t>Uses pressure differential to pull in gas or liquid (e.g., ozone)</a:t>
            </a:r>
          </a:p>
          <a:p>
            <a:pPr marL="544416" lvl="1" indent="-342900">
              <a:lnSpc>
                <a:spcPct val="125000"/>
              </a:lnSpc>
              <a:buBlip>
                <a:blip r:embed="rId5"/>
              </a:buBlip>
            </a:pPr>
            <a:r>
              <a:rPr lang="en-US" spc="-22" dirty="0">
                <a:solidFill>
                  <a:srgbClr val="22323A"/>
                </a:solidFill>
                <a:latin typeface="Plus Jakarta Sans Medium" pitchFamily="2" charset="0"/>
                <a:ea typeface="Gotham Bold"/>
                <a:cs typeface="Plus Jakarta Sans Medium" pitchFamily="2" charset="0"/>
                <a:sym typeface="Gotham Bold"/>
              </a:rPr>
              <a:t>High-velocity flow creates suction at the injector throat</a:t>
            </a:r>
          </a:p>
          <a:p>
            <a:pPr marL="544416" lvl="1" indent="-342900">
              <a:lnSpc>
                <a:spcPct val="125000"/>
              </a:lnSpc>
              <a:buBlip>
                <a:blip r:embed="rId5"/>
              </a:buBlip>
            </a:pPr>
            <a:r>
              <a:rPr lang="en-US" spc="-22" dirty="0">
                <a:solidFill>
                  <a:srgbClr val="22323A"/>
                </a:solidFill>
                <a:latin typeface="Plus Jakarta Sans Medium" pitchFamily="2" charset="0"/>
                <a:ea typeface="Gotham Bold"/>
                <a:cs typeface="Plus Jakarta Sans Medium" pitchFamily="2" charset="0"/>
                <a:sym typeface="Gotham Bold"/>
              </a:rPr>
              <a:t>Efficient, reliable mixing with no moving parts</a:t>
            </a:r>
            <a:endParaRPr lang="en-US" sz="1666" dirty="0">
              <a:solidFill>
                <a:srgbClr val="040404">
                  <a:alpha val="80000"/>
                </a:srgbClr>
              </a:solidFill>
              <a:latin typeface="Plus Jakarta Sans Medium" pitchFamily="2" charset="0"/>
              <a:ea typeface="Gotham"/>
              <a:cs typeface="Plus Jakarta Sans Medium" pitchFamily="2" charset="0"/>
              <a:sym typeface="Gotham"/>
            </a:endParaRPr>
          </a:p>
        </p:txBody>
      </p:sp>
      <p:sp>
        <p:nvSpPr>
          <p:cNvPr id="12" name="RED-BG">
            <a:extLst>
              <a:ext uri="{FF2B5EF4-FFF2-40B4-BE49-F238E27FC236}">
                <a16:creationId xmlns:a16="http://schemas.microsoft.com/office/drawing/2014/main" id="{BE142218-6C5F-98F4-DC28-8A6855A3FD1F}"/>
              </a:ext>
            </a:extLst>
          </p:cNvPr>
          <p:cNvSpPr/>
          <p:nvPr/>
        </p:nvSpPr>
        <p:spPr>
          <a:xfrm>
            <a:off x="11506200" y="6172200"/>
            <a:ext cx="685800" cy="685800"/>
          </a:xfrm>
          <a:prstGeom prst="rect">
            <a:avLst/>
          </a:prstGeom>
          <a:solidFill>
            <a:srgbClr val="AD2A3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D93A00B9-969F-6BC2-3163-D039C1512A1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643360" y="6301824"/>
            <a:ext cx="411480" cy="426553"/>
          </a:xfrm>
          <a:prstGeom prst="rect">
            <a:avLst/>
          </a:prstGeom>
        </p:spPr>
      </p:pic>
      <p:sp>
        <p:nvSpPr>
          <p:cNvPr id="3" name="Freeform 6">
            <a:extLst>
              <a:ext uri="{FF2B5EF4-FFF2-40B4-BE49-F238E27FC236}">
                <a16:creationId xmlns:a16="http://schemas.microsoft.com/office/drawing/2014/main" id="{E67563FF-00E4-C53F-ED9B-8334F190C545}"/>
              </a:ext>
            </a:extLst>
          </p:cNvPr>
          <p:cNvSpPr/>
          <p:nvPr/>
        </p:nvSpPr>
        <p:spPr>
          <a:xfrm>
            <a:off x="13518625" y="-1522452"/>
            <a:ext cx="5083332" cy="9627828"/>
          </a:xfrm>
          <a:custGeom>
            <a:avLst/>
            <a:gdLst/>
            <a:ahLst/>
            <a:cxnLst/>
            <a:rect l="l" t="t" r="r" b="b"/>
            <a:pathLst>
              <a:path w="6939913" h="13144192">
                <a:moveTo>
                  <a:pt x="0" y="0"/>
                </a:moveTo>
                <a:lnTo>
                  <a:pt x="6939913" y="0"/>
                </a:lnTo>
                <a:lnTo>
                  <a:pt x="6939913" y="13144192"/>
                </a:lnTo>
                <a:lnTo>
                  <a:pt x="0" y="1314419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3742" r="-3742"/>
            </a:stretch>
          </a:blipFill>
        </p:spPr>
        <p:txBody>
          <a:bodyPr/>
          <a:lstStyle/>
          <a:p>
            <a:endParaRPr lang="en-US" sz="1200">
              <a:latin typeface="Plus Jakarta Sans Medium" pitchFamily="2" charset="0"/>
            </a:endParaRPr>
          </a:p>
        </p:txBody>
      </p:sp>
      <p:sp>
        <p:nvSpPr>
          <p:cNvPr id="4" name="Freeform 7">
            <a:extLst>
              <a:ext uri="{FF2B5EF4-FFF2-40B4-BE49-F238E27FC236}">
                <a16:creationId xmlns:a16="http://schemas.microsoft.com/office/drawing/2014/main" id="{A90E5951-AB1A-D0DA-B7BC-128E640CCED3}"/>
              </a:ext>
            </a:extLst>
          </p:cNvPr>
          <p:cNvSpPr/>
          <p:nvPr/>
        </p:nvSpPr>
        <p:spPr>
          <a:xfrm>
            <a:off x="37185600" y="-2013098"/>
            <a:ext cx="4465539" cy="9770505"/>
          </a:xfrm>
          <a:custGeom>
            <a:avLst/>
            <a:gdLst/>
            <a:ahLst/>
            <a:cxnLst/>
            <a:rect l="l" t="t" r="r" b="b"/>
            <a:pathLst>
              <a:path w="6096484" h="13338980">
                <a:moveTo>
                  <a:pt x="0" y="0"/>
                </a:moveTo>
                <a:lnTo>
                  <a:pt x="6096484" y="0"/>
                </a:lnTo>
                <a:lnTo>
                  <a:pt x="6096484" y="13338980"/>
                </a:lnTo>
                <a:lnTo>
                  <a:pt x="0" y="1333898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3742" r="-3742"/>
            </a:stretch>
          </a:blipFill>
        </p:spPr>
        <p:txBody>
          <a:bodyPr/>
          <a:lstStyle/>
          <a:p>
            <a:endParaRPr lang="en-US" sz="1200">
              <a:latin typeface="Plus Jakarta Sans Medium" pitchFamily="2" charset="0"/>
            </a:endParaRPr>
          </a:p>
        </p:txBody>
      </p:sp>
      <p:sp>
        <p:nvSpPr>
          <p:cNvPr id="16" name="Freeform 3">
            <a:extLst>
              <a:ext uri="{FF2B5EF4-FFF2-40B4-BE49-F238E27FC236}">
                <a16:creationId xmlns:a16="http://schemas.microsoft.com/office/drawing/2014/main" id="{F30A9369-4469-53C7-0FD1-86A3DE67803C}"/>
              </a:ext>
            </a:extLst>
          </p:cNvPr>
          <p:cNvSpPr/>
          <p:nvPr/>
        </p:nvSpPr>
        <p:spPr>
          <a:xfrm>
            <a:off x="-8343900" y="8105376"/>
            <a:ext cx="16151562" cy="15430500"/>
          </a:xfrm>
          <a:custGeom>
            <a:avLst/>
            <a:gdLst/>
            <a:ahLst/>
            <a:cxnLst/>
            <a:rect l="l" t="t" r="r" b="b"/>
            <a:pathLst>
              <a:path w="10767708" h="10287000">
                <a:moveTo>
                  <a:pt x="0" y="0"/>
                </a:moveTo>
                <a:lnTo>
                  <a:pt x="10767708" y="0"/>
                </a:lnTo>
                <a:lnTo>
                  <a:pt x="1076770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21753" r="-5627"/>
            </a:stretch>
          </a:blipFill>
        </p:spPr>
        <p:txBody>
          <a:bodyPr/>
          <a:lstStyle/>
          <a:p>
            <a:endParaRPr lang="en-US" sz="800" dirty="0">
              <a:latin typeface="Plus Jakarta Sans Medium" pitchFamily="2" charset="0"/>
            </a:endParaRPr>
          </a:p>
        </p:txBody>
      </p:sp>
      <p:sp>
        <p:nvSpPr>
          <p:cNvPr id="11" name="TextBox 7">
            <a:extLst>
              <a:ext uri="{FF2B5EF4-FFF2-40B4-BE49-F238E27FC236}">
                <a16:creationId xmlns:a16="http://schemas.microsoft.com/office/drawing/2014/main" id="{2D02A3D8-87BE-B34F-A36B-E2581A96BE7F}"/>
              </a:ext>
            </a:extLst>
          </p:cNvPr>
          <p:cNvSpPr txBox="1"/>
          <p:nvPr/>
        </p:nvSpPr>
        <p:spPr>
          <a:xfrm>
            <a:off x="24573195" y="1617058"/>
            <a:ext cx="2008563" cy="677108"/>
          </a:xfrm>
          <a:prstGeom prst="rect">
            <a:avLst/>
          </a:prstGeom>
          <a:solidFill>
            <a:srgbClr val="304853"/>
          </a:solidFill>
        </p:spPr>
        <p:txBody>
          <a:bodyPr wrap="none" lIns="182880" tIns="91440" rIns="182880" bIns="91440" rtlCol="0" anchor="ctr" anchorCtr="1">
            <a:spAutoFit/>
          </a:bodyPr>
          <a:lstStyle/>
          <a:p>
            <a:r>
              <a:rPr lang="en-US" sz="3200" b="1" spc="-95" dirty="0">
                <a:solidFill>
                  <a:srgbClr val="FFFFFF"/>
                </a:solidFill>
                <a:latin typeface="Plus Jakarta Sans ExtraBold" pitchFamily="2" charset="0"/>
                <a:ea typeface="Gotham Bold"/>
                <a:cs typeface="Plus Jakarta Sans ExtraBold" pitchFamily="2" charset="0"/>
                <a:sym typeface="Gotham Bold"/>
              </a:rPr>
              <a:t>Injection</a:t>
            </a:r>
          </a:p>
        </p:txBody>
      </p:sp>
      <p:sp>
        <p:nvSpPr>
          <p:cNvPr id="14" name="TextBox 8">
            <a:extLst>
              <a:ext uri="{FF2B5EF4-FFF2-40B4-BE49-F238E27FC236}">
                <a16:creationId xmlns:a16="http://schemas.microsoft.com/office/drawing/2014/main" id="{5B8357F2-B3B0-17E8-850E-B7163EDB12D7}"/>
              </a:ext>
            </a:extLst>
          </p:cNvPr>
          <p:cNvSpPr txBox="1"/>
          <p:nvPr/>
        </p:nvSpPr>
        <p:spPr>
          <a:xfrm>
            <a:off x="29352622" y="2286000"/>
            <a:ext cx="6083300" cy="2686056"/>
          </a:xfrm>
          <a:prstGeom prst="rect">
            <a:avLst/>
          </a:prstGeom>
          <a:solidFill>
            <a:schemeClr val="bg1"/>
          </a:solidFill>
        </p:spPr>
        <p:txBody>
          <a:bodyPr wrap="square" lIns="182880" tIns="274320" rIns="182880" bIns="365760" rtlCol="0" anchor="ctr" anchorCtr="0">
            <a:spAutoFit/>
          </a:bodyPr>
          <a:lstStyle/>
          <a:p>
            <a:pPr marL="544416" lvl="1" indent="-342900">
              <a:lnSpc>
                <a:spcPct val="125000"/>
              </a:lnSpc>
              <a:buBlip>
                <a:blip r:embed="rId5"/>
              </a:buBlip>
            </a:pPr>
            <a:r>
              <a:rPr lang="en-US" dirty="0">
                <a:sym typeface="Gotham Bold"/>
              </a:rPr>
              <a:t>Side Stream injection</a:t>
            </a:r>
          </a:p>
          <a:p>
            <a:pPr marL="544416" lvl="1" indent="-342900">
              <a:lnSpc>
                <a:spcPct val="125000"/>
              </a:lnSpc>
              <a:buBlip>
                <a:blip r:embed="rId5"/>
              </a:buBlip>
            </a:pPr>
            <a:r>
              <a:rPr lang="en-US" dirty="0">
                <a:sym typeface="Gotham Bold"/>
              </a:rPr>
              <a:t>Venturi mixing</a:t>
            </a:r>
          </a:p>
          <a:p>
            <a:pPr marL="544416" lvl="1" indent="-342900">
              <a:lnSpc>
                <a:spcPct val="125000"/>
              </a:lnSpc>
              <a:buBlip>
                <a:blip r:embed="rId5"/>
              </a:buBlip>
            </a:pPr>
            <a:r>
              <a:rPr lang="en-US" dirty="0">
                <a:sym typeface="Gotham Bold"/>
              </a:rPr>
              <a:t>Dissolution</a:t>
            </a:r>
          </a:p>
          <a:p>
            <a:pPr marL="746360" lvl="2" indent="-285750">
              <a:lnSpc>
                <a:spcPct val="125000"/>
              </a:lnSpc>
              <a:buSzPct val="60000"/>
              <a:buBlip>
                <a:blip r:embed="rId5"/>
              </a:buBlip>
            </a:pPr>
            <a:r>
              <a:rPr lang="en-US" spc="-19" dirty="0">
                <a:solidFill>
                  <a:srgbClr val="22323A"/>
                </a:solidFill>
                <a:latin typeface="Plus Jakarta Sans Medium" pitchFamily="2" charset="0"/>
                <a:ea typeface="Gotham"/>
                <a:cs typeface="Plus Jakarta Sans Medium" pitchFamily="2" charset="0"/>
                <a:sym typeface="Gotham"/>
              </a:rPr>
              <a:t>Jet nozzle</a:t>
            </a:r>
          </a:p>
          <a:p>
            <a:pPr marL="746360" lvl="2" indent="-285750">
              <a:lnSpc>
                <a:spcPct val="125000"/>
              </a:lnSpc>
              <a:buSzPct val="60000"/>
              <a:buBlip>
                <a:blip r:embed="rId5"/>
              </a:buBlip>
            </a:pPr>
            <a:r>
              <a:rPr lang="en-US" spc="-19" dirty="0">
                <a:solidFill>
                  <a:srgbClr val="22323A"/>
                </a:solidFill>
                <a:latin typeface="Plus Jakarta Sans Medium" pitchFamily="2" charset="0"/>
                <a:ea typeface="Gotham"/>
                <a:cs typeface="Plus Jakarta Sans Medium" pitchFamily="2" charset="0"/>
                <a:sym typeface="Gotham"/>
              </a:rPr>
              <a:t>Pipe injection</a:t>
            </a:r>
          </a:p>
          <a:p>
            <a:pPr marL="746360" lvl="2" indent="-285750">
              <a:lnSpc>
                <a:spcPct val="125000"/>
              </a:lnSpc>
              <a:buSzPct val="60000"/>
              <a:buBlip>
                <a:blip r:embed="rId5"/>
              </a:buBlip>
            </a:pPr>
            <a:r>
              <a:rPr lang="en-US" spc="-19" dirty="0">
                <a:solidFill>
                  <a:srgbClr val="22323A"/>
                </a:solidFill>
                <a:latin typeface="Plus Jakarta Sans Medium" pitchFamily="2" charset="0"/>
                <a:ea typeface="Gotham"/>
                <a:cs typeface="Plus Jakarta Sans Medium" pitchFamily="2" charset="0"/>
                <a:sym typeface="Gotham"/>
              </a:rPr>
              <a:t>Ceramic diffusers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reeform 2">
            <a:extLst>
              <a:ext uri="{FF2B5EF4-FFF2-40B4-BE49-F238E27FC236}">
                <a16:creationId xmlns:a16="http://schemas.microsoft.com/office/drawing/2014/main" id="{D3A418AD-DC1D-D4A3-33FA-CBBC4A2CB872}"/>
              </a:ext>
            </a:extLst>
          </p:cNvPr>
          <p:cNvSpPr/>
          <p:nvPr/>
        </p:nvSpPr>
        <p:spPr>
          <a:xfrm rot="16203180">
            <a:off x="8687266" y="-1976189"/>
            <a:ext cx="10133588" cy="11765482"/>
          </a:xfrm>
          <a:custGeom>
            <a:avLst/>
            <a:gdLst/>
            <a:ahLst/>
            <a:cxnLst/>
            <a:rect l="l" t="t" r="r" b="b"/>
            <a:pathLst>
              <a:path w="16193823" h="17459647">
                <a:moveTo>
                  <a:pt x="0" y="0"/>
                </a:moveTo>
                <a:lnTo>
                  <a:pt x="16193823" y="0"/>
                </a:lnTo>
                <a:lnTo>
                  <a:pt x="16193823" y="17459647"/>
                </a:lnTo>
                <a:lnTo>
                  <a:pt x="0" y="1745964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800" dirty="0">
              <a:latin typeface="Plus Jakarta Sans Medium" pitchFamily="2" charset="0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0" y="0"/>
            <a:ext cx="7178472" cy="6858000"/>
          </a:xfrm>
          <a:custGeom>
            <a:avLst/>
            <a:gdLst/>
            <a:ahLst/>
            <a:cxnLst/>
            <a:rect l="l" t="t" r="r" b="b"/>
            <a:pathLst>
              <a:path w="10767708" h="10287000">
                <a:moveTo>
                  <a:pt x="0" y="0"/>
                </a:moveTo>
                <a:lnTo>
                  <a:pt x="10767708" y="0"/>
                </a:lnTo>
                <a:lnTo>
                  <a:pt x="1076770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1753" r="-5627"/>
            </a:stretch>
          </a:blipFill>
        </p:spPr>
        <p:txBody>
          <a:bodyPr/>
          <a:lstStyle/>
          <a:p>
            <a:endParaRPr lang="en-US" sz="800" dirty="0">
              <a:latin typeface="Plus Jakarta Sans Medium" pitchFamily="2" charset="0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5994400" y="2927726"/>
            <a:ext cx="6197600" cy="2597440"/>
          </a:xfrm>
          <a:prstGeom prst="rect">
            <a:avLst/>
          </a:prstGeom>
        </p:spPr>
        <p:txBody>
          <a:bodyPr lIns="33867" tIns="33867" rIns="33867" bIns="33867" rtlCol="0" anchor="ctr"/>
          <a:lstStyle/>
          <a:p>
            <a:pPr algn="ctr">
              <a:lnSpc>
                <a:spcPts val="2239"/>
              </a:lnSpc>
            </a:pPr>
            <a:endParaRPr sz="800" dirty="0">
              <a:latin typeface="Plus Jakarta Sans Medium" pitchFamily="2" charset="0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6108700" y="1617058"/>
            <a:ext cx="2008563" cy="677108"/>
          </a:xfrm>
          <a:prstGeom prst="rect">
            <a:avLst/>
          </a:prstGeom>
          <a:solidFill>
            <a:srgbClr val="304853"/>
          </a:solidFill>
        </p:spPr>
        <p:txBody>
          <a:bodyPr wrap="none" lIns="182880" tIns="91440" rIns="182880" bIns="91440" rtlCol="0" anchor="ctr" anchorCtr="1">
            <a:spAutoFit/>
          </a:bodyPr>
          <a:lstStyle/>
          <a:p>
            <a:r>
              <a:rPr lang="en-US" sz="3200" b="1" spc="-95" dirty="0">
                <a:solidFill>
                  <a:srgbClr val="FFFFFF"/>
                </a:solidFill>
                <a:latin typeface="Plus Jakarta Sans ExtraBold" pitchFamily="2" charset="0"/>
                <a:ea typeface="Gotham Bold"/>
                <a:cs typeface="Plus Jakarta Sans ExtraBold" pitchFamily="2" charset="0"/>
                <a:sym typeface="Gotham Bold"/>
              </a:rPr>
              <a:t>Injection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108700" y="2286000"/>
            <a:ext cx="6083300" cy="2686056"/>
          </a:xfrm>
          <a:prstGeom prst="rect">
            <a:avLst/>
          </a:prstGeom>
          <a:solidFill>
            <a:schemeClr val="bg1"/>
          </a:solidFill>
        </p:spPr>
        <p:txBody>
          <a:bodyPr wrap="square" lIns="182880" tIns="274320" rIns="182880" bIns="365760" rtlCol="0" anchor="ctr" anchorCtr="0">
            <a:spAutoFit/>
          </a:bodyPr>
          <a:lstStyle/>
          <a:p>
            <a:pPr marL="544416" lvl="1" indent="-342900">
              <a:lnSpc>
                <a:spcPct val="125000"/>
              </a:lnSpc>
              <a:buBlip>
                <a:blip r:embed="rId5"/>
              </a:buBlip>
            </a:pPr>
            <a:r>
              <a:rPr lang="en-US" b="1" dirty="0">
                <a:latin typeface="Plus Jakarta Sans ExtraBold" pitchFamily="2" charset="0"/>
                <a:cs typeface="Plus Jakarta Sans ExtraBold" pitchFamily="2" charset="0"/>
                <a:sym typeface="Gotham Bold"/>
              </a:rPr>
              <a:t>Side Stream injection</a:t>
            </a:r>
          </a:p>
          <a:p>
            <a:pPr marL="544416" lvl="1" indent="-342900">
              <a:lnSpc>
                <a:spcPct val="125000"/>
              </a:lnSpc>
              <a:buBlip>
                <a:blip r:embed="rId5"/>
              </a:buBlip>
            </a:pPr>
            <a:r>
              <a:rPr lang="en-US" b="1" dirty="0">
                <a:latin typeface="Plus Jakarta Sans ExtraBold" pitchFamily="2" charset="0"/>
                <a:cs typeface="Plus Jakarta Sans ExtraBold" pitchFamily="2" charset="0"/>
                <a:sym typeface="Gotham Bold"/>
              </a:rPr>
              <a:t>Venturi mixing</a:t>
            </a:r>
          </a:p>
          <a:p>
            <a:pPr marL="544416" lvl="1" indent="-342900">
              <a:lnSpc>
                <a:spcPct val="125000"/>
              </a:lnSpc>
              <a:buBlip>
                <a:blip r:embed="rId5"/>
              </a:buBlip>
            </a:pPr>
            <a:r>
              <a:rPr lang="en-US" b="1" dirty="0">
                <a:latin typeface="Plus Jakarta Sans ExtraBold" pitchFamily="2" charset="0"/>
                <a:cs typeface="Plus Jakarta Sans ExtraBold" pitchFamily="2" charset="0"/>
                <a:sym typeface="Gotham Bold"/>
              </a:rPr>
              <a:t>Dissolution</a:t>
            </a:r>
          </a:p>
          <a:p>
            <a:pPr marL="746360" lvl="2" indent="-285750">
              <a:lnSpc>
                <a:spcPct val="125000"/>
              </a:lnSpc>
              <a:buSzPct val="60000"/>
              <a:buBlip>
                <a:blip r:embed="rId5"/>
              </a:buBlip>
            </a:pPr>
            <a:r>
              <a:rPr lang="en-US" spc="-19" dirty="0">
                <a:solidFill>
                  <a:srgbClr val="22323A"/>
                </a:solidFill>
                <a:latin typeface="Plus Jakarta Sans Medium" pitchFamily="2" charset="0"/>
                <a:ea typeface="Gotham"/>
                <a:cs typeface="Plus Jakarta Sans Medium" pitchFamily="2" charset="0"/>
                <a:sym typeface="Gotham"/>
              </a:rPr>
              <a:t>Jet nozzle</a:t>
            </a:r>
          </a:p>
          <a:p>
            <a:pPr marL="746360" lvl="2" indent="-285750">
              <a:lnSpc>
                <a:spcPct val="125000"/>
              </a:lnSpc>
              <a:buSzPct val="60000"/>
              <a:buBlip>
                <a:blip r:embed="rId5"/>
              </a:buBlip>
            </a:pPr>
            <a:r>
              <a:rPr lang="en-US" spc="-19" dirty="0">
                <a:solidFill>
                  <a:srgbClr val="22323A"/>
                </a:solidFill>
                <a:latin typeface="Plus Jakarta Sans Medium" pitchFamily="2" charset="0"/>
                <a:ea typeface="Gotham"/>
                <a:cs typeface="Plus Jakarta Sans Medium" pitchFamily="2" charset="0"/>
                <a:sym typeface="Gotham"/>
              </a:rPr>
              <a:t>Pipe injection</a:t>
            </a:r>
          </a:p>
          <a:p>
            <a:pPr marL="746360" lvl="2" indent="-285750">
              <a:lnSpc>
                <a:spcPct val="125000"/>
              </a:lnSpc>
              <a:buSzPct val="60000"/>
              <a:buBlip>
                <a:blip r:embed="rId5"/>
              </a:buBlip>
            </a:pPr>
            <a:r>
              <a:rPr lang="en-US" spc="-19" dirty="0">
                <a:solidFill>
                  <a:srgbClr val="22323A"/>
                </a:solidFill>
                <a:latin typeface="Plus Jakarta Sans Medium" pitchFamily="2" charset="0"/>
                <a:ea typeface="Gotham"/>
                <a:cs typeface="Plus Jakarta Sans Medium" pitchFamily="2" charset="0"/>
                <a:sym typeface="Gotham"/>
              </a:rPr>
              <a:t>Ceramic diffusers</a:t>
            </a:r>
          </a:p>
        </p:txBody>
      </p:sp>
      <p:sp>
        <p:nvSpPr>
          <p:cNvPr id="11" name="RED-BG">
            <a:extLst>
              <a:ext uri="{FF2B5EF4-FFF2-40B4-BE49-F238E27FC236}">
                <a16:creationId xmlns:a16="http://schemas.microsoft.com/office/drawing/2014/main" id="{C1DB227C-0F07-1E57-FB1F-7D7575F53C24}"/>
              </a:ext>
            </a:extLst>
          </p:cNvPr>
          <p:cNvSpPr/>
          <p:nvPr/>
        </p:nvSpPr>
        <p:spPr>
          <a:xfrm>
            <a:off x="11506200" y="6172200"/>
            <a:ext cx="685800" cy="685800"/>
          </a:xfrm>
          <a:prstGeom prst="rect">
            <a:avLst/>
          </a:prstGeom>
          <a:solidFill>
            <a:srgbClr val="AD2A3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87C4C2AA-D4A4-4507-3490-CFD1767ED1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643360" y="6301824"/>
            <a:ext cx="411480" cy="426553"/>
          </a:xfrm>
          <a:prstGeom prst="rect">
            <a:avLst/>
          </a:prstGeom>
        </p:spPr>
      </p:pic>
      <p:sp>
        <p:nvSpPr>
          <p:cNvPr id="5" name="Freeform 6">
            <a:extLst>
              <a:ext uri="{FF2B5EF4-FFF2-40B4-BE49-F238E27FC236}">
                <a16:creationId xmlns:a16="http://schemas.microsoft.com/office/drawing/2014/main" id="{354C9236-088A-CF72-A032-F8CEA87EBE64}"/>
              </a:ext>
            </a:extLst>
          </p:cNvPr>
          <p:cNvSpPr/>
          <p:nvPr/>
        </p:nvSpPr>
        <p:spPr>
          <a:xfrm>
            <a:off x="673101" y="19964400"/>
            <a:ext cx="10820400" cy="3390900"/>
          </a:xfrm>
          <a:custGeom>
            <a:avLst/>
            <a:gdLst>
              <a:gd name="csX0" fmla="*/ 0 w 16230600"/>
              <a:gd name="csY0" fmla="*/ 0 h 5068160"/>
              <a:gd name="csX1" fmla="*/ 16230600 w 16230600"/>
              <a:gd name="csY1" fmla="*/ 0 h 5068160"/>
              <a:gd name="csX2" fmla="*/ 16230600 w 16230600"/>
              <a:gd name="csY2" fmla="*/ 5068160 h 5068160"/>
              <a:gd name="csX3" fmla="*/ 0 w 16230600"/>
              <a:gd name="csY3" fmla="*/ 5068160 h 5068160"/>
              <a:gd name="csX4" fmla="*/ 4788 w 16230600"/>
              <a:gd name="csY4" fmla="*/ 3371850 h 5068160"/>
              <a:gd name="csX5" fmla="*/ 0 w 16230600"/>
              <a:gd name="csY5" fmla="*/ 0 h 5068160"/>
              <a:gd name="csX0" fmla="*/ 0 w 16230600"/>
              <a:gd name="csY0" fmla="*/ 0 h 5086351"/>
              <a:gd name="csX1" fmla="*/ 16230600 w 16230600"/>
              <a:gd name="csY1" fmla="*/ 0 h 5086351"/>
              <a:gd name="csX2" fmla="*/ 16230600 w 16230600"/>
              <a:gd name="csY2" fmla="*/ 5068160 h 5086351"/>
              <a:gd name="csX3" fmla="*/ 6310338 w 16230600"/>
              <a:gd name="csY3" fmla="*/ 5086351 h 5086351"/>
              <a:gd name="csX4" fmla="*/ 0 w 16230600"/>
              <a:gd name="csY4" fmla="*/ 5068160 h 5086351"/>
              <a:gd name="csX5" fmla="*/ 4788 w 16230600"/>
              <a:gd name="csY5" fmla="*/ 3371850 h 5086351"/>
              <a:gd name="csX6" fmla="*/ 0 w 16230600"/>
              <a:gd name="csY6" fmla="*/ 0 h 5086351"/>
              <a:gd name="csX0" fmla="*/ 0 w 16230600"/>
              <a:gd name="csY0" fmla="*/ 0 h 5086351"/>
              <a:gd name="csX1" fmla="*/ 16230600 w 16230600"/>
              <a:gd name="csY1" fmla="*/ 0 h 5086351"/>
              <a:gd name="csX2" fmla="*/ 16230600 w 16230600"/>
              <a:gd name="csY2" fmla="*/ 5068160 h 5086351"/>
              <a:gd name="csX3" fmla="*/ 6310338 w 16230600"/>
              <a:gd name="csY3" fmla="*/ 5086351 h 5086351"/>
              <a:gd name="csX4" fmla="*/ 6324600 w 16230600"/>
              <a:gd name="csY4" fmla="*/ 3353660 h 5086351"/>
              <a:gd name="csX5" fmla="*/ 4788 w 16230600"/>
              <a:gd name="csY5" fmla="*/ 3371850 h 5086351"/>
              <a:gd name="csX6" fmla="*/ 0 w 16230600"/>
              <a:gd name="csY6" fmla="*/ 0 h 508635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6230600" h="5086351">
                <a:moveTo>
                  <a:pt x="0" y="0"/>
                </a:moveTo>
                <a:lnTo>
                  <a:pt x="16230600" y="0"/>
                </a:lnTo>
                <a:lnTo>
                  <a:pt x="16230600" y="5068160"/>
                </a:lnTo>
                <a:lnTo>
                  <a:pt x="6310338" y="5086351"/>
                </a:lnTo>
                <a:lnTo>
                  <a:pt x="6324600" y="3353660"/>
                </a:lnTo>
                <a:lnTo>
                  <a:pt x="4788" y="337185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792" t="-1984" r="-1935"/>
            </a:stretch>
          </a:blipFill>
        </p:spPr>
        <p:txBody>
          <a:bodyPr/>
          <a:lstStyle/>
          <a:p>
            <a:endParaRPr lang="en-US" sz="800" dirty="0">
              <a:latin typeface="Plus Jakarta Sans Medium" pitchFamily="2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C8F95E8-93F8-BC32-B6A6-14CD1EB0FA49}"/>
              </a:ext>
            </a:extLst>
          </p:cNvPr>
          <p:cNvSpPr/>
          <p:nvPr/>
        </p:nvSpPr>
        <p:spPr>
          <a:xfrm>
            <a:off x="0" y="48060688"/>
            <a:ext cx="12192000" cy="2781301"/>
          </a:xfrm>
          <a:prstGeom prst="rect">
            <a:avLst/>
          </a:prstGeom>
          <a:solidFill>
            <a:srgbClr val="30485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>
              <a:solidFill>
                <a:schemeClr val="bg1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5C627F0-C3E0-EBD3-7988-AD6013377E12}"/>
              </a:ext>
            </a:extLst>
          </p:cNvPr>
          <p:cNvGrpSpPr/>
          <p:nvPr/>
        </p:nvGrpSpPr>
        <p:grpSpPr>
          <a:xfrm>
            <a:off x="685801" y="9453543"/>
            <a:ext cx="3541271" cy="3541271"/>
            <a:chOff x="685801" y="2064859"/>
            <a:chExt cx="3541271" cy="3541271"/>
          </a:xfrm>
        </p:grpSpPr>
        <p:grpSp>
          <p:nvGrpSpPr>
            <p:cNvPr id="10" name="Group 14">
              <a:extLst>
                <a:ext uri="{FF2B5EF4-FFF2-40B4-BE49-F238E27FC236}">
                  <a16:creationId xmlns:a16="http://schemas.microsoft.com/office/drawing/2014/main" id="{12395064-4F87-9020-E6C0-81FB76FDD266}"/>
                </a:ext>
              </a:extLst>
            </p:cNvPr>
            <p:cNvGrpSpPr/>
            <p:nvPr/>
          </p:nvGrpSpPr>
          <p:grpSpPr>
            <a:xfrm>
              <a:off x="685801" y="2064859"/>
              <a:ext cx="3541271" cy="3541271"/>
              <a:chOff x="0" y="0"/>
              <a:chExt cx="812800" cy="812800"/>
            </a:xfrm>
          </p:grpSpPr>
          <p:sp>
            <p:nvSpPr>
              <p:cNvPr id="14" name="Freeform 15">
                <a:extLst>
                  <a:ext uri="{FF2B5EF4-FFF2-40B4-BE49-F238E27FC236}">
                    <a16:creationId xmlns:a16="http://schemas.microsoft.com/office/drawing/2014/main" id="{D03CA00B-34C5-8376-D424-8426CC72B35B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812800"/>
                    </a:lnTo>
                    <a:lnTo>
                      <a:pt x="0" y="812800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C5C7C5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 sz="800" dirty="0">
                  <a:latin typeface="Plus Jakarta Sans Medium" pitchFamily="2" charset="0"/>
                </a:endParaRPr>
              </a:p>
            </p:txBody>
          </p:sp>
          <p:sp>
            <p:nvSpPr>
              <p:cNvPr id="15" name="TextBox 16">
                <a:extLst>
                  <a:ext uri="{FF2B5EF4-FFF2-40B4-BE49-F238E27FC236}">
                    <a16:creationId xmlns:a16="http://schemas.microsoft.com/office/drawing/2014/main" id="{B50CA150-5449-EA92-5706-1D629414EE87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812800" cy="86042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2239"/>
                  </a:lnSpc>
                </a:pPr>
                <a:endParaRPr sz="800" dirty="0">
                  <a:latin typeface="Plus Jakarta Sans Medium" pitchFamily="2" charset="0"/>
                </a:endParaRPr>
              </a:p>
            </p:txBody>
          </p:sp>
        </p:grpSp>
        <p:sp>
          <p:nvSpPr>
            <p:cNvPr id="13" name="Freeform 17">
              <a:extLst>
                <a:ext uri="{FF2B5EF4-FFF2-40B4-BE49-F238E27FC236}">
                  <a16:creationId xmlns:a16="http://schemas.microsoft.com/office/drawing/2014/main" id="{5F38F5AA-97AE-2A31-A533-96BA16DD9DEF}"/>
                </a:ext>
              </a:extLst>
            </p:cNvPr>
            <p:cNvSpPr/>
            <p:nvPr/>
          </p:nvSpPr>
          <p:spPr>
            <a:xfrm>
              <a:off x="1313870" y="2284446"/>
              <a:ext cx="2285133" cy="3102097"/>
            </a:xfrm>
            <a:custGeom>
              <a:avLst/>
              <a:gdLst/>
              <a:ahLst/>
              <a:cxnLst/>
              <a:rect l="l" t="t" r="r" b="b"/>
              <a:pathLst>
                <a:path w="3427699" h="4653146">
                  <a:moveTo>
                    <a:pt x="0" y="0"/>
                  </a:moveTo>
                  <a:lnTo>
                    <a:pt x="3427699" y="0"/>
                  </a:lnTo>
                  <a:lnTo>
                    <a:pt x="3427699" y="4653146"/>
                  </a:lnTo>
                  <a:lnTo>
                    <a:pt x="0" y="46531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en-US" sz="800" dirty="0">
                <a:latin typeface="Plus Jakarta Sans Medium" pitchFamily="2" charset="0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2E62D37-B4C7-2846-CF40-E9784C906C98}"/>
              </a:ext>
            </a:extLst>
          </p:cNvPr>
          <p:cNvGrpSpPr/>
          <p:nvPr/>
        </p:nvGrpSpPr>
        <p:grpSpPr>
          <a:xfrm>
            <a:off x="7964929" y="24077214"/>
            <a:ext cx="3541271" cy="3541271"/>
            <a:chOff x="7964929" y="2064859"/>
            <a:chExt cx="3541271" cy="3541271"/>
          </a:xfrm>
        </p:grpSpPr>
        <p:grpSp>
          <p:nvGrpSpPr>
            <p:cNvPr id="17" name="Group 11">
              <a:extLst>
                <a:ext uri="{FF2B5EF4-FFF2-40B4-BE49-F238E27FC236}">
                  <a16:creationId xmlns:a16="http://schemas.microsoft.com/office/drawing/2014/main" id="{ADCFEB50-46B9-9F5B-60E8-0ABA081A5847}"/>
                </a:ext>
              </a:extLst>
            </p:cNvPr>
            <p:cNvGrpSpPr/>
            <p:nvPr/>
          </p:nvGrpSpPr>
          <p:grpSpPr>
            <a:xfrm>
              <a:off x="7964929" y="2064859"/>
              <a:ext cx="3541271" cy="3541271"/>
              <a:chOff x="0" y="0"/>
              <a:chExt cx="812800" cy="812800"/>
            </a:xfrm>
          </p:grpSpPr>
          <p:sp>
            <p:nvSpPr>
              <p:cNvPr id="19" name="Freeform 12">
                <a:extLst>
                  <a:ext uri="{FF2B5EF4-FFF2-40B4-BE49-F238E27FC236}">
                    <a16:creationId xmlns:a16="http://schemas.microsoft.com/office/drawing/2014/main" id="{B42C065F-A919-5D84-CCE7-031D0A220F0D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812800"/>
                    </a:lnTo>
                    <a:lnTo>
                      <a:pt x="0" y="812800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C5C7C5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 sz="800" dirty="0">
                  <a:latin typeface="Plus Jakarta Sans Medium" pitchFamily="2" charset="0"/>
                </a:endParaRPr>
              </a:p>
            </p:txBody>
          </p:sp>
          <p:sp>
            <p:nvSpPr>
              <p:cNvPr id="20" name="TextBox 13">
                <a:extLst>
                  <a:ext uri="{FF2B5EF4-FFF2-40B4-BE49-F238E27FC236}">
                    <a16:creationId xmlns:a16="http://schemas.microsoft.com/office/drawing/2014/main" id="{B9EE7653-5766-8AAB-91F9-D72FBA54EFA6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812800" cy="86042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2239"/>
                  </a:lnSpc>
                </a:pPr>
                <a:endParaRPr sz="800" dirty="0">
                  <a:latin typeface="Plus Jakarta Sans Medium" pitchFamily="2" charset="0"/>
                </a:endParaRPr>
              </a:p>
            </p:txBody>
          </p:sp>
        </p:grpSp>
        <p:sp>
          <p:nvSpPr>
            <p:cNvPr id="18" name="TextBox 19">
              <a:extLst>
                <a:ext uri="{FF2B5EF4-FFF2-40B4-BE49-F238E27FC236}">
                  <a16:creationId xmlns:a16="http://schemas.microsoft.com/office/drawing/2014/main" id="{CCD619BB-109D-B79B-BDE5-EDB0F61E02C7}"/>
                </a:ext>
              </a:extLst>
            </p:cNvPr>
            <p:cNvSpPr txBox="1"/>
            <p:nvPr/>
          </p:nvSpPr>
          <p:spPr>
            <a:xfrm>
              <a:off x="8136326" y="2419335"/>
              <a:ext cx="3198476" cy="262482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349885" lvl="1" indent="-174625">
                <a:lnSpc>
                  <a:spcPts val="2270"/>
                </a:lnSpc>
                <a:buFont typeface="Arial"/>
                <a:buChar char="•"/>
              </a:pPr>
              <a:r>
                <a:rPr lang="en-US" sz="1621" spc="-39" dirty="0">
                  <a:solidFill>
                    <a:srgbClr val="040404">
                      <a:alpha val="80000"/>
                    </a:srgbClr>
                  </a:solidFill>
                  <a:latin typeface="Plus Jakarta Sans Medium" pitchFamily="2" charset="0"/>
                  <a:ea typeface="Gotham"/>
                  <a:cs typeface="Plus Jakarta Sans Medium" pitchFamily="2" charset="0"/>
                  <a:sym typeface="Gotham"/>
                </a:rPr>
                <a:t>Evenly distributes ozone into water for maximum contact and efficiency</a:t>
              </a:r>
              <a:endParaRPr lang="en-US" dirty="0"/>
            </a:p>
            <a:p>
              <a:pPr marL="349885" lvl="1" indent="-174625">
                <a:lnSpc>
                  <a:spcPts val="2270"/>
                </a:lnSpc>
                <a:buFont typeface="Arial"/>
                <a:buChar char="•"/>
              </a:pPr>
              <a:r>
                <a:rPr lang="en-US" sz="1621" spc="-39" dirty="0">
                  <a:solidFill>
                    <a:srgbClr val="040404">
                      <a:alpha val="80000"/>
                    </a:srgbClr>
                  </a:solidFill>
                  <a:latin typeface="Plus Jakarta Sans Medium" pitchFamily="2" charset="0"/>
                  <a:ea typeface="Gotham"/>
                  <a:cs typeface="Plus Jakarta Sans Medium" pitchFamily="2" charset="0"/>
                  <a:sym typeface="Gotham"/>
                </a:rPr>
                <a:t>Engineered internal design promotes thorough mixing and gas transfer</a:t>
              </a:r>
              <a:endParaRPr lang="en-US" sz="1621" spc="-39" dirty="0">
                <a:solidFill>
                  <a:srgbClr val="040404">
                    <a:alpha val="80000"/>
                  </a:srgbClr>
                </a:solidFill>
                <a:latin typeface="Plus Jakarta Sans Medium" pitchFamily="2" charset="0"/>
                <a:ea typeface="Gotham"/>
                <a:cs typeface="Plus Jakarta Sans Medium" pitchFamily="2" charset="0"/>
              </a:endParaRPr>
            </a:p>
            <a:p>
              <a:pPr marL="349885" lvl="1" indent="-174625">
                <a:lnSpc>
                  <a:spcPts val="2270"/>
                </a:lnSpc>
                <a:buFont typeface="Arial"/>
                <a:buChar char="•"/>
              </a:pPr>
              <a:r>
                <a:rPr lang="en-US" sz="1621" spc="-39" dirty="0">
                  <a:solidFill>
                    <a:srgbClr val="040404">
                      <a:alpha val="80000"/>
                    </a:srgbClr>
                  </a:solidFill>
                  <a:latin typeface="Plus Jakarta Sans Medium" pitchFamily="2" charset="0"/>
                  <a:ea typeface="Gotham"/>
                  <a:cs typeface="Plus Jakarta Sans Medium" pitchFamily="2" charset="0"/>
                  <a:sym typeface="Gotham"/>
                </a:rPr>
                <a:t>Ideal for high-flow applications requiring reliable disinfection or oxidation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917F41C1-7114-D253-F633-2AE598F47975}"/>
              </a:ext>
            </a:extLst>
          </p:cNvPr>
          <p:cNvGrpSpPr/>
          <p:nvPr/>
        </p:nvGrpSpPr>
        <p:grpSpPr>
          <a:xfrm>
            <a:off x="4325365" y="16348993"/>
            <a:ext cx="4666290" cy="4374042"/>
            <a:chOff x="4325365" y="2064859"/>
            <a:chExt cx="4666290" cy="4374042"/>
          </a:xfrm>
        </p:grpSpPr>
        <p:grpSp>
          <p:nvGrpSpPr>
            <p:cNvPr id="22" name="Group 8">
              <a:extLst>
                <a:ext uri="{FF2B5EF4-FFF2-40B4-BE49-F238E27FC236}">
                  <a16:creationId xmlns:a16="http://schemas.microsoft.com/office/drawing/2014/main" id="{45AFE373-0F77-D667-327C-5FA2610B7ABF}"/>
                </a:ext>
              </a:extLst>
            </p:cNvPr>
            <p:cNvGrpSpPr/>
            <p:nvPr/>
          </p:nvGrpSpPr>
          <p:grpSpPr>
            <a:xfrm>
              <a:off x="4325365" y="2064859"/>
              <a:ext cx="3541271" cy="3541271"/>
              <a:chOff x="0" y="0"/>
              <a:chExt cx="812800" cy="812800"/>
            </a:xfrm>
          </p:grpSpPr>
          <p:sp>
            <p:nvSpPr>
              <p:cNvPr id="24" name="Freeform 9">
                <a:extLst>
                  <a:ext uri="{FF2B5EF4-FFF2-40B4-BE49-F238E27FC236}">
                    <a16:creationId xmlns:a16="http://schemas.microsoft.com/office/drawing/2014/main" id="{7BDE95E5-5C30-A7F6-9FE6-96A6408F1CDC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812800"/>
                    </a:lnTo>
                    <a:lnTo>
                      <a:pt x="0" y="812800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C5C7C5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 sz="800" dirty="0">
                  <a:latin typeface="Plus Jakarta Sans Medium" pitchFamily="2" charset="0"/>
                </a:endParaRPr>
              </a:p>
            </p:txBody>
          </p:sp>
          <p:sp>
            <p:nvSpPr>
              <p:cNvPr id="25" name="TextBox 10">
                <a:extLst>
                  <a:ext uri="{FF2B5EF4-FFF2-40B4-BE49-F238E27FC236}">
                    <a16:creationId xmlns:a16="http://schemas.microsoft.com/office/drawing/2014/main" id="{34DA45CD-EF77-ECA5-7294-CEEEE1B81056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812800" cy="86042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2239"/>
                  </a:lnSpc>
                </a:pPr>
                <a:endParaRPr sz="800" dirty="0">
                  <a:latin typeface="Plus Jakarta Sans Medium" pitchFamily="2" charset="0"/>
                </a:endParaRPr>
              </a:p>
            </p:txBody>
          </p:sp>
        </p:grpSp>
        <p:sp>
          <p:nvSpPr>
            <p:cNvPr id="23" name="Freeform 18">
              <a:extLst>
                <a:ext uri="{FF2B5EF4-FFF2-40B4-BE49-F238E27FC236}">
                  <a16:creationId xmlns:a16="http://schemas.microsoft.com/office/drawing/2014/main" id="{D8C72CAF-7509-CE12-A8AF-C135E94822B1}"/>
                </a:ext>
              </a:extLst>
            </p:cNvPr>
            <p:cNvSpPr/>
            <p:nvPr/>
          </p:nvSpPr>
          <p:spPr>
            <a:xfrm>
              <a:off x="4345925" y="2162836"/>
              <a:ext cx="4645730" cy="4276065"/>
            </a:xfrm>
            <a:custGeom>
              <a:avLst/>
              <a:gdLst/>
              <a:ahLst/>
              <a:cxnLst/>
              <a:rect l="l" t="t" r="r" b="b"/>
              <a:pathLst>
                <a:path w="6968595" h="6414097">
                  <a:moveTo>
                    <a:pt x="0" y="0"/>
                  </a:moveTo>
                  <a:lnTo>
                    <a:pt x="6968595" y="0"/>
                  </a:lnTo>
                  <a:lnTo>
                    <a:pt x="6968595" y="6414097"/>
                  </a:lnTo>
                  <a:lnTo>
                    <a:pt x="0" y="64140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-36677" t="-5519" r="-127916" b="-24525"/>
              </a:stretch>
            </a:blipFill>
          </p:spPr>
          <p:txBody>
            <a:bodyPr/>
            <a:lstStyle/>
            <a:p>
              <a:endParaRPr lang="en-US" sz="800" dirty="0">
                <a:latin typeface="Plus Jakarta Sans Medium" pitchFamily="2" charset="0"/>
              </a:endParaRPr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44DFC2EC-F657-55AC-C739-55C6261E8338}"/>
              </a:ext>
            </a:extLst>
          </p:cNvPr>
          <p:cNvSpPr txBox="1"/>
          <p:nvPr/>
        </p:nvSpPr>
        <p:spPr>
          <a:xfrm>
            <a:off x="647700" y="-15251845"/>
            <a:ext cx="3962400" cy="1150123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r>
              <a:rPr lang="en-US" sz="1400" b="1" spc="300" dirty="0">
                <a:solidFill>
                  <a:srgbClr val="22323A"/>
                </a:solidFill>
                <a:latin typeface="Plus Jakarta Sans ExtraBold" pitchFamily="2" charset="0"/>
                <a:ea typeface="Gotham Bold"/>
                <a:cs typeface="Plus Jakarta Sans ExtraBold" pitchFamily="2" charset="0"/>
                <a:sym typeface="Gotham Bold"/>
              </a:rPr>
              <a:t>OZONE MIXING</a:t>
            </a:r>
          </a:p>
          <a:p>
            <a:r>
              <a:rPr lang="en-US" sz="6000" b="1" spc="-191" dirty="0">
                <a:solidFill>
                  <a:srgbClr val="AD2A38"/>
                </a:solidFill>
                <a:latin typeface="Plus Jakarta Sans SemiBold" pitchFamily="2" charset="0"/>
                <a:ea typeface="Gotham Bold"/>
                <a:cs typeface="Plus Jakarta Sans SemiBold" pitchFamily="2" charset="0"/>
                <a:sym typeface="Gotham Bold"/>
              </a:rPr>
              <a:t>Mazzei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4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>
            <a:extLst>
              <a:ext uri="{FF2B5EF4-FFF2-40B4-BE49-F238E27FC236}">
                <a16:creationId xmlns:a16="http://schemas.microsoft.com/office/drawing/2014/main" id="{073AA486-FA20-75F8-C9A0-7797ABCA069E}"/>
              </a:ext>
            </a:extLst>
          </p:cNvPr>
          <p:cNvGrpSpPr/>
          <p:nvPr/>
        </p:nvGrpSpPr>
        <p:grpSpPr>
          <a:xfrm>
            <a:off x="685801" y="2064859"/>
            <a:ext cx="3541271" cy="3541271"/>
            <a:chOff x="685801" y="2064859"/>
            <a:chExt cx="3541271" cy="3541271"/>
          </a:xfrm>
        </p:grpSpPr>
        <p:grpSp>
          <p:nvGrpSpPr>
            <p:cNvPr id="14" name="Group 14"/>
            <p:cNvGrpSpPr/>
            <p:nvPr/>
          </p:nvGrpSpPr>
          <p:grpSpPr>
            <a:xfrm>
              <a:off x="685801" y="2064859"/>
              <a:ext cx="3541271" cy="3541271"/>
              <a:chOff x="0" y="0"/>
              <a:chExt cx="812800" cy="812800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812800"/>
                    </a:lnTo>
                    <a:lnTo>
                      <a:pt x="0" y="812800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C5C7C5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 sz="800" dirty="0">
                  <a:latin typeface="Plus Jakarta Sans Medium" pitchFamily="2" charset="0"/>
                </a:endParaRPr>
              </a:p>
            </p:txBody>
          </p:sp>
          <p:sp>
            <p:nvSpPr>
              <p:cNvPr id="16" name="TextBox 16"/>
              <p:cNvSpPr txBox="1"/>
              <p:nvPr/>
            </p:nvSpPr>
            <p:spPr>
              <a:xfrm>
                <a:off x="0" y="-47625"/>
                <a:ext cx="812800" cy="86042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2239"/>
                  </a:lnSpc>
                </a:pPr>
                <a:endParaRPr sz="800" dirty="0">
                  <a:latin typeface="Plus Jakarta Sans Medium" pitchFamily="2" charset="0"/>
                </a:endParaRPr>
              </a:p>
            </p:txBody>
          </p:sp>
        </p:grpSp>
        <p:sp>
          <p:nvSpPr>
            <p:cNvPr id="17" name="Freeform 17"/>
            <p:cNvSpPr/>
            <p:nvPr/>
          </p:nvSpPr>
          <p:spPr>
            <a:xfrm>
              <a:off x="1313870" y="2284446"/>
              <a:ext cx="2285133" cy="3102097"/>
            </a:xfrm>
            <a:custGeom>
              <a:avLst/>
              <a:gdLst/>
              <a:ahLst/>
              <a:cxnLst/>
              <a:rect l="l" t="t" r="r" b="b"/>
              <a:pathLst>
                <a:path w="3427699" h="4653146">
                  <a:moveTo>
                    <a:pt x="0" y="0"/>
                  </a:moveTo>
                  <a:lnTo>
                    <a:pt x="3427699" y="0"/>
                  </a:lnTo>
                  <a:lnTo>
                    <a:pt x="3427699" y="4653146"/>
                  </a:lnTo>
                  <a:lnTo>
                    <a:pt x="0" y="46531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US" sz="800" dirty="0">
                <a:latin typeface="Plus Jakarta Sans Medium" pitchFamily="2" charset="0"/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DC040FD3-A249-C320-1251-EED8D9F498A3}"/>
              </a:ext>
            </a:extLst>
          </p:cNvPr>
          <p:cNvGrpSpPr/>
          <p:nvPr/>
        </p:nvGrpSpPr>
        <p:grpSpPr>
          <a:xfrm>
            <a:off x="7964929" y="2064859"/>
            <a:ext cx="3541271" cy="3541271"/>
            <a:chOff x="7964929" y="2064859"/>
            <a:chExt cx="3541271" cy="3541271"/>
          </a:xfrm>
        </p:grpSpPr>
        <p:grpSp>
          <p:nvGrpSpPr>
            <p:cNvPr id="11" name="Group 11"/>
            <p:cNvGrpSpPr/>
            <p:nvPr/>
          </p:nvGrpSpPr>
          <p:grpSpPr>
            <a:xfrm>
              <a:off x="7964929" y="2064859"/>
              <a:ext cx="3541271" cy="3541271"/>
              <a:chOff x="0" y="0"/>
              <a:chExt cx="812800" cy="812800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812800"/>
                    </a:lnTo>
                    <a:lnTo>
                      <a:pt x="0" y="812800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C5C7C5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 sz="800" dirty="0">
                  <a:latin typeface="Plus Jakarta Sans Medium" pitchFamily="2" charset="0"/>
                </a:endParaRPr>
              </a:p>
            </p:txBody>
          </p:sp>
          <p:sp>
            <p:nvSpPr>
              <p:cNvPr id="13" name="TextBox 13"/>
              <p:cNvSpPr txBox="1"/>
              <p:nvPr/>
            </p:nvSpPr>
            <p:spPr>
              <a:xfrm>
                <a:off x="0" y="-47625"/>
                <a:ext cx="812800" cy="86042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2239"/>
                  </a:lnSpc>
                </a:pPr>
                <a:endParaRPr sz="800" dirty="0">
                  <a:latin typeface="Plus Jakarta Sans Medium" pitchFamily="2" charset="0"/>
                </a:endParaRPr>
              </a:p>
            </p:txBody>
          </p:sp>
        </p:grpSp>
        <p:sp>
          <p:nvSpPr>
            <p:cNvPr id="19" name="TextBox 19"/>
            <p:cNvSpPr txBox="1"/>
            <p:nvPr/>
          </p:nvSpPr>
          <p:spPr>
            <a:xfrm>
              <a:off x="8136326" y="2419335"/>
              <a:ext cx="3198476" cy="262482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349885" lvl="1" indent="-174625">
                <a:lnSpc>
                  <a:spcPts val="2270"/>
                </a:lnSpc>
                <a:buFont typeface="Arial"/>
                <a:buChar char="•"/>
              </a:pPr>
              <a:r>
                <a:rPr lang="en-US" sz="1621" spc="-39" dirty="0">
                  <a:solidFill>
                    <a:srgbClr val="040404">
                      <a:alpha val="80000"/>
                    </a:srgbClr>
                  </a:solidFill>
                  <a:latin typeface="Plus Jakarta Sans Medium" pitchFamily="2" charset="0"/>
                  <a:ea typeface="Gotham"/>
                  <a:cs typeface="Plus Jakarta Sans Medium" pitchFamily="2" charset="0"/>
                  <a:sym typeface="Gotham"/>
                </a:rPr>
                <a:t>Evenly distributes ozone into water for maximum contact and efficiency</a:t>
              </a:r>
              <a:endParaRPr lang="en-US" dirty="0"/>
            </a:p>
            <a:p>
              <a:pPr marL="349885" lvl="1" indent="-174625">
                <a:lnSpc>
                  <a:spcPts val="2270"/>
                </a:lnSpc>
                <a:buFont typeface="Arial"/>
                <a:buChar char="•"/>
              </a:pPr>
              <a:r>
                <a:rPr lang="en-US" sz="1621" spc="-39" dirty="0">
                  <a:solidFill>
                    <a:srgbClr val="040404">
                      <a:alpha val="80000"/>
                    </a:srgbClr>
                  </a:solidFill>
                  <a:latin typeface="Plus Jakarta Sans Medium" pitchFamily="2" charset="0"/>
                  <a:ea typeface="Gotham"/>
                  <a:cs typeface="Plus Jakarta Sans Medium" pitchFamily="2" charset="0"/>
                  <a:sym typeface="Gotham"/>
                </a:rPr>
                <a:t>Engineered internal design promotes thorough mixing and gas transfer</a:t>
              </a:r>
              <a:endParaRPr lang="en-US" sz="1621" spc="-39" dirty="0">
                <a:solidFill>
                  <a:srgbClr val="040404">
                    <a:alpha val="80000"/>
                  </a:srgbClr>
                </a:solidFill>
                <a:latin typeface="Plus Jakarta Sans Medium" pitchFamily="2" charset="0"/>
                <a:ea typeface="Gotham"/>
                <a:cs typeface="Plus Jakarta Sans Medium" pitchFamily="2" charset="0"/>
              </a:endParaRPr>
            </a:p>
            <a:p>
              <a:pPr marL="349885" lvl="1" indent="-174625">
                <a:lnSpc>
                  <a:spcPts val="2270"/>
                </a:lnSpc>
                <a:buFont typeface="Arial"/>
                <a:buChar char="•"/>
              </a:pPr>
              <a:r>
                <a:rPr lang="en-US" sz="1621" spc="-39" dirty="0">
                  <a:solidFill>
                    <a:srgbClr val="040404">
                      <a:alpha val="80000"/>
                    </a:srgbClr>
                  </a:solidFill>
                  <a:latin typeface="Plus Jakarta Sans Medium" pitchFamily="2" charset="0"/>
                  <a:ea typeface="Gotham"/>
                  <a:cs typeface="Plus Jakarta Sans Medium" pitchFamily="2" charset="0"/>
                  <a:sym typeface="Gotham"/>
                </a:rPr>
                <a:t>Ideal for high-flow applications requiring reliable disinfection or oxidation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1BB2ED4D-929A-5F0B-0C80-29290A94685E}"/>
              </a:ext>
            </a:extLst>
          </p:cNvPr>
          <p:cNvGrpSpPr/>
          <p:nvPr/>
        </p:nvGrpSpPr>
        <p:grpSpPr>
          <a:xfrm>
            <a:off x="4325365" y="2064859"/>
            <a:ext cx="4666290" cy="4374042"/>
            <a:chOff x="4325365" y="2064859"/>
            <a:chExt cx="4666290" cy="4374042"/>
          </a:xfrm>
        </p:grpSpPr>
        <p:grpSp>
          <p:nvGrpSpPr>
            <p:cNvPr id="8" name="Group 8"/>
            <p:cNvGrpSpPr/>
            <p:nvPr/>
          </p:nvGrpSpPr>
          <p:grpSpPr>
            <a:xfrm>
              <a:off x="4325365" y="2064859"/>
              <a:ext cx="3541271" cy="3541271"/>
              <a:chOff x="0" y="0"/>
              <a:chExt cx="812800" cy="812800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812800"/>
                    </a:lnTo>
                    <a:lnTo>
                      <a:pt x="0" y="812800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C5C7C5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 sz="800" dirty="0">
                  <a:latin typeface="Plus Jakarta Sans Medium" pitchFamily="2" charset="0"/>
                </a:endParaRPr>
              </a:p>
            </p:txBody>
          </p:sp>
          <p:sp>
            <p:nvSpPr>
              <p:cNvPr id="10" name="TextBox 10"/>
              <p:cNvSpPr txBox="1"/>
              <p:nvPr/>
            </p:nvSpPr>
            <p:spPr>
              <a:xfrm>
                <a:off x="0" y="-47625"/>
                <a:ext cx="812800" cy="86042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2239"/>
                  </a:lnSpc>
                </a:pPr>
                <a:endParaRPr sz="800" dirty="0">
                  <a:latin typeface="Plus Jakarta Sans Medium" pitchFamily="2" charset="0"/>
                </a:endParaRPr>
              </a:p>
            </p:txBody>
          </p:sp>
        </p:grpSp>
        <p:sp>
          <p:nvSpPr>
            <p:cNvPr id="18" name="Freeform 18"/>
            <p:cNvSpPr/>
            <p:nvPr/>
          </p:nvSpPr>
          <p:spPr>
            <a:xfrm>
              <a:off x="4345925" y="2162836"/>
              <a:ext cx="4645730" cy="4276065"/>
            </a:xfrm>
            <a:custGeom>
              <a:avLst/>
              <a:gdLst/>
              <a:ahLst/>
              <a:cxnLst/>
              <a:rect l="l" t="t" r="r" b="b"/>
              <a:pathLst>
                <a:path w="6968595" h="6414097">
                  <a:moveTo>
                    <a:pt x="0" y="0"/>
                  </a:moveTo>
                  <a:lnTo>
                    <a:pt x="6968595" y="0"/>
                  </a:lnTo>
                  <a:lnTo>
                    <a:pt x="6968595" y="6414097"/>
                  </a:lnTo>
                  <a:lnTo>
                    <a:pt x="0" y="64140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36677" t="-5519" r="-127916" b="-24525"/>
              </a:stretch>
            </a:blipFill>
          </p:spPr>
          <p:txBody>
            <a:bodyPr/>
            <a:lstStyle/>
            <a:p>
              <a:endParaRPr lang="en-US" sz="800" dirty="0">
                <a:latin typeface="Plus Jakarta Sans Medium" pitchFamily="2" charset="0"/>
              </a:endParaRP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BFF1FF46-4743-0F44-4044-628ADD30EE14}"/>
              </a:ext>
            </a:extLst>
          </p:cNvPr>
          <p:cNvSpPr txBox="1"/>
          <p:nvPr/>
        </p:nvSpPr>
        <p:spPr>
          <a:xfrm>
            <a:off x="647700" y="838200"/>
            <a:ext cx="3962400" cy="1150123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r>
              <a:rPr lang="en-US" sz="1400" b="1" spc="300" dirty="0">
                <a:solidFill>
                  <a:srgbClr val="22323A"/>
                </a:solidFill>
                <a:latin typeface="Plus Jakarta Sans ExtraBold" pitchFamily="2" charset="0"/>
                <a:ea typeface="Gotham Bold"/>
                <a:cs typeface="Plus Jakarta Sans ExtraBold" pitchFamily="2" charset="0"/>
                <a:sym typeface="Gotham Bold"/>
              </a:rPr>
              <a:t>OZONE MIXING</a:t>
            </a:r>
          </a:p>
          <a:p>
            <a:r>
              <a:rPr lang="en-US" sz="6000" b="1" spc="-191" dirty="0">
                <a:solidFill>
                  <a:srgbClr val="AD2A38"/>
                </a:solidFill>
                <a:latin typeface="Plus Jakarta Sans SemiBold" pitchFamily="2" charset="0"/>
                <a:ea typeface="Gotham Bold"/>
                <a:cs typeface="Plus Jakarta Sans SemiBold" pitchFamily="2" charset="0"/>
                <a:sym typeface="Gotham Bold"/>
              </a:rPr>
              <a:t>Mazzei</a:t>
            </a:r>
          </a:p>
        </p:txBody>
      </p:sp>
      <p:sp>
        <p:nvSpPr>
          <p:cNvPr id="24" name="RED-BG">
            <a:extLst>
              <a:ext uri="{FF2B5EF4-FFF2-40B4-BE49-F238E27FC236}">
                <a16:creationId xmlns:a16="http://schemas.microsoft.com/office/drawing/2014/main" id="{833B6E72-96A0-F1AD-C262-E3FBE2048566}"/>
              </a:ext>
            </a:extLst>
          </p:cNvPr>
          <p:cNvSpPr/>
          <p:nvPr/>
        </p:nvSpPr>
        <p:spPr>
          <a:xfrm>
            <a:off x="11506200" y="6172200"/>
            <a:ext cx="685800" cy="685800"/>
          </a:xfrm>
          <a:prstGeom prst="rect">
            <a:avLst/>
          </a:prstGeom>
          <a:solidFill>
            <a:srgbClr val="AD2A3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5" name="Graphic 24">
            <a:extLst>
              <a:ext uri="{FF2B5EF4-FFF2-40B4-BE49-F238E27FC236}">
                <a16:creationId xmlns:a16="http://schemas.microsoft.com/office/drawing/2014/main" id="{C39C034F-BD7E-F179-91A7-652A24D54BF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643360" y="6301824"/>
            <a:ext cx="411480" cy="426553"/>
          </a:xfrm>
          <a:prstGeom prst="rect">
            <a:avLst/>
          </a:prstGeom>
        </p:spPr>
      </p:pic>
      <p:sp>
        <p:nvSpPr>
          <p:cNvPr id="26" name="Freeform 3">
            <a:extLst>
              <a:ext uri="{FF2B5EF4-FFF2-40B4-BE49-F238E27FC236}">
                <a16:creationId xmlns:a16="http://schemas.microsoft.com/office/drawing/2014/main" id="{60B70A1D-355B-8DAE-C321-90B29EFC52AC}"/>
              </a:ext>
            </a:extLst>
          </p:cNvPr>
          <p:cNvSpPr/>
          <p:nvPr/>
        </p:nvSpPr>
        <p:spPr>
          <a:xfrm>
            <a:off x="19899362" y="0"/>
            <a:ext cx="7178472" cy="6858000"/>
          </a:xfrm>
          <a:custGeom>
            <a:avLst/>
            <a:gdLst/>
            <a:ahLst/>
            <a:cxnLst/>
            <a:rect l="l" t="t" r="r" b="b"/>
            <a:pathLst>
              <a:path w="10767708" h="10287000">
                <a:moveTo>
                  <a:pt x="0" y="0"/>
                </a:moveTo>
                <a:lnTo>
                  <a:pt x="10767708" y="0"/>
                </a:lnTo>
                <a:lnTo>
                  <a:pt x="1076770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21753" r="-5627"/>
            </a:stretch>
          </a:blipFill>
        </p:spPr>
        <p:txBody>
          <a:bodyPr/>
          <a:lstStyle/>
          <a:p>
            <a:endParaRPr lang="en-US" sz="800" dirty="0">
              <a:latin typeface="Plus Jakarta Sans Medium" pitchFamily="2" charset="0"/>
            </a:endParaRPr>
          </a:p>
        </p:txBody>
      </p:sp>
      <p:pic>
        <p:nvPicPr>
          <p:cNvPr id="30" name="Picture 2" descr="Typical Diagram of the Statiflo Gas Dispersion System (GDS)">
            <a:extLst>
              <a:ext uri="{FF2B5EF4-FFF2-40B4-BE49-F238E27FC236}">
                <a16:creationId xmlns:a16="http://schemas.microsoft.com/office/drawing/2014/main" id="{C32CFC81-E646-55B0-3A10-47C19817BA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9260390" y="609600"/>
            <a:ext cx="5973763" cy="5338763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extBox 20">
            <a:extLst>
              <a:ext uri="{FF2B5EF4-FFF2-40B4-BE49-F238E27FC236}">
                <a16:creationId xmlns:a16="http://schemas.microsoft.com/office/drawing/2014/main" id="{EA1F6BF7-4824-D837-6250-48DA6A1A7F43}"/>
              </a:ext>
            </a:extLst>
          </p:cNvPr>
          <p:cNvSpPr txBox="1"/>
          <p:nvPr/>
        </p:nvSpPr>
        <p:spPr>
          <a:xfrm>
            <a:off x="15020899" y="1600200"/>
            <a:ext cx="3962400" cy="1343958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spcAft>
                <a:spcPts val="1600"/>
              </a:spcAft>
            </a:pPr>
            <a:r>
              <a:rPr lang="en-US" sz="1400" b="1" spc="200" dirty="0">
                <a:solidFill>
                  <a:srgbClr val="22323A"/>
                </a:solidFill>
                <a:latin typeface="Plus Jakarta Sans ExtraBold" pitchFamily="2" charset="0"/>
                <a:ea typeface="Gotham Bold"/>
                <a:cs typeface="Plus Jakarta Sans ExtraBold" pitchFamily="2" charset="0"/>
                <a:sym typeface="Gotham Bold"/>
              </a:rPr>
              <a:t>OZONE MIXING</a:t>
            </a:r>
          </a:p>
          <a:p>
            <a:r>
              <a:rPr lang="en-US" sz="6000" b="1" spc="-191" dirty="0" err="1">
                <a:solidFill>
                  <a:srgbClr val="AD2A38"/>
                </a:solidFill>
                <a:latin typeface="Plus Jakarta Sans SemiBold" pitchFamily="2" charset="0"/>
                <a:ea typeface="Gotham Bold"/>
                <a:cs typeface="Plus Jakarta Sans SemiBold" pitchFamily="2" charset="0"/>
                <a:sym typeface="Gotham Bold"/>
              </a:rPr>
              <a:t>Statiflo</a:t>
            </a:r>
            <a:endParaRPr lang="en-US" sz="6000" b="1" spc="-191" dirty="0">
              <a:solidFill>
                <a:srgbClr val="AD2A38"/>
              </a:solidFill>
              <a:latin typeface="Plus Jakarta Sans SemiBold" pitchFamily="2" charset="0"/>
              <a:ea typeface="Gotham Bold"/>
              <a:cs typeface="Plus Jakarta Sans SemiBold" pitchFamily="2" charset="0"/>
              <a:sym typeface="Gotham Bold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0E12384-0E16-201C-7FB5-0F614C09D41E}"/>
              </a:ext>
            </a:extLst>
          </p:cNvPr>
          <p:cNvSpPr txBox="1"/>
          <p:nvPr/>
        </p:nvSpPr>
        <p:spPr>
          <a:xfrm>
            <a:off x="18983299" y="3505200"/>
            <a:ext cx="4505299" cy="22449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00070" indent="-285764">
              <a:lnSpc>
                <a:spcPct val="120000"/>
              </a:lnSpc>
              <a:spcAft>
                <a:spcPts val="16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8"/>
              </a:buBlip>
            </a:pPr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Evenly distributes ozone into water for maximum contact and efficiency</a:t>
            </a:r>
          </a:p>
          <a:p>
            <a:pPr marL="400070" indent="-285764">
              <a:lnSpc>
                <a:spcPct val="120000"/>
              </a:lnSpc>
              <a:spcAft>
                <a:spcPts val="16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8"/>
              </a:buBlip>
            </a:pPr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Engineered internal design promotes thorough mixing and gas transfer</a:t>
            </a:r>
          </a:p>
          <a:p>
            <a:pPr marL="400070" indent="-285764">
              <a:lnSpc>
                <a:spcPct val="120000"/>
              </a:lnSpc>
              <a:spcAft>
                <a:spcPts val="16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8"/>
              </a:buBlip>
            </a:pPr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Ideal for high-flow applications requiring reliable disinfection or oxidation</a:t>
            </a:r>
          </a:p>
        </p:txBody>
      </p:sp>
      <p:sp>
        <p:nvSpPr>
          <p:cNvPr id="33" name="TextBox 7">
            <a:extLst>
              <a:ext uri="{FF2B5EF4-FFF2-40B4-BE49-F238E27FC236}">
                <a16:creationId xmlns:a16="http://schemas.microsoft.com/office/drawing/2014/main" id="{169F0A51-4330-DAE4-684A-D4E49E978B00}"/>
              </a:ext>
            </a:extLst>
          </p:cNvPr>
          <p:cNvSpPr txBox="1"/>
          <p:nvPr/>
        </p:nvSpPr>
        <p:spPr>
          <a:xfrm>
            <a:off x="36263419" y="1617058"/>
            <a:ext cx="2008563" cy="677108"/>
          </a:xfrm>
          <a:prstGeom prst="rect">
            <a:avLst/>
          </a:prstGeom>
          <a:solidFill>
            <a:srgbClr val="304853"/>
          </a:solidFill>
        </p:spPr>
        <p:txBody>
          <a:bodyPr wrap="none" lIns="182880" tIns="91440" rIns="182880" bIns="91440" rtlCol="0" anchor="ctr" anchorCtr="1">
            <a:spAutoFit/>
          </a:bodyPr>
          <a:lstStyle/>
          <a:p>
            <a:r>
              <a:rPr lang="en-US" sz="3200" b="1" spc="-95" dirty="0">
                <a:solidFill>
                  <a:srgbClr val="FFFFFF"/>
                </a:solidFill>
                <a:latin typeface="Plus Jakarta Sans ExtraBold" pitchFamily="2" charset="0"/>
                <a:ea typeface="Gotham Bold"/>
                <a:cs typeface="Plus Jakarta Sans ExtraBold" pitchFamily="2" charset="0"/>
                <a:sym typeface="Gotham Bold"/>
              </a:rPr>
              <a:t>Injection</a:t>
            </a:r>
          </a:p>
        </p:txBody>
      </p:sp>
      <p:sp>
        <p:nvSpPr>
          <p:cNvPr id="34" name="TextBox 8">
            <a:extLst>
              <a:ext uri="{FF2B5EF4-FFF2-40B4-BE49-F238E27FC236}">
                <a16:creationId xmlns:a16="http://schemas.microsoft.com/office/drawing/2014/main" id="{8A57F93C-6AEE-CE2A-173B-10D3C9270CEA}"/>
              </a:ext>
            </a:extLst>
          </p:cNvPr>
          <p:cNvSpPr txBox="1"/>
          <p:nvPr/>
        </p:nvSpPr>
        <p:spPr>
          <a:xfrm>
            <a:off x="48463200" y="2286000"/>
            <a:ext cx="6083300" cy="2686056"/>
          </a:xfrm>
          <a:prstGeom prst="rect">
            <a:avLst/>
          </a:prstGeom>
          <a:solidFill>
            <a:schemeClr val="bg1"/>
          </a:solidFill>
        </p:spPr>
        <p:txBody>
          <a:bodyPr wrap="square" lIns="182880" tIns="274320" rIns="182880" bIns="365760" rtlCol="0" anchor="ctr" anchorCtr="0">
            <a:spAutoFit/>
          </a:bodyPr>
          <a:lstStyle/>
          <a:p>
            <a:pPr marL="544416" lvl="1" indent="-342900">
              <a:lnSpc>
                <a:spcPct val="125000"/>
              </a:lnSpc>
              <a:buBlip>
                <a:blip r:embed="rId9"/>
              </a:buBlip>
            </a:pPr>
            <a:r>
              <a:rPr lang="en-US" b="1" dirty="0">
                <a:latin typeface="Plus Jakarta Sans ExtraBold" pitchFamily="2" charset="0"/>
                <a:cs typeface="Plus Jakarta Sans ExtraBold" pitchFamily="2" charset="0"/>
                <a:sym typeface="Gotham Bold"/>
              </a:rPr>
              <a:t>Side Stream injection</a:t>
            </a:r>
          </a:p>
          <a:p>
            <a:pPr marL="544416" lvl="1" indent="-342900">
              <a:lnSpc>
                <a:spcPct val="125000"/>
              </a:lnSpc>
              <a:buBlip>
                <a:blip r:embed="rId9"/>
              </a:buBlip>
            </a:pPr>
            <a:r>
              <a:rPr lang="en-US" b="1" dirty="0">
                <a:latin typeface="Plus Jakarta Sans ExtraBold" pitchFamily="2" charset="0"/>
                <a:cs typeface="Plus Jakarta Sans ExtraBold" pitchFamily="2" charset="0"/>
                <a:sym typeface="Gotham Bold"/>
              </a:rPr>
              <a:t>Venturi mixing</a:t>
            </a:r>
          </a:p>
          <a:p>
            <a:pPr marL="544416" lvl="1" indent="-342900">
              <a:lnSpc>
                <a:spcPct val="125000"/>
              </a:lnSpc>
              <a:buBlip>
                <a:blip r:embed="rId9"/>
              </a:buBlip>
            </a:pPr>
            <a:r>
              <a:rPr lang="en-US" b="1" dirty="0">
                <a:latin typeface="Plus Jakarta Sans ExtraBold" pitchFamily="2" charset="0"/>
                <a:cs typeface="Plus Jakarta Sans ExtraBold" pitchFamily="2" charset="0"/>
                <a:sym typeface="Gotham Bold"/>
              </a:rPr>
              <a:t>Dissolution</a:t>
            </a:r>
          </a:p>
          <a:p>
            <a:pPr marL="746360" lvl="2" indent="-285750">
              <a:lnSpc>
                <a:spcPct val="125000"/>
              </a:lnSpc>
              <a:buSzPct val="60000"/>
              <a:buBlip>
                <a:blip r:embed="rId9"/>
              </a:buBlip>
            </a:pPr>
            <a:r>
              <a:rPr lang="en-US" spc="-19" dirty="0">
                <a:solidFill>
                  <a:srgbClr val="22323A"/>
                </a:solidFill>
                <a:latin typeface="Plus Jakarta Sans Medium" pitchFamily="2" charset="0"/>
                <a:ea typeface="Gotham"/>
                <a:cs typeface="Plus Jakarta Sans Medium" pitchFamily="2" charset="0"/>
                <a:sym typeface="Gotham"/>
              </a:rPr>
              <a:t>Jet nozzle</a:t>
            </a:r>
          </a:p>
          <a:p>
            <a:pPr marL="746360" lvl="2" indent="-285750">
              <a:lnSpc>
                <a:spcPct val="125000"/>
              </a:lnSpc>
              <a:buSzPct val="60000"/>
              <a:buBlip>
                <a:blip r:embed="rId9"/>
              </a:buBlip>
            </a:pPr>
            <a:r>
              <a:rPr lang="en-US" spc="-19" dirty="0">
                <a:solidFill>
                  <a:srgbClr val="22323A"/>
                </a:solidFill>
                <a:latin typeface="Plus Jakarta Sans Medium" pitchFamily="2" charset="0"/>
                <a:ea typeface="Gotham"/>
                <a:cs typeface="Plus Jakarta Sans Medium" pitchFamily="2" charset="0"/>
                <a:sym typeface="Gotham"/>
              </a:rPr>
              <a:t>Pipe injection</a:t>
            </a:r>
          </a:p>
          <a:p>
            <a:pPr marL="746360" lvl="2" indent="-285750">
              <a:lnSpc>
                <a:spcPct val="125000"/>
              </a:lnSpc>
              <a:buSzPct val="60000"/>
              <a:buBlip>
                <a:blip r:embed="rId9"/>
              </a:buBlip>
            </a:pPr>
            <a:r>
              <a:rPr lang="en-US" spc="-19" dirty="0">
                <a:solidFill>
                  <a:srgbClr val="22323A"/>
                </a:solidFill>
                <a:latin typeface="Plus Jakarta Sans Medium" pitchFamily="2" charset="0"/>
                <a:ea typeface="Gotham"/>
                <a:cs typeface="Plus Jakarta Sans Medium" pitchFamily="2" charset="0"/>
                <a:sym typeface="Gotham"/>
              </a:rPr>
              <a:t>Ceramic diffusers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ypical Diagram of the Statiflo Gas Dispersion System (GDS)">
            <a:extLst>
              <a:ext uri="{FF2B5EF4-FFF2-40B4-BE49-F238E27FC236}">
                <a16:creationId xmlns:a16="http://schemas.microsoft.com/office/drawing/2014/main" id="{1DD21B34-8B00-41EB-F277-0807DC89D508}"/>
              </a:ext>
            </a:extLst>
          </p:cNvPr>
          <p:cNvPicPr>
            <a:picLocks noGrp="1" noChangeAspect="1" noChangeArrowheads="1"/>
          </p:cNvPicPr>
          <p:nvPr>
            <p:ph type="pic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8038" y="609600"/>
            <a:ext cx="5973763" cy="5338763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20">
            <a:extLst>
              <a:ext uri="{FF2B5EF4-FFF2-40B4-BE49-F238E27FC236}">
                <a16:creationId xmlns:a16="http://schemas.microsoft.com/office/drawing/2014/main" id="{4A5A5B97-5744-C4C0-0BE0-671D26537748}"/>
              </a:ext>
            </a:extLst>
          </p:cNvPr>
          <p:cNvSpPr txBox="1"/>
          <p:nvPr/>
        </p:nvSpPr>
        <p:spPr>
          <a:xfrm>
            <a:off x="6781800" y="1600200"/>
            <a:ext cx="3962400" cy="1343958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spcAft>
                <a:spcPts val="1600"/>
              </a:spcAft>
            </a:pPr>
            <a:r>
              <a:rPr lang="en-US" sz="1400" b="1" spc="200" dirty="0">
                <a:solidFill>
                  <a:srgbClr val="22323A"/>
                </a:solidFill>
                <a:latin typeface="Plus Jakarta Sans ExtraBold" pitchFamily="2" charset="0"/>
                <a:ea typeface="Gotham Bold"/>
                <a:cs typeface="Plus Jakarta Sans ExtraBold" pitchFamily="2" charset="0"/>
                <a:sym typeface="Gotham Bold"/>
              </a:rPr>
              <a:t>OZONE MIXING</a:t>
            </a:r>
          </a:p>
          <a:p>
            <a:r>
              <a:rPr lang="en-US" sz="6000" b="1" spc="-191" dirty="0" err="1">
                <a:solidFill>
                  <a:srgbClr val="AD2A38"/>
                </a:solidFill>
                <a:latin typeface="Plus Jakarta Sans SemiBold" pitchFamily="2" charset="0"/>
                <a:ea typeface="Gotham Bold"/>
                <a:cs typeface="Plus Jakarta Sans SemiBold" pitchFamily="2" charset="0"/>
                <a:sym typeface="Gotham Bold"/>
              </a:rPr>
              <a:t>Statiflo</a:t>
            </a:r>
            <a:endParaRPr lang="en-US" sz="6000" b="1" spc="-191" dirty="0">
              <a:solidFill>
                <a:srgbClr val="AD2A38"/>
              </a:solidFill>
              <a:latin typeface="Plus Jakarta Sans SemiBold" pitchFamily="2" charset="0"/>
              <a:ea typeface="Gotham Bold"/>
              <a:cs typeface="Plus Jakarta Sans SemiBold" pitchFamily="2" charset="0"/>
              <a:sym typeface="Gotham Bold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A3AE008-107B-BA1C-C5BD-0E819A557A7E}"/>
              </a:ext>
            </a:extLst>
          </p:cNvPr>
          <p:cNvSpPr txBox="1"/>
          <p:nvPr/>
        </p:nvSpPr>
        <p:spPr>
          <a:xfrm>
            <a:off x="6581801" y="3505200"/>
            <a:ext cx="4505299" cy="22449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00070" indent="-285764">
              <a:lnSpc>
                <a:spcPct val="120000"/>
              </a:lnSpc>
              <a:spcAft>
                <a:spcPts val="16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4"/>
              </a:buBlip>
            </a:pPr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Evenly distributes ozone into water for maximum contact and efficiency</a:t>
            </a:r>
          </a:p>
          <a:p>
            <a:pPr marL="400070" indent="-285764">
              <a:lnSpc>
                <a:spcPct val="120000"/>
              </a:lnSpc>
              <a:spcAft>
                <a:spcPts val="16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4"/>
              </a:buBlip>
            </a:pPr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Engineered internal design promotes thorough mixing and gas transfer</a:t>
            </a:r>
          </a:p>
          <a:p>
            <a:pPr marL="400070" indent="-285764">
              <a:lnSpc>
                <a:spcPct val="120000"/>
              </a:lnSpc>
              <a:spcAft>
                <a:spcPts val="16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4"/>
              </a:buBlip>
            </a:pPr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Ideal for high-flow applications requiring reliable disinfection or oxidation</a:t>
            </a:r>
          </a:p>
        </p:txBody>
      </p:sp>
      <p:sp>
        <p:nvSpPr>
          <p:cNvPr id="11" name="RED-BG">
            <a:extLst>
              <a:ext uri="{FF2B5EF4-FFF2-40B4-BE49-F238E27FC236}">
                <a16:creationId xmlns:a16="http://schemas.microsoft.com/office/drawing/2014/main" id="{F687563A-41B0-A73A-FA14-B9B9C2CBBD98}"/>
              </a:ext>
            </a:extLst>
          </p:cNvPr>
          <p:cNvSpPr/>
          <p:nvPr/>
        </p:nvSpPr>
        <p:spPr>
          <a:xfrm>
            <a:off x="11506200" y="6172200"/>
            <a:ext cx="685800" cy="685800"/>
          </a:xfrm>
          <a:prstGeom prst="rect">
            <a:avLst/>
          </a:prstGeom>
          <a:solidFill>
            <a:srgbClr val="AD2A3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2E8EF4CD-F62B-D84E-8752-FBF153D5EAB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643360" y="6301824"/>
            <a:ext cx="411480" cy="426553"/>
          </a:xfrm>
          <a:prstGeom prst="rect">
            <a:avLst/>
          </a:prstGeom>
        </p:spPr>
      </p:pic>
      <p:sp>
        <p:nvSpPr>
          <p:cNvPr id="13" name="Freeform 3">
            <a:extLst>
              <a:ext uri="{FF2B5EF4-FFF2-40B4-BE49-F238E27FC236}">
                <a16:creationId xmlns:a16="http://schemas.microsoft.com/office/drawing/2014/main" id="{F567C3FD-2ECA-D8AB-F079-1D2D0A62BC36}"/>
              </a:ext>
            </a:extLst>
          </p:cNvPr>
          <p:cNvSpPr/>
          <p:nvPr/>
        </p:nvSpPr>
        <p:spPr>
          <a:xfrm>
            <a:off x="13465821" y="99697"/>
            <a:ext cx="7190084" cy="8865960"/>
          </a:xfrm>
          <a:custGeom>
            <a:avLst/>
            <a:gdLst/>
            <a:ahLst/>
            <a:cxnLst/>
            <a:rect l="l" t="t" r="r" b="b"/>
            <a:pathLst>
              <a:path w="6874547" h="8476876">
                <a:moveTo>
                  <a:pt x="0" y="0"/>
                </a:moveTo>
                <a:lnTo>
                  <a:pt x="6874548" y="0"/>
                </a:lnTo>
                <a:lnTo>
                  <a:pt x="6874548" y="8476876"/>
                </a:lnTo>
                <a:lnTo>
                  <a:pt x="0" y="847687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r="-1577"/>
            </a:stretch>
          </a:blipFill>
        </p:spPr>
        <p:txBody>
          <a:bodyPr/>
          <a:lstStyle/>
          <a:p>
            <a:endParaRPr lang="en-US" sz="800" dirty="0">
              <a:latin typeface="Plus Jakarta Sans Medium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26A439D-07F7-BFD5-1ECA-E605802C9143}"/>
              </a:ext>
            </a:extLst>
          </p:cNvPr>
          <p:cNvSpPr txBox="1"/>
          <p:nvPr/>
        </p:nvSpPr>
        <p:spPr>
          <a:xfrm>
            <a:off x="-7729998" y="3527919"/>
            <a:ext cx="5081750" cy="22576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00070" indent="-285764">
              <a:lnSpc>
                <a:spcPct val="120000"/>
              </a:lnSpc>
              <a:spcAft>
                <a:spcPts val="8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4"/>
              </a:buBlip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Maximizes ozone contact time and transfer efficiency in a compact footprint</a:t>
            </a:r>
          </a:p>
          <a:p>
            <a:pPr marL="400070" indent="-285764">
              <a:lnSpc>
                <a:spcPct val="120000"/>
              </a:lnSpc>
              <a:spcAft>
                <a:spcPts val="8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4"/>
              </a:buBlip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Engineered for high-flow, high-concentration disinfection processes</a:t>
            </a:r>
          </a:p>
          <a:p>
            <a:pPr marL="400070" indent="-285764">
              <a:lnSpc>
                <a:spcPct val="120000"/>
              </a:lnSpc>
              <a:spcAft>
                <a:spcPts val="8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4"/>
              </a:buBlip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Corrosion-resistant materials and rugged frame for long service life</a:t>
            </a:r>
          </a:p>
        </p:txBody>
      </p:sp>
      <p:sp>
        <p:nvSpPr>
          <p:cNvPr id="15" name="TextBox 20">
            <a:extLst>
              <a:ext uri="{FF2B5EF4-FFF2-40B4-BE49-F238E27FC236}">
                <a16:creationId xmlns:a16="http://schemas.microsoft.com/office/drawing/2014/main" id="{472880E4-A922-4803-BFD6-D591CF8AC6FA}"/>
              </a:ext>
            </a:extLst>
          </p:cNvPr>
          <p:cNvSpPr txBox="1"/>
          <p:nvPr/>
        </p:nvSpPr>
        <p:spPr>
          <a:xfrm>
            <a:off x="-17602200" y="1072475"/>
            <a:ext cx="7391401" cy="125162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spcAft>
                <a:spcPts val="1600"/>
              </a:spcAft>
            </a:pPr>
            <a:r>
              <a:rPr lang="en-US" sz="1400" b="1" spc="200" dirty="0">
                <a:solidFill>
                  <a:srgbClr val="22323A"/>
                </a:solidFill>
                <a:latin typeface="Plus Jakarta Sans ExtraBold" pitchFamily="2" charset="0"/>
                <a:ea typeface="Gotham Bold"/>
                <a:cs typeface="Plus Jakarta Sans ExtraBold" pitchFamily="2" charset="0"/>
                <a:sym typeface="Gotham Bold"/>
              </a:rPr>
              <a:t>TECHNOLOGY OVERVIEW</a:t>
            </a:r>
          </a:p>
          <a:p>
            <a:pPr>
              <a:lnSpc>
                <a:spcPct val="90000"/>
              </a:lnSpc>
            </a:pPr>
            <a:r>
              <a:rPr lang="en-US" sz="6000" b="1" spc="-191" dirty="0">
                <a:solidFill>
                  <a:srgbClr val="AD2A38"/>
                </a:solidFill>
                <a:latin typeface="Plus Jakarta Sans SemiBold" pitchFamily="2" charset="0"/>
                <a:ea typeface="Gotham Bold"/>
                <a:cs typeface="Plus Jakarta Sans SemiBold" pitchFamily="2" charset="0"/>
                <a:sym typeface="Gotham Bold"/>
              </a:rPr>
              <a:t>Pipe Loop Reactor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06488EA1-2BE0-90D7-DBD9-1BABD05008D8}"/>
              </a:ext>
            </a:extLst>
          </p:cNvPr>
          <p:cNvGrpSpPr/>
          <p:nvPr/>
        </p:nvGrpSpPr>
        <p:grpSpPr>
          <a:xfrm>
            <a:off x="685801" y="-18478500"/>
            <a:ext cx="3541271" cy="3541271"/>
            <a:chOff x="685801" y="2064859"/>
            <a:chExt cx="3541271" cy="3541271"/>
          </a:xfrm>
        </p:grpSpPr>
        <p:grpSp>
          <p:nvGrpSpPr>
            <p:cNvPr id="18" name="Group 14">
              <a:extLst>
                <a:ext uri="{FF2B5EF4-FFF2-40B4-BE49-F238E27FC236}">
                  <a16:creationId xmlns:a16="http://schemas.microsoft.com/office/drawing/2014/main" id="{3BD4134F-C908-E825-39BB-8DCB088A424A}"/>
                </a:ext>
              </a:extLst>
            </p:cNvPr>
            <p:cNvGrpSpPr/>
            <p:nvPr/>
          </p:nvGrpSpPr>
          <p:grpSpPr>
            <a:xfrm>
              <a:off x="685801" y="2064859"/>
              <a:ext cx="3541271" cy="3541271"/>
              <a:chOff x="0" y="0"/>
              <a:chExt cx="812800" cy="812800"/>
            </a:xfrm>
          </p:grpSpPr>
          <p:sp>
            <p:nvSpPr>
              <p:cNvPr id="20" name="Freeform 15">
                <a:extLst>
                  <a:ext uri="{FF2B5EF4-FFF2-40B4-BE49-F238E27FC236}">
                    <a16:creationId xmlns:a16="http://schemas.microsoft.com/office/drawing/2014/main" id="{AA64CEBE-704B-6099-1A30-B1B32609ED14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812800"/>
                    </a:lnTo>
                    <a:lnTo>
                      <a:pt x="0" y="812800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C5C7C5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 sz="800" dirty="0">
                  <a:latin typeface="Plus Jakarta Sans Medium" pitchFamily="2" charset="0"/>
                </a:endParaRPr>
              </a:p>
            </p:txBody>
          </p:sp>
          <p:sp>
            <p:nvSpPr>
              <p:cNvPr id="21" name="TextBox 16">
                <a:extLst>
                  <a:ext uri="{FF2B5EF4-FFF2-40B4-BE49-F238E27FC236}">
                    <a16:creationId xmlns:a16="http://schemas.microsoft.com/office/drawing/2014/main" id="{A2EF57C4-A4B3-B588-70BB-4FE15FDDD871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812800" cy="86042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2239"/>
                  </a:lnSpc>
                </a:pPr>
                <a:endParaRPr sz="800" dirty="0">
                  <a:latin typeface="Plus Jakarta Sans Medium" pitchFamily="2" charset="0"/>
                </a:endParaRPr>
              </a:p>
            </p:txBody>
          </p:sp>
        </p:grpSp>
        <p:sp>
          <p:nvSpPr>
            <p:cNvPr id="19" name="Freeform 17">
              <a:extLst>
                <a:ext uri="{FF2B5EF4-FFF2-40B4-BE49-F238E27FC236}">
                  <a16:creationId xmlns:a16="http://schemas.microsoft.com/office/drawing/2014/main" id="{FBA73EBB-71E2-50C8-C3FB-409B955A4277}"/>
                </a:ext>
              </a:extLst>
            </p:cNvPr>
            <p:cNvSpPr/>
            <p:nvPr/>
          </p:nvSpPr>
          <p:spPr>
            <a:xfrm>
              <a:off x="1313870" y="2284446"/>
              <a:ext cx="2285133" cy="3102097"/>
            </a:xfrm>
            <a:custGeom>
              <a:avLst/>
              <a:gdLst/>
              <a:ahLst/>
              <a:cxnLst/>
              <a:rect l="l" t="t" r="r" b="b"/>
              <a:pathLst>
                <a:path w="3427699" h="4653146">
                  <a:moveTo>
                    <a:pt x="0" y="0"/>
                  </a:moveTo>
                  <a:lnTo>
                    <a:pt x="3427699" y="0"/>
                  </a:lnTo>
                  <a:lnTo>
                    <a:pt x="3427699" y="4653146"/>
                  </a:lnTo>
                  <a:lnTo>
                    <a:pt x="0" y="46531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en-US" sz="800" dirty="0">
                <a:latin typeface="Plus Jakarta Sans Medium" pitchFamily="2" charset="0"/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C78F82DA-4A64-379C-3CAF-CE72B14C0894}"/>
              </a:ext>
            </a:extLst>
          </p:cNvPr>
          <p:cNvGrpSpPr/>
          <p:nvPr/>
        </p:nvGrpSpPr>
        <p:grpSpPr>
          <a:xfrm>
            <a:off x="7964929" y="-7399263"/>
            <a:ext cx="3541271" cy="3541271"/>
            <a:chOff x="7964929" y="2064859"/>
            <a:chExt cx="3541271" cy="3541271"/>
          </a:xfrm>
        </p:grpSpPr>
        <p:grpSp>
          <p:nvGrpSpPr>
            <p:cNvPr id="23" name="Group 11">
              <a:extLst>
                <a:ext uri="{FF2B5EF4-FFF2-40B4-BE49-F238E27FC236}">
                  <a16:creationId xmlns:a16="http://schemas.microsoft.com/office/drawing/2014/main" id="{37A5B301-6170-F1B2-C2DF-8B4D3BAEE92D}"/>
                </a:ext>
              </a:extLst>
            </p:cNvPr>
            <p:cNvGrpSpPr/>
            <p:nvPr/>
          </p:nvGrpSpPr>
          <p:grpSpPr>
            <a:xfrm>
              <a:off x="7964929" y="2064859"/>
              <a:ext cx="3541271" cy="3541271"/>
              <a:chOff x="0" y="0"/>
              <a:chExt cx="812800" cy="812800"/>
            </a:xfrm>
          </p:grpSpPr>
          <p:sp>
            <p:nvSpPr>
              <p:cNvPr id="25" name="Freeform 12">
                <a:extLst>
                  <a:ext uri="{FF2B5EF4-FFF2-40B4-BE49-F238E27FC236}">
                    <a16:creationId xmlns:a16="http://schemas.microsoft.com/office/drawing/2014/main" id="{92B95DFB-F1CE-D544-97A0-6F85DAE06D2B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812800"/>
                    </a:lnTo>
                    <a:lnTo>
                      <a:pt x="0" y="812800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C5C7C5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 sz="800" dirty="0">
                  <a:latin typeface="Plus Jakarta Sans Medium" pitchFamily="2" charset="0"/>
                </a:endParaRPr>
              </a:p>
            </p:txBody>
          </p:sp>
          <p:sp>
            <p:nvSpPr>
              <p:cNvPr id="26" name="TextBox 13">
                <a:extLst>
                  <a:ext uri="{FF2B5EF4-FFF2-40B4-BE49-F238E27FC236}">
                    <a16:creationId xmlns:a16="http://schemas.microsoft.com/office/drawing/2014/main" id="{3CAFA32A-3A88-65C4-386C-D62609DAAC1E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812800" cy="86042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2239"/>
                  </a:lnSpc>
                </a:pPr>
                <a:endParaRPr sz="800" dirty="0">
                  <a:latin typeface="Plus Jakarta Sans Medium" pitchFamily="2" charset="0"/>
                </a:endParaRPr>
              </a:p>
            </p:txBody>
          </p:sp>
        </p:grpSp>
        <p:sp>
          <p:nvSpPr>
            <p:cNvPr id="24" name="TextBox 19">
              <a:extLst>
                <a:ext uri="{FF2B5EF4-FFF2-40B4-BE49-F238E27FC236}">
                  <a16:creationId xmlns:a16="http://schemas.microsoft.com/office/drawing/2014/main" id="{3CBA43D6-4B89-F6AA-9E97-DBA687637757}"/>
                </a:ext>
              </a:extLst>
            </p:cNvPr>
            <p:cNvSpPr txBox="1"/>
            <p:nvPr/>
          </p:nvSpPr>
          <p:spPr>
            <a:xfrm>
              <a:off x="8136326" y="2419335"/>
              <a:ext cx="3198476" cy="262482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349885" lvl="1" indent="-174625">
                <a:lnSpc>
                  <a:spcPts val="2270"/>
                </a:lnSpc>
                <a:buFont typeface="Arial"/>
                <a:buChar char="•"/>
              </a:pPr>
              <a:r>
                <a:rPr lang="en-US" sz="1621" spc="-39" dirty="0">
                  <a:solidFill>
                    <a:srgbClr val="040404">
                      <a:alpha val="80000"/>
                    </a:srgbClr>
                  </a:solidFill>
                  <a:latin typeface="Plus Jakarta Sans Medium" pitchFamily="2" charset="0"/>
                  <a:ea typeface="Gotham"/>
                  <a:cs typeface="Plus Jakarta Sans Medium" pitchFamily="2" charset="0"/>
                  <a:sym typeface="Gotham"/>
                </a:rPr>
                <a:t>Evenly distributes ozone into water for maximum contact and efficiency</a:t>
              </a:r>
              <a:endParaRPr lang="en-US" dirty="0"/>
            </a:p>
            <a:p>
              <a:pPr marL="349885" lvl="1" indent="-174625">
                <a:lnSpc>
                  <a:spcPts val="2270"/>
                </a:lnSpc>
                <a:buFont typeface="Arial"/>
                <a:buChar char="•"/>
              </a:pPr>
              <a:r>
                <a:rPr lang="en-US" sz="1621" spc="-39" dirty="0">
                  <a:solidFill>
                    <a:srgbClr val="040404">
                      <a:alpha val="80000"/>
                    </a:srgbClr>
                  </a:solidFill>
                  <a:latin typeface="Plus Jakarta Sans Medium" pitchFamily="2" charset="0"/>
                  <a:ea typeface="Gotham"/>
                  <a:cs typeface="Plus Jakarta Sans Medium" pitchFamily="2" charset="0"/>
                  <a:sym typeface="Gotham"/>
                </a:rPr>
                <a:t>Engineered internal design promotes thorough mixing and gas transfer</a:t>
              </a:r>
              <a:endParaRPr lang="en-US" sz="1621" spc="-39" dirty="0">
                <a:solidFill>
                  <a:srgbClr val="040404">
                    <a:alpha val="80000"/>
                  </a:srgbClr>
                </a:solidFill>
                <a:latin typeface="Plus Jakarta Sans Medium" pitchFamily="2" charset="0"/>
                <a:ea typeface="Gotham"/>
                <a:cs typeface="Plus Jakarta Sans Medium" pitchFamily="2" charset="0"/>
              </a:endParaRPr>
            </a:p>
            <a:p>
              <a:pPr marL="349885" lvl="1" indent="-174625">
                <a:lnSpc>
                  <a:spcPts val="2270"/>
                </a:lnSpc>
                <a:buFont typeface="Arial"/>
                <a:buChar char="•"/>
              </a:pPr>
              <a:r>
                <a:rPr lang="en-US" sz="1621" spc="-39" dirty="0">
                  <a:solidFill>
                    <a:srgbClr val="040404">
                      <a:alpha val="80000"/>
                    </a:srgbClr>
                  </a:solidFill>
                  <a:latin typeface="Plus Jakarta Sans Medium" pitchFamily="2" charset="0"/>
                  <a:ea typeface="Gotham"/>
                  <a:cs typeface="Plus Jakarta Sans Medium" pitchFamily="2" charset="0"/>
                  <a:sym typeface="Gotham"/>
                </a:rPr>
                <a:t>Ideal for high-flow applications requiring reliable disinfection or oxidation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4C561573-DBA5-E1F7-8F70-2F17B92EB309}"/>
              </a:ext>
            </a:extLst>
          </p:cNvPr>
          <p:cNvGrpSpPr/>
          <p:nvPr/>
        </p:nvGrpSpPr>
        <p:grpSpPr>
          <a:xfrm>
            <a:off x="4325365" y="-12542775"/>
            <a:ext cx="4666290" cy="4374042"/>
            <a:chOff x="4325365" y="2064859"/>
            <a:chExt cx="4666290" cy="4374042"/>
          </a:xfrm>
        </p:grpSpPr>
        <p:grpSp>
          <p:nvGrpSpPr>
            <p:cNvPr id="28" name="Group 8">
              <a:extLst>
                <a:ext uri="{FF2B5EF4-FFF2-40B4-BE49-F238E27FC236}">
                  <a16:creationId xmlns:a16="http://schemas.microsoft.com/office/drawing/2014/main" id="{F2932894-88BB-669C-D40C-E6995D773F14}"/>
                </a:ext>
              </a:extLst>
            </p:cNvPr>
            <p:cNvGrpSpPr/>
            <p:nvPr/>
          </p:nvGrpSpPr>
          <p:grpSpPr>
            <a:xfrm>
              <a:off x="4325365" y="2064859"/>
              <a:ext cx="3541271" cy="3541271"/>
              <a:chOff x="0" y="0"/>
              <a:chExt cx="812800" cy="812800"/>
            </a:xfrm>
          </p:grpSpPr>
          <p:sp>
            <p:nvSpPr>
              <p:cNvPr id="30" name="Freeform 9">
                <a:extLst>
                  <a:ext uri="{FF2B5EF4-FFF2-40B4-BE49-F238E27FC236}">
                    <a16:creationId xmlns:a16="http://schemas.microsoft.com/office/drawing/2014/main" id="{66D64CA8-A4C1-4760-7BF7-B9A6E4C06AD8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812800"/>
                    </a:lnTo>
                    <a:lnTo>
                      <a:pt x="0" y="812800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C5C7C5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 sz="800" dirty="0">
                  <a:latin typeface="Plus Jakarta Sans Medium" pitchFamily="2" charset="0"/>
                </a:endParaRPr>
              </a:p>
            </p:txBody>
          </p:sp>
          <p:sp>
            <p:nvSpPr>
              <p:cNvPr id="31" name="TextBox 10">
                <a:extLst>
                  <a:ext uri="{FF2B5EF4-FFF2-40B4-BE49-F238E27FC236}">
                    <a16:creationId xmlns:a16="http://schemas.microsoft.com/office/drawing/2014/main" id="{70640063-EB82-8731-78D8-5AA3DF050506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812800" cy="86042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2239"/>
                  </a:lnSpc>
                </a:pPr>
                <a:endParaRPr sz="800" dirty="0">
                  <a:latin typeface="Plus Jakarta Sans Medium" pitchFamily="2" charset="0"/>
                </a:endParaRPr>
              </a:p>
            </p:txBody>
          </p:sp>
        </p:grpSp>
        <p:sp>
          <p:nvSpPr>
            <p:cNvPr id="29" name="Freeform 18">
              <a:extLst>
                <a:ext uri="{FF2B5EF4-FFF2-40B4-BE49-F238E27FC236}">
                  <a16:creationId xmlns:a16="http://schemas.microsoft.com/office/drawing/2014/main" id="{05D6DAA2-1063-47BA-BDA5-3C9CBB528AF0}"/>
                </a:ext>
              </a:extLst>
            </p:cNvPr>
            <p:cNvSpPr/>
            <p:nvPr/>
          </p:nvSpPr>
          <p:spPr>
            <a:xfrm>
              <a:off x="4345925" y="2162836"/>
              <a:ext cx="4645730" cy="4276065"/>
            </a:xfrm>
            <a:custGeom>
              <a:avLst/>
              <a:gdLst/>
              <a:ahLst/>
              <a:cxnLst/>
              <a:rect l="l" t="t" r="r" b="b"/>
              <a:pathLst>
                <a:path w="6968595" h="6414097">
                  <a:moveTo>
                    <a:pt x="0" y="0"/>
                  </a:moveTo>
                  <a:lnTo>
                    <a:pt x="6968595" y="0"/>
                  </a:lnTo>
                  <a:lnTo>
                    <a:pt x="6968595" y="6414097"/>
                  </a:lnTo>
                  <a:lnTo>
                    <a:pt x="0" y="64140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-36677" t="-5519" r="-127916" b="-24525"/>
              </a:stretch>
            </a:blipFill>
          </p:spPr>
          <p:txBody>
            <a:bodyPr/>
            <a:lstStyle/>
            <a:p>
              <a:endParaRPr lang="en-US" sz="800" dirty="0">
                <a:latin typeface="Plus Jakarta Sans Medium" pitchFamily="2" charset="0"/>
              </a:endParaRPr>
            </a:p>
          </p:txBody>
        </p:sp>
      </p:grpSp>
      <p:sp>
        <p:nvSpPr>
          <p:cNvPr id="47" name="TextBox 46">
            <a:extLst>
              <a:ext uri="{FF2B5EF4-FFF2-40B4-BE49-F238E27FC236}">
                <a16:creationId xmlns:a16="http://schemas.microsoft.com/office/drawing/2014/main" id="{6B8FB332-220E-1226-C09F-745C19676892}"/>
              </a:ext>
            </a:extLst>
          </p:cNvPr>
          <p:cNvSpPr txBox="1"/>
          <p:nvPr/>
        </p:nvSpPr>
        <p:spPr>
          <a:xfrm>
            <a:off x="647700" y="-27200555"/>
            <a:ext cx="3962400" cy="1150123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r>
              <a:rPr lang="en-US" sz="1400" b="1" spc="300" dirty="0">
                <a:solidFill>
                  <a:srgbClr val="22323A"/>
                </a:solidFill>
                <a:latin typeface="Plus Jakarta Sans ExtraBold" pitchFamily="2" charset="0"/>
                <a:ea typeface="Gotham Bold"/>
                <a:cs typeface="Plus Jakarta Sans ExtraBold" pitchFamily="2" charset="0"/>
                <a:sym typeface="Gotham Bold"/>
              </a:rPr>
              <a:t>OZONE MIXING</a:t>
            </a:r>
          </a:p>
          <a:p>
            <a:r>
              <a:rPr lang="en-US" sz="6000" b="1" spc="-191" dirty="0">
                <a:solidFill>
                  <a:srgbClr val="AD2A38"/>
                </a:solidFill>
                <a:latin typeface="Plus Jakarta Sans SemiBold" pitchFamily="2" charset="0"/>
                <a:ea typeface="Gotham Bold"/>
                <a:cs typeface="Plus Jakarta Sans SemiBold" pitchFamily="2" charset="0"/>
                <a:sym typeface="Gotham Bold"/>
              </a:rPr>
              <a:t>Mazzei</a:t>
            </a:r>
          </a:p>
        </p:txBody>
      </p:sp>
    </p:spTree>
    <p:extLst>
      <p:ext uri="{BB962C8B-B14F-4D97-AF65-F5344CB8AC3E}">
        <p14:creationId xmlns:p14="http://schemas.microsoft.com/office/powerpoint/2010/main" val="20006340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4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7010400" y="99697"/>
            <a:ext cx="7190084" cy="8865960"/>
          </a:xfrm>
          <a:custGeom>
            <a:avLst/>
            <a:gdLst/>
            <a:ahLst/>
            <a:cxnLst/>
            <a:rect l="l" t="t" r="r" b="b"/>
            <a:pathLst>
              <a:path w="6874547" h="8476876">
                <a:moveTo>
                  <a:pt x="0" y="0"/>
                </a:moveTo>
                <a:lnTo>
                  <a:pt x="6874548" y="0"/>
                </a:lnTo>
                <a:lnTo>
                  <a:pt x="6874548" y="8476876"/>
                </a:lnTo>
                <a:lnTo>
                  <a:pt x="0" y="847687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r="-1577"/>
            </a:stretch>
          </a:blipFill>
        </p:spPr>
        <p:txBody>
          <a:bodyPr/>
          <a:lstStyle/>
          <a:p>
            <a:endParaRPr lang="en-US" sz="800" dirty="0">
              <a:latin typeface="Plus Jakarta Sans Medium" pitchFamily="2" charset="0"/>
            </a:endParaRP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F281A2BA-F72E-3B2C-5BC4-4220ECF83E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2E5C5AA-0D61-1FD1-43E5-78998C279ECE}"/>
              </a:ext>
            </a:extLst>
          </p:cNvPr>
          <p:cNvSpPr txBox="1"/>
          <p:nvPr/>
        </p:nvSpPr>
        <p:spPr>
          <a:xfrm>
            <a:off x="641879" y="3527919"/>
            <a:ext cx="5081750" cy="22576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00070" indent="-285764">
              <a:lnSpc>
                <a:spcPct val="120000"/>
              </a:lnSpc>
              <a:spcAft>
                <a:spcPts val="8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5"/>
              </a:buBlip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Maximizes ozone contact time and transfer efficiency in a compact footprint</a:t>
            </a:r>
          </a:p>
          <a:p>
            <a:pPr marL="400070" indent="-285764">
              <a:lnSpc>
                <a:spcPct val="120000"/>
              </a:lnSpc>
              <a:spcAft>
                <a:spcPts val="8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5"/>
              </a:buBlip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Engineered for high-flow, high-concentration disinfection processes</a:t>
            </a:r>
          </a:p>
          <a:p>
            <a:pPr marL="400070" indent="-285764">
              <a:lnSpc>
                <a:spcPct val="120000"/>
              </a:lnSpc>
              <a:spcAft>
                <a:spcPts val="8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5"/>
              </a:buBlip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Corrosion-resistant materials and rugged frame for long service life</a:t>
            </a:r>
          </a:p>
        </p:txBody>
      </p:sp>
      <p:sp>
        <p:nvSpPr>
          <p:cNvPr id="17" name="TextBox 20">
            <a:extLst>
              <a:ext uri="{FF2B5EF4-FFF2-40B4-BE49-F238E27FC236}">
                <a16:creationId xmlns:a16="http://schemas.microsoft.com/office/drawing/2014/main" id="{C95F463B-872A-7A31-8C5A-27E09AA04CA4}"/>
              </a:ext>
            </a:extLst>
          </p:cNvPr>
          <p:cNvSpPr txBox="1"/>
          <p:nvPr/>
        </p:nvSpPr>
        <p:spPr>
          <a:xfrm>
            <a:off x="800423" y="1072475"/>
            <a:ext cx="7391401" cy="125162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spcAft>
                <a:spcPts val="1600"/>
              </a:spcAft>
            </a:pPr>
            <a:r>
              <a:rPr lang="en-US" sz="1400" b="1" spc="200" dirty="0">
                <a:solidFill>
                  <a:srgbClr val="22323A"/>
                </a:solidFill>
                <a:latin typeface="Plus Jakarta Sans ExtraBold" pitchFamily="2" charset="0"/>
                <a:ea typeface="Gotham Bold"/>
                <a:cs typeface="Plus Jakarta Sans ExtraBold" pitchFamily="2" charset="0"/>
                <a:sym typeface="Gotham Bold"/>
              </a:rPr>
              <a:t>TECHNOLOGY OVERVIEW</a:t>
            </a:r>
          </a:p>
          <a:p>
            <a:pPr>
              <a:lnSpc>
                <a:spcPct val="90000"/>
              </a:lnSpc>
            </a:pPr>
            <a:r>
              <a:rPr lang="en-US" sz="6000" b="1" spc="-191" dirty="0">
                <a:solidFill>
                  <a:srgbClr val="AD2A38"/>
                </a:solidFill>
                <a:latin typeface="Plus Jakarta Sans SemiBold" pitchFamily="2" charset="0"/>
                <a:ea typeface="Gotham Bold"/>
                <a:cs typeface="Plus Jakarta Sans SemiBold" pitchFamily="2" charset="0"/>
                <a:sym typeface="Gotham Bold"/>
              </a:rPr>
              <a:t>Pipe Loop Reactor</a:t>
            </a:r>
          </a:p>
        </p:txBody>
      </p:sp>
      <p:sp>
        <p:nvSpPr>
          <p:cNvPr id="18" name="RED-BG">
            <a:extLst>
              <a:ext uri="{FF2B5EF4-FFF2-40B4-BE49-F238E27FC236}">
                <a16:creationId xmlns:a16="http://schemas.microsoft.com/office/drawing/2014/main" id="{58A4B6F0-1FD6-DE5F-B018-D208443A4959}"/>
              </a:ext>
            </a:extLst>
          </p:cNvPr>
          <p:cNvSpPr/>
          <p:nvPr/>
        </p:nvSpPr>
        <p:spPr>
          <a:xfrm>
            <a:off x="11506200" y="6172200"/>
            <a:ext cx="685800" cy="685800"/>
          </a:xfrm>
          <a:prstGeom prst="rect">
            <a:avLst/>
          </a:prstGeom>
          <a:solidFill>
            <a:srgbClr val="AD2A3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B5BD857B-7B2C-19A0-B8E1-E1EA158331B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643360" y="6301824"/>
            <a:ext cx="411480" cy="426553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B8B99B91-80E4-468F-9559-450C3B0A072F}"/>
              </a:ext>
            </a:extLst>
          </p:cNvPr>
          <p:cNvGrpSpPr/>
          <p:nvPr/>
        </p:nvGrpSpPr>
        <p:grpSpPr>
          <a:xfrm>
            <a:off x="26393157" y="2148564"/>
            <a:ext cx="3449820" cy="3478056"/>
            <a:chOff x="848041" y="2148564"/>
            <a:chExt cx="3449820" cy="3478056"/>
          </a:xfrm>
        </p:grpSpPr>
        <p:grpSp>
          <p:nvGrpSpPr>
            <p:cNvPr id="21" name="Group 3">
              <a:extLst>
                <a:ext uri="{FF2B5EF4-FFF2-40B4-BE49-F238E27FC236}">
                  <a16:creationId xmlns:a16="http://schemas.microsoft.com/office/drawing/2014/main" id="{C39DFBB0-E118-A301-B215-729F78588969}"/>
                </a:ext>
              </a:extLst>
            </p:cNvPr>
            <p:cNvGrpSpPr/>
            <p:nvPr/>
          </p:nvGrpSpPr>
          <p:grpSpPr>
            <a:xfrm>
              <a:off x="882821" y="2148564"/>
              <a:ext cx="3380261" cy="2865846"/>
              <a:chOff x="0" y="0"/>
              <a:chExt cx="785536" cy="665992"/>
            </a:xfrm>
          </p:grpSpPr>
          <p:sp>
            <p:nvSpPr>
              <p:cNvPr id="23" name="Freeform 4">
                <a:extLst>
                  <a:ext uri="{FF2B5EF4-FFF2-40B4-BE49-F238E27FC236}">
                    <a16:creationId xmlns:a16="http://schemas.microsoft.com/office/drawing/2014/main" id="{5B3B7853-D09B-2654-1035-C9B75CB4F9B2}"/>
                  </a:ext>
                </a:extLst>
              </p:cNvPr>
              <p:cNvSpPr/>
              <p:nvPr/>
            </p:nvSpPr>
            <p:spPr>
              <a:xfrm>
                <a:off x="0" y="0"/>
                <a:ext cx="785536" cy="665992"/>
              </a:xfrm>
              <a:custGeom>
                <a:avLst/>
                <a:gdLst/>
                <a:ahLst/>
                <a:cxnLst/>
                <a:rect l="l" t="t" r="r" b="b"/>
                <a:pathLst>
                  <a:path w="785536" h="665992">
                    <a:moveTo>
                      <a:pt x="0" y="0"/>
                    </a:moveTo>
                    <a:lnTo>
                      <a:pt x="785536" y="0"/>
                    </a:lnTo>
                    <a:lnTo>
                      <a:pt x="785536" y="665992"/>
                    </a:lnTo>
                    <a:lnTo>
                      <a:pt x="0" y="665992"/>
                    </a:lnTo>
                    <a:close/>
                  </a:path>
                </a:pathLst>
              </a:custGeom>
              <a:blipFill>
                <a:blip r:embed="rId8"/>
                <a:stretch>
                  <a:fillRect t="-3671" b="-33479"/>
                </a:stretch>
              </a:blipFill>
            </p:spPr>
            <p:txBody>
              <a:bodyPr/>
              <a:lstStyle/>
              <a:p>
                <a:endParaRPr lang="en-US" sz="800" dirty="0">
                  <a:latin typeface="Plus Jakarta Sans Medium" pitchFamily="2" charset="0"/>
                </a:endParaRPr>
              </a:p>
            </p:txBody>
          </p:sp>
        </p:grpSp>
        <p:sp>
          <p:nvSpPr>
            <p:cNvPr id="22" name="TextBox 16">
              <a:extLst>
                <a:ext uri="{FF2B5EF4-FFF2-40B4-BE49-F238E27FC236}">
                  <a16:creationId xmlns:a16="http://schemas.microsoft.com/office/drawing/2014/main" id="{6705572B-41A1-4B10-3504-392A9CBE092B}"/>
                </a:ext>
              </a:extLst>
            </p:cNvPr>
            <p:cNvSpPr txBox="1"/>
            <p:nvPr/>
          </p:nvSpPr>
          <p:spPr>
            <a:xfrm>
              <a:off x="848041" y="5161300"/>
              <a:ext cx="3449820" cy="4653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867"/>
                </a:lnSpc>
              </a:pPr>
              <a:r>
                <a:rPr lang="en-US" sz="1333" b="1" spc="-16" dirty="0">
                  <a:solidFill>
                    <a:srgbClr val="040404"/>
                  </a:solidFill>
                  <a:latin typeface="Plus Jakarta Sans ExtraBold" pitchFamily="2" charset="0"/>
                  <a:ea typeface="Gotham Bold"/>
                  <a:cs typeface="Plus Jakarta Sans ExtraBold" pitchFamily="2" charset="0"/>
                  <a:sym typeface="Gotham Bold"/>
                </a:rPr>
                <a:t>MASTER OPERATOR</a:t>
              </a:r>
            </a:p>
            <a:p>
              <a:pPr>
                <a:lnSpc>
                  <a:spcPts val="1867"/>
                </a:lnSpc>
              </a:pPr>
              <a:r>
                <a:rPr lang="en-US" sz="1333" b="1" spc="-16" dirty="0">
                  <a:solidFill>
                    <a:srgbClr val="040404"/>
                  </a:solidFill>
                  <a:latin typeface="Plus Jakarta Sans ExtraBold" pitchFamily="2" charset="0"/>
                  <a:ea typeface="Gotham Bold"/>
                  <a:cs typeface="Plus Jakarta Sans ExtraBold" pitchFamily="2" charset="0"/>
                  <a:sym typeface="Gotham Bold"/>
                </a:rPr>
                <a:t>CONTROL PANEL (MCOP)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F21EC977-EBB2-D13B-3C5F-AA7E6F06A328}"/>
              </a:ext>
            </a:extLst>
          </p:cNvPr>
          <p:cNvGrpSpPr/>
          <p:nvPr/>
        </p:nvGrpSpPr>
        <p:grpSpPr>
          <a:xfrm>
            <a:off x="29905178" y="2148564"/>
            <a:ext cx="3522521" cy="3965369"/>
            <a:chOff x="4380980" y="2148564"/>
            <a:chExt cx="3522521" cy="3965369"/>
          </a:xfrm>
        </p:grpSpPr>
        <p:grpSp>
          <p:nvGrpSpPr>
            <p:cNvPr id="25" name="Group 5">
              <a:extLst>
                <a:ext uri="{FF2B5EF4-FFF2-40B4-BE49-F238E27FC236}">
                  <a16:creationId xmlns:a16="http://schemas.microsoft.com/office/drawing/2014/main" id="{35991EB9-0E97-B335-922C-2D007133A91A}"/>
                </a:ext>
              </a:extLst>
            </p:cNvPr>
            <p:cNvGrpSpPr/>
            <p:nvPr/>
          </p:nvGrpSpPr>
          <p:grpSpPr>
            <a:xfrm>
              <a:off x="4380980" y="2148564"/>
              <a:ext cx="3380261" cy="2865846"/>
              <a:chOff x="0" y="0"/>
              <a:chExt cx="785536" cy="665992"/>
            </a:xfrm>
          </p:grpSpPr>
          <p:sp>
            <p:nvSpPr>
              <p:cNvPr id="27" name="Freeform 6">
                <a:extLst>
                  <a:ext uri="{FF2B5EF4-FFF2-40B4-BE49-F238E27FC236}">
                    <a16:creationId xmlns:a16="http://schemas.microsoft.com/office/drawing/2014/main" id="{3A1A4387-85EF-F93B-3342-E34B459A262B}"/>
                  </a:ext>
                </a:extLst>
              </p:cNvPr>
              <p:cNvSpPr/>
              <p:nvPr/>
            </p:nvSpPr>
            <p:spPr>
              <a:xfrm>
                <a:off x="0" y="0"/>
                <a:ext cx="785536" cy="665992"/>
              </a:xfrm>
              <a:custGeom>
                <a:avLst/>
                <a:gdLst/>
                <a:ahLst/>
                <a:cxnLst/>
                <a:rect l="l" t="t" r="r" b="b"/>
                <a:pathLst>
                  <a:path w="785536" h="665992">
                    <a:moveTo>
                      <a:pt x="0" y="0"/>
                    </a:moveTo>
                    <a:lnTo>
                      <a:pt x="785536" y="0"/>
                    </a:lnTo>
                    <a:lnTo>
                      <a:pt x="785536" y="665992"/>
                    </a:lnTo>
                    <a:lnTo>
                      <a:pt x="0" y="665992"/>
                    </a:lnTo>
                    <a:close/>
                  </a:path>
                </a:pathLst>
              </a:custGeom>
              <a:blipFill>
                <a:blip r:embed="rId9"/>
                <a:stretch>
                  <a:fillRect l="-142938" t="-102370" r="-116487" b="-35807"/>
                </a:stretch>
              </a:blipFill>
            </p:spPr>
            <p:txBody>
              <a:bodyPr/>
              <a:lstStyle/>
              <a:p>
                <a:endParaRPr lang="en-US" sz="800" dirty="0">
                  <a:latin typeface="Plus Jakarta Sans Medium" pitchFamily="2" charset="0"/>
                </a:endParaRPr>
              </a:p>
            </p:txBody>
          </p:sp>
        </p:grpSp>
        <p:sp>
          <p:nvSpPr>
            <p:cNvPr id="26" name="TextBox 17">
              <a:extLst>
                <a:ext uri="{FF2B5EF4-FFF2-40B4-BE49-F238E27FC236}">
                  <a16:creationId xmlns:a16="http://schemas.microsoft.com/office/drawing/2014/main" id="{88B368EF-1754-F5A2-B12A-0FC14A930D74}"/>
                </a:ext>
              </a:extLst>
            </p:cNvPr>
            <p:cNvSpPr txBox="1"/>
            <p:nvPr/>
          </p:nvSpPr>
          <p:spPr>
            <a:xfrm>
              <a:off x="4453681" y="5161300"/>
              <a:ext cx="3449820" cy="95263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867"/>
                </a:lnSpc>
              </a:pPr>
              <a:r>
                <a:rPr lang="en-US" sz="1333" b="1" spc="-16" dirty="0">
                  <a:solidFill>
                    <a:srgbClr val="040404"/>
                  </a:solidFill>
                  <a:latin typeface="Plus Jakarta Sans ExtraBold" pitchFamily="2" charset="0"/>
                  <a:ea typeface="Gotham Bold"/>
                  <a:cs typeface="Plus Jakarta Sans ExtraBold" pitchFamily="2" charset="0"/>
                  <a:sym typeface="Gotham Bold"/>
                </a:rPr>
                <a:t>OZONE GENERATOR</a:t>
              </a:r>
            </a:p>
            <a:p>
              <a:pPr marL="287882" lvl="1" indent="-143941">
                <a:lnSpc>
                  <a:spcPts val="1867"/>
                </a:lnSpc>
                <a:buFont typeface="Arial"/>
                <a:buChar char="•"/>
              </a:pPr>
              <a:r>
                <a:rPr lang="en-US" sz="1333" spc="-16" dirty="0">
                  <a:solidFill>
                    <a:srgbClr val="040404"/>
                  </a:solidFill>
                  <a:latin typeface="Plus Jakarta Sans Medium" pitchFamily="2" charset="0"/>
                  <a:ea typeface="Gotham"/>
                  <a:cs typeface="Plus Jakarta Sans Medium" pitchFamily="2" charset="0"/>
                  <a:sym typeface="Gotham"/>
                </a:rPr>
                <a:t>Schneider PLC M251. Allen Bradley available upon request</a:t>
              </a:r>
            </a:p>
            <a:p>
              <a:pPr marL="287882" lvl="1" indent="-143941">
                <a:lnSpc>
                  <a:spcPts val="1867"/>
                </a:lnSpc>
                <a:buFont typeface="Arial"/>
                <a:buChar char="•"/>
              </a:pPr>
              <a:r>
                <a:rPr lang="en-US" sz="1333" spc="-16" dirty="0">
                  <a:solidFill>
                    <a:srgbClr val="040404"/>
                  </a:solidFill>
                  <a:latin typeface="Plus Jakarta Sans Medium" pitchFamily="2" charset="0"/>
                  <a:ea typeface="Gotham"/>
                  <a:cs typeface="Plus Jakarta Sans Medium" pitchFamily="2" charset="0"/>
                  <a:sym typeface="Gotham"/>
                </a:rPr>
                <a:t>HMI Red Lion 15"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CD9E2A15-D4D1-B521-F739-0BAB68BE6DFE}"/>
              </a:ext>
            </a:extLst>
          </p:cNvPr>
          <p:cNvGrpSpPr/>
          <p:nvPr/>
        </p:nvGrpSpPr>
        <p:grpSpPr>
          <a:xfrm>
            <a:off x="33489900" y="2148564"/>
            <a:ext cx="4275211" cy="2865846"/>
            <a:chOff x="7916789" y="2148564"/>
            <a:chExt cx="4275211" cy="2865846"/>
          </a:xfrm>
        </p:grpSpPr>
        <p:grpSp>
          <p:nvGrpSpPr>
            <p:cNvPr id="29" name="Group 7">
              <a:extLst>
                <a:ext uri="{FF2B5EF4-FFF2-40B4-BE49-F238E27FC236}">
                  <a16:creationId xmlns:a16="http://schemas.microsoft.com/office/drawing/2014/main" id="{7C376731-C724-CA45-122C-ECB4E055FE0E}"/>
                </a:ext>
              </a:extLst>
            </p:cNvPr>
            <p:cNvGrpSpPr/>
            <p:nvPr/>
          </p:nvGrpSpPr>
          <p:grpSpPr>
            <a:xfrm>
              <a:off x="7916789" y="2148564"/>
              <a:ext cx="4275211" cy="2865846"/>
              <a:chOff x="0" y="0"/>
              <a:chExt cx="1688972" cy="1132186"/>
            </a:xfrm>
          </p:grpSpPr>
          <p:sp>
            <p:nvSpPr>
              <p:cNvPr id="31" name="Freeform 8">
                <a:extLst>
                  <a:ext uri="{FF2B5EF4-FFF2-40B4-BE49-F238E27FC236}">
                    <a16:creationId xmlns:a16="http://schemas.microsoft.com/office/drawing/2014/main" id="{380ECBF4-787D-329D-AF25-13735A9C80B5}"/>
                  </a:ext>
                </a:extLst>
              </p:cNvPr>
              <p:cNvSpPr/>
              <p:nvPr/>
            </p:nvSpPr>
            <p:spPr>
              <a:xfrm>
                <a:off x="0" y="0"/>
                <a:ext cx="1688972" cy="1132186"/>
              </a:xfrm>
              <a:custGeom>
                <a:avLst/>
                <a:gdLst/>
                <a:ahLst/>
                <a:cxnLst/>
                <a:rect l="l" t="t" r="r" b="b"/>
                <a:pathLst>
                  <a:path w="1688972" h="1132186">
                    <a:moveTo>
                      <a:pt x="0" y="0"/>
                    </a:moveTo>
                    <a:lnTo>
                      <a:pt x="1688972" y="0"/>
                    </a:lnTo>
                    <a:lnTo>
                      <a:pt x="1688972" y="1132186"/>
                    </a:lnTo>
                    <a:lnTo>
                      <a:pt x="0" y="1132186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 sz="800" dirty="0">
                  <a:latin typeface="Plus Jakarta Sans Medium" pitchFamily="2" charset="0"/>
                </a:endParaRPr>
              </a:p>
            </p:txBody>
          </p:sp>
          <p:sp>
            <p:nvSpPr>
              <p:cNvPr id="32" name="TextBox 9">
                <a:extLst>
                  <a:ext uri="{FF2B5EF4-FFF2-40B4-BE49-F238E27FC236}">
                    <a16:creationId xmlns:a16="http://schemas.microsoft.com/office/drawing/2014/main" id="{114FC4E1-F34D-CE6F-0761-7DD2CAD0B023}"/>
                  </a:ext>
                </a:extLst>
              </p:cNvPr>
              <p:cNvSpPr txBox="1"/>
              <p:nvPr/>
            </p:nvSpPr>
            <p:spPr>
              <a:xfrm>
                <a:off x="0" y="0"/>
                <a:ext cx="1688972" cy="1132186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440"/>
                  </a:lnSpc>
                </a:pPr>
                <a:endParaRPr sz="800" dirty="0">
                  <a:latin typeface="Plus Jakarta Sans Medium" pitchFamily="2" charset="0"/>
                </a:endParaRPr>
              </a:p>
            </p:txBody>
          </p:sp>
        </p:grpSp>
        <p:sp>
          <p:nvSpPr>
            <p:cNvPr id="30" name="TextBox 18">
              <a:extLst>
                <a:ext uri="{FF2B5EF4-FFF2-40B4-BE49-F238E27FC236}">
                  <a16:creationId xmlns:a16="http://schemas.microsoft.com/office/drawing/2014/main" id="{87139665-9F81-10FF-794F-69EB7F1710D9}"/>
                </a:ext>
              </a:extLst>
            </p:cNvPr>
            <p:cNvSpPr txBox="1"/>
            <p:nvPr/>
          </p:nvSpPr>
          <p:spPr>
            <a:xfrm>
              <a:off x="8547324" y="2744423"/>
              <a:ext cx="3014142" cy="168360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867"/>
                </a:lnSpc>
              </a:pPr>
              <a:r>
                <a:rPr lang="en-US" sz="1333" b="1" spc="-16" dirty="0">
                  <a:solidFill>
                    <a:srgbClr val="AD2A38"/>
                  </a:solidFill>
                  <a:latin typeface="Plus Jakarta Sans ExtraBold" pitchFamily="2" charset="0"/>
                  <a:ea typeface="Gotham Bold"/>
                  <a:cs typeface="Plus Jakarta Sans ExtraBold" pitchFamily="2" charset="0"/>
                  <a:sym typeface="Gotham Bold"/>
                </a:rPr>
                <a:t>EXTERNAL INSTRUMENTATION</a:t>
              </a:r>
            </a:p>
            <a:p>
              <a:pPr>
                <a:lnSpc>
                  <a:spcPts val="1867"/>
                </a:lnSpc>
              </a:pPr>
              <a:endParaRPr lang="en-US" sz="1333" b="1" spc="-16" dirty="0">
                <a:solidFill>
                  <a:srgbClr val="AD2A38"/>
                </a:solidFill>
                <a:latin typeface="Plus Jakarta Sans ExtraBold" pitchFamily="2" charset="0"/>
                <a:ea typeface="Gotham Bold"/>
                <a:cs typeface="Plus Jakarta Sans ExtraBold" pitchFamily="2" charset="0"/>
                <a:sym typeface="Gotham Bold"/>
              </a:endParaRPr>
            </a:p>
            <a:p>
              <a:pPr marL="287882" lvl="1" indent="-143941">
                <a:lnSpc>
                  <a:spcPts val="1867"/>
                </a:lnSpc>
                <a:buFont typeface="Arial"/>
                <a:buChar char="•"/>
              </a:pPr>
              <a:r>
                <a:rPr lang="en-US" sz="1333" spc="-16" dirty="0">
                  <a:solidFill>
                    <a:srgbClr val="000000"/>
                  </a:solidFill>
                  <a:latin typeface="Plus Jakarta Sans Medium" pitchFamily="2" charset="0"/>
                  <a:ea typeface="Gotham"/>
                  <a:cs typeface="Plus Jakarta Sans Medium" pitchFamily="2" charset="0"/>
                  <a:sym typeface="Gotham"/>
                </a:rPr>
                <a:t>Dissolved O3 residual </a:t>
              </a:r>
              <a:r>
                <a:rPr lang="en-US" sz="1333" spc="-16" dirty="0" err="1">
                  <a:solidFill>
                    <a:srgbClr val="000000"/>
                  </a:solidFill>
                  <a:latin typeface="Plus Jakarta Sans Medium" pitchFamily="2" charset="0"/>
                  <a:ea typeface="Gotham"/>
                  <a:cs typeface="Plus Jakarta Sans Medium" pitchFamily="2" charset="0"/>
                  <a:sym typeface="Gotham"/>
                </a:rPr>
                <a:t>analysers</a:t>
              </a:r>
              <a:r>
                <a:rPr lang="en-US" sz="1333" spc="-16" dirty="0">
                  <a:solidFill>
                    <a:srgbClr val="000000"/>
                  </a:solidFill>
                  <a:latin typeface="Plus Jakarta Sans Medium" pitchFamily="2" charset="0"/>
                  <a:ea typeface="Gotham"/>
                  <a:cs typeface="Plus Jakarta Sans Medium" pitchFamily="2" charset="0"/>
                  <a:sym typeface="Gotham"/>
                </a:rPr>
                <a:t>​</a:t>
              </a:r>
            </a:p>
            <a:p>
              <a:pPr marL="287882" lvl="1" indent="-143941">
                <a:lnSpc>
                  <a:spcPts val="1867"/>
                </a:lnSpc>
                <a:buFont typeface="Arial"/>
                <a:buChar char="•"/>
              </a:pPr>
              <a:r>
                <a:rPr lang="en-US" sz="1333" spc="-16" dirty="0">
                  <a:solidFill>
                    <a:srgbClr val="000000"/>
                  </a:solidFill>
                  <a:latin typeface="Plus Jakarta Sans Medium" pitchFamily="2" charset="0"/>
                  <a:ea typeface="Gotham"/>
                  <a:cs typeface="Plus Jakarta Sans Medium" pitchFamily="2" charset="0"/>
                  <a:sym typeface="Gotham"/>
                </a:rPr>
                <a:t>Ambient O2 and O3 </a:t>
              </a:r>
              <a:r>
                <a:rPr lang="en-US" sz="1333" spc="-16" dirty="0" err="1">
                  <a:solidFill>
                    <a:srgbClr val="000000"/>
                  </a:solidFill>
                  <a:latin typeface="Plus Jakarta Sans Medium" pitchFamily="2" charset="0"/>
                  <a:ea typeface="Gotham"/>
                  <a:cs typeface="Plus Jakarta Sans Medium" pitchFamily="2" charset="0"/>
                  <a:sym typeface="Gotham"/>
                </a:rPr>
                <a:t>analysers</a:t>
              </a:r>
              <a:r>
                <a:rPr lang="en-US" sz="1333" spc="-16" dirty="0">
                  <a:solidFill>
                    <a:srgbClr val="000000"/>
                  </a:solidFill>
                  <a:latin typeface="Plus Jakarta Sans Medium" pitchFamily="2" charset="0"/>
                  <a:ea typeface="Gotham"/>
                  <a:cs typeface="Plus Jakarta Sans Medium" pitchFamily="2" charset="0"/>
                  <a:sym typeface="Gotham"/>
                </a:rPr>
                <a:t>​</a:t>
              </a:r>
            </a:p>
            <a:p>
              <a:pPr marL="287882" lvl="1" indent="-143941">
                <a:lnSpc>
                  <a:spcPts val="1867"/>
                </a:lnSpc>
                <a:buFont typeface="Arial"/>
                <a:buChar char="•"/>
              </a:pPr>
              <a:r>
                <a:rPr lang="en-US" sz="1333" spc="-16" dirty="0">
                  <a:solidFill>
                    <a:srgbClr val="000000"/>
                  </a:solidFill>
                  <a:latin typeface="Plus Jakarta Sans Medium" pitchFamily="2" charset="0"/>
                  <a:ea typeface="Gotham"/>
                  <a:cs typeface="Plus Jakarta Sans Medium" pitchFamily="2" charset="0"/>
                  <a:sym typeface="Gotham"/>
                </a:rPr>
                <a:t>Demister​</a:t>
              </a:r>
            </a:p>
            <a:p>
              <a:pPr marL="287882" lvl="1" indent="-143941">
                <a:lnSpc>
                  <a:spcPts val="1867"/>
                </a:lnSpc>
                <a:buFont typeface="Arial"/>
                <a:buChar char="•"/>
              </a:pPr>
              <a:r>
                <a:rPr lang="en-US" sz="1333" spc="-16" dirty="0">
                  <a:solidFill>
                    <a:srgbClr val="000000"/>
                  </a:solidFill>
                  <a:latin typeface="Plus Jakarta Sans Medium" pitchFamily="2" charset="0"/>
                  <a:ea typeface="Gotham"/>
                  <a:cs typeface="Plus Jakarta Sans Medium" pitchFamily="2" charset="0"/>
                  <a:sym typeface="Gotham"/>
                </a:rPr>
                <a:t>Mass flow </a:t>
              </a:r>
              <a:r>
                <a:rPr lang="en-US" sz="1333" spc="-16" dirty="0" err="1">
                  <a:solidFill>
                    <a:srgbClr val="000000"/>
                  </a:solidFill>
                  <a:latin typeface="Plus Jakarta Sans Medium" pitchFamily="2" charset="0"/>
                  <a:ea typeface="Gotham"/>
                  <a:cs typeface="Plus Jakarta Sans Medium" pitchFamily="2" charset="0"/>
                  <a:sym typeface="Gotham"/>
                </a:rPr>
                <a:t>controler</a:t>
              </a:r>
              <a:r>
                <a:rPr lang="en-US" sz="1333" spc="-16" dirty="0">
                  <a:solidFill>
                    <a:srgbClr val="000000"/>
                  </a:solidFill>
                  <a:latin typeface="Plus Jakarta Sans Medium" pitchFamily="2" charset="0"/>
                  <a:ea typeface="Gotham"/>
                  <a:cs typeface="Plus Jakarta Sans Medium" pitchFamily="2" charset="0"/>
                  <a:sym typeface="Gotham"/>
                </a:rPr>
                <a:t>​</a:t>
              </a:r>
            </a:p>
            <a:p>
              <a:pPr marL="287882" lvl="1" indent="-143941">
                <a:lnSpc>
                  <a:spcPts val="1867"/>
                </a:lnSpc>
                <a:buFont typeface="Arial"/>
                <a:buChar char="•"/>
              </a:pPr>
              <a:r>
                <a:rPr lang="en-US" sz="1333" spc="-16" dirty="0">
                  <a:solidFill>
                    <a:srgbClr val="000000"/>
                  </a:solidFill>
                  <a:latin typeface="Plus Jakarta Sans Medium" pitchFamily="2" charset="0"/>
                  <a:ea typeface="Gotham"/>
                  <a:cs typeface="Plus Jakarta Sans Medium" pitchFamily="2" charset="0"/>
                  <a:sym typeface="Gotham"/>
                </a:rPr>
                <a:t>Dissolved ozone </a:t>
              </a:r>
              <a:r>
                <a:rPr lang="en-US" sz="1333" spc="-16" dirty="0" err="1">
                  <a:solidFill>
                    <a:srgbClr val="000000"/>
                  </a:solidFill>
                  <a:latin typeface="Plus Jakarta Sans Medium" pitchFamily="2" charset="0"/>
                  <a:ea typeface="Gotham"/>
                  <a:cs typeface="Plus Jakarta Sans Medium" pitchFamily="2" charset="0"/>
                  <a:sym typeface="Gotham"/>
                </a:rPr>
                <a:t>analyser</a:t>
              </a:r>
              <a:r>
                <a:rPr lang="en-US" sz="1333" spc="-16" dirty="0">
                  <a:solidFill>
                    <a:srgbClr val="000000"/>
                  </a:solidFill>
                  <a:latin typeface="Plus Jakarta Sans Medium" pitchFamily="2" charset="0"/>
                  <a:ea typeface="Gotham"/>
                  <a:cs typeface="Plus Jakarta Sans Medium" pitchFamily="2" charset="0"/>
                  <a:sym typeface="Gotham"/>
                </a:rPr>
                <a:t> or ORP</a:t>
              </a:r>
            </a:p>
          </p:txBody>
        </p:sp>
      </p:grpSp>
      <p:sp>
        <p:nvSpPr>
          <p:cNvPr id="34" name="TextBox 15">
            <a:extLst>
              <a:ext uri="{FF2B5EF4-FFF2-40B4-BE49-F238E27FC236}">
                <a16:creationId xmlns:a16="http://schemas.microsoft.com/office/drawing/2014/main" id="{B1F1CF26-6A3A-F521-F4B4-2A25A8CC1FC7}"/>
              </a:ext>
            </a:extLst>
          </p:cNvPr>
          <p:cNvSpPr txBox="1"/>
          <p:nvPr/>
        </p:nvSpPr>
        <p:spPr>
          <a:xfrm>
            <a:off x="15887700" y="1167845"/>
            <a:ext cx="10443256" cy="5642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400"/>
              </a:lnSpc>
            </a:pPr>
            <a:r>
              <a:rPr lang="en-US" sz="4400" b="1" spc="-200" dirty="0">
                <a:solidFill>
                  <a:srgbClr val="AD2A38"/>
                </a:solidFill>
                <a:latin typeface="Plus Jakarta Sans SemiBold" pitchFamily="2" charset="0"/>
                <a:ea typeface="Gotham Bold"/>
                <a:cs typeface="Plus Jakarta Sans SemiBold" pitchFamily="2" charset="0"/>
                <a:sym typeface="Gotham Bold"/>
              </a:rPr>
              <a:t>Instrumentation &amp; Controls</a:t>
            </a:r>
          </a:p>
        </p:txBody>
      </p:sp>
      <p:sp>
        <p:nvSpPr>
          <p:cNvPr id="37" name="Freeform 2">
            <a:extLst>
              <a:ext uri="{FF2B5EF4-FFF2-40B4-BE49-F238E27FC236}">
                <a16:creationId xmlns:a16="http://schemas.microsoft.com/office/drawing/2014/main" id="{3AE2C5AB-EC44-BD93-1DBD-0D7349073356}"/>
              </a:ext>
            </a:extLst>
          </p:cNvPr>
          <p:cNvSpPr/>
          <p:nvPr/>
        </p:nvSpPr>
        <p:spPr>
          <a:xfrm rot="16203180">
            <a:off x="5014489" y="9165375"/>
            <a:ext cx="8405655" cy="10775278"/>
          </a:xfrm>
          <a:custGeom>
            <a:avLst/>
            <a:gdLst/>
            <a:ahLst/>
            <a:cxnLst/>
            <a:rect l="l" t="t" r="r" b="b"/>
            <a:pathLst>
              <a:path w="16193823" h="17459647">
                <a:moveTo>
                  <a:pt x="0" y="0"/>
                </a:moveTo>
                <a:lnTo>
                  <a:pt x="16193823" y="0"/>
                </a:lnTo>
                <a:lnTo>
                  <a:pt x="16193823" y="17459647"/>
                </a:lnTo>
                <a:lnTo>
                  <a:pt x="0" y="1745964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7999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800" dirty="0">
              <a:latin typeface="Plus Jakarta Sans Medium" pitchFamily="2" charset="0"/>
            </a:endParaRPr>
          </a:p>
        </p:txBody>
      </p:sp>
      <p:pic>
        <p:nvPicPr>
          <p:cNvPr id="38" name="Picture 2" descr="Typical Diagram of the Statiflo Gas Dispersion System (GDS)">
            <a:extLst>
              <a:ext uri="{FF2B5EF4-FFF2-40B4-BE49-F238E27FC236}">
                <a16:creationId xmlns:a16="http://schemas.microsoft.com/office/drawing/2014/main" id="{7286E7F1-D6AF-48AB-D1F8-007ABDC037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6826353" y="7557582"/>
            <a:ext cx="12549982" cy="11215942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848041" y="1167845"/>
            <a:ext cx="10443256" cy="5642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400"/>
              </a:lnSpc>
            </a:pPr>
            <a:r>
              <a:rPr lang="en-US" sz="4400" b="1" spc="-200" dirty="0">
                <a:solidFill>
                  <a:srgbClr val="AD2A38"/>
                </a:solidFill>
                <a:latin typeface="Plus Jakarta Sans SemiBold" pitchFamily="2" charset="0"/>
                <a:ea typeface="Gotham Bold"/>
                <a:cs typeface="Plus Jakarta Sans SemiBold" pitchFamily="2" charset="0"/>
                <a:sym typeface="Gotham Bold"/>
              </a:rPr>
              <a:t>Instrumentation &amp; Controls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90268060-8C36-CBAD-B5D6-43D2493E28E9}"/>
              </a:ext>
            </a:extLst>
          </p:cNvPr>
          <p:cNvGrpSpPr/>
          <p:nvPr/>
        </p:nvGrpSpPr>
        <p:grpSpPr>
          <a:xfrm>
            <a:off x="848041" y="2148564"/>
            <a:ext cx="3449820" cy="3478056"/>
            <a:chOff x="848041" y="2148564"/>
            <a:chExt cx="3449820" cy="3478056"/>
          </a:xfrm>
        </p:grpSpPr>
        <p:grpSp>
          <p:nvGrpSpPr>
            <p:cNvPr id="3" name="Group 3"/>
            <p:cNvGrpSpPr/>
            <p:nvPr/>
          </p:nvGrpSpPr>
          <p:grpSpPr>
            <a:xfrm>
              <a:off x="882821" y="2148564"/>
              <a:ext cx="3380261" cy="2865846"/>
              <a:chOff x="0" y="0"/>
              <a:chExt cx="785536" cy="665992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785536" cy="665992"/>
              </a:xfrm>
              <a:custGeom>
                <a:avLst/>
                <a:gdLst/>
                <a:ahLst/>
                <a:cxnLst/>
                <a:rect l="l" t="t" r="r" b="b"/>
                <a:pathLst>
                  <a:path w="785536" h="665992">
                    <a:moveTo>
                      <a:pt x="0" y="0"/>
                    </a:moveTo>
                    <a:lnTo>
                      <a:pt x="785536" y="0"/>
                    </a:lnTo>
                    <a:lnTo>
                      <a:pt x="785536" y="665992"/>
                    </a:lnTo>
                    <a:lnTo>
                      <a:pt x="0" y="665992"/>
                    </a:lnTo>
                    <a:close/>
                  </a:path>
                </a:pathLst>
              </a:custGeom>
              <a:blipFill>
                <a:blip r:embed="rId3"/>
                <a:stretch>
                  <a:fillRect t="-3671" b="-33479"/>
                </a:stretch>
              </a:blipFill>
            </p:spPr>
            <p:txBody>
              <a:bodyPr/>
              <a:lstStyle/>
              <a:p>
                <a:endParaRPr lang="en-US" sz="800" dirty="0">
                  <a:latin typeface="Plus Jakarta Sans Medium" pitchFamily="2" charset="0"/>
                </a:endParaRPr>
              </a:p>
            </p:txBody>
          </p:sp>
        </p:grpSp>
        <p:sp>
          <p:nvSpPr>
            <p:cNvPr id="16" name="TextBox 16"/>
            <p:cNvSpPr txBox="1"/>
            <p:nvPr/>
          </p:nvSpPr>
          <p:spPr>
            <a:xfrm>
              <a:off x="848041" y="5161300"/>
              <a:ext cx="3449820" cy="4653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867"/>
                </a:lnSpc>
              </a:pPr>
              <a:r>
                <a:rPr lang="en-US" sz="1333" b="1" spc="-16" dirty="0">
                  <a:solidFill>
                    <a:srgbClr val="040404"/>
                  </a:solidFill>
                  <a:latin typeface="Plus Jakarta Sans ExtraBold" pitchFamily="2" charset="0"/>
                  <a:ea typeface="Gotham Bold"/>
                  <a:cs typeface="Plus Jakarta Sans ExtraBold" pitchFamily="2" charset="0"/>
                  <a:sym typeface="Gotham Bold"/>
                </a:rPr>
                <a:t>MASTER OPERATOR</a:t>
              </a:r>
            </a:p>
            <a:p>
              <a:pPr>
                <a:lnSpc>
                  <a:spcPts val="1867"/>
                </a:lnSpc>
              </a:pPr>
              <a:r>
                <a:rPr lang="en-US" sz="1333" b="1" spc="-16" dirty="0">
                  <a:solidFill>
                    <a:srgbClr val="040404"/>
                  </a:solidFill>
                  <a:latin typeface="Plus Jakarta Sans ExtraBold" pitchFamily="2" charset="0"/>
                  <a:ea typeface="Gotham Bold"/>
                  <a:cs typeface="Plus Jakarta Sans ExtraBold" pitchFamily="2" charset="0"/>
                  <a:sym typeface="Gotham Bold"/>
                </a:rPr>
                <a:t>CONTROL PANEL (MCOP)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F747EF39-427B-20E2-DE09-3559F8B558D2}"/>
              </a:ext>
            </a:extLst>
          </p:cNvPr>
          <p:cNvGrpSpPr/>
          <p:nvPr/>
        </p:nvGrpSpPr>
        <p:grpSpPr>
          <a:xfrm>
            <a:off x="4380980" y="2148564"/>
            <a:ext cx="3522521" cy="3965369"/>
            <a:chOff x="4380980" y="2148564"/>
            <a:chExt cx="3522521" cy="3965369"/>
          </a:xfrm>
        </p:grpSpPr>
        <p:grpSp>
          <p:nvGrpSpPr>
            <p:cNvPr id="5" name="Group 5"/>
            <p:cNvGrpSpPr/>
            <p:nvPr/>
          </p:nvGrpSpPr>
          <p:grpSpPr>
            <a:xfrm>
              <a:off x="4380980" y="2148564"/>
              <a:ext cx="3380261" cy="2865846"/>
              <a:chOff x="0" y="0"/>
              <a:chExt cx="785536" cy="665992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785536" cy="665992"/>
              </a:xfrm>
              <a:custGeom>
                <a:avLst/>
                <a:gdLst/>
                <a:ahLst/>
                <a:cxnLst/>
                <a:rect l="l" t="t" r="r" b="b"/>
                <a:pathLst>
                  <a:path w="785536" h="665992">
                    <a:moveTo>
                      <a:pt x="0" y="0"/>
                    </a:moveTo>
                    <a:lnTo>
                      <a:pt x="785536" y="0"/>
                    </a:lnTo>
                    <a:lnTo>
                      <a:pt x="785536" y="665992"/>
                    </a:lnTo>
                    <a:lnTo>
                      <a:pt x="0" y="665992"/>
                    </a:lnTo>
                    <a:close/>
                  </a:path>
                </a:pathLst>
              </a:custGeom>
              <a:blipFill>
                <a:blip r:embed="rId4"/>
                <a:stretch>
                  <a:fillRect l="-142938" t="-102370" r="-116487" b="-35807"/>
                </a:stretch>
              </a:blipFill>
            </p:spPr>
            <p:txBody>
              <a:bodyPr/>
              <a:lstStyle/>
              <a:p>
                <a:endParaRPr lang="en-US" sz="800" dirty="0">
                  <a:latin typeface="Plus Jakarta Sans Medium" pitchFamily="2" charset="0"/>
                </a:endParaRPr>
              </a:p>
            </p:txBody>
          </p:sp>
        </p:grpSp>
        <p:sp>
          <p:nvSpPr>
            <p:cNvPr id="17" name="TextBox 17"/>
            <p:cNvSpPr txBox="1"/>
            <p:nvPr/>
          </p:nvSpPr>
          <p:spPr>
            <a:xfrm>
              <a:off x="4453681" y="5161300"/>
              <a:ext cx="3449820" cy="95263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867"/>
                </a:lnSpc>
              </a:pPr>
              <a:r>
                <a:rPr lang="en-US" sz="1333" b="1" spc="-16" dirty="0">
                  <a:solidFill>
                    <a:srgbClr val="040404"/>
                  </a:solidFill>
                  <a:latin typeface="Plus Jakarta Sans ExtraBold" pitchFamily="2" charset="0"/>
                  <a:ea typeface="Gotham Bold"/>
                  <a:cs typeface="Plus Jakarta Sans ExtraBold" pitchFamily="2" charset="0"/>
                  <a:sym typeface="Gotham Bold"/>
                </a:rPr>
                <a:t>OZONE GENERATOR</a:t>
              </a:r>
            </a:p>
            <a:p>
              <a:pPr marL="287882" lvl="1" indent="-143941">
                <a:lnSpc>
                  <a:spcPts val="1867"/>
                </a:lnSpc>
                <a:buFont typeface="Arial"/>
                <a:buChar char="•"/>
              </a:pPr>
              <a:r>
                <a:rPr lang="en-US" sz="1333" spc="-16" dirty="0">
                  <a:solidFill>
                    <a:srgbClr val="040404"/>
                  </a:solidFill>
                  <a:latin typeface="Plus Jakarta Sans Medium" pitchFamily="2" charset="0"/>
                  <a:ea typeface="Gotham"/>
                  <a:cs typeface="Plus Jakarta Sans Medium" pitchFamily="2" charset="0"/>
                  <a:sym typeface="Gotham"/>
                </a:rPr>
                <a:t>Schneider PLC M251. Allen Bradley available upon request</a:t>
              </a:r>
            </a:p>
            <a:p>
              <a:pPr marL="287882" lvl="1" indent="-143941">
                <a:lnSpc>
                  <a:spcPts val="1867"/>
                </a:lnSpc>
                <a:buFont typeface="Arial"/>
                <a:buChar char="•"/>
              </a:pPr>
              <a:r>
                <a:rPr lang="en-US" sz="1333" spc="-16" dirty="0">
                  <a:solidFill>
                    <a:srgbClr val="040404"/>
                  </a:solidFill>
                  <a:latin typeface="Plus Jakarta Sans Medium" pitchFamily="2" charset="0"/>
                  <a:ea typeface="Gotham"/>
                  <a:cs typeface="Plus Jakarta Sans Medium" pitchFamily="2" charset="0"/>
                  <a:sym typeface="Gotham"/>
                </a:rPr>
                <a:t>HMI Red Lion 15"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7E6DF57-F418-64A2-36FA-3B270CF5C1B4}"/>
              </a:ext>
            </a:extLst>
          </p:cNvPr>
          <p:cNvGrpSpPr/>
          <p:nvPr/>
        </p:nvGrpSpPr>
        <p:grpSpPr>
          <a:xfrm>
            <a:off x="7916789" y="2148564"/>
            <a:ext cx="4275211" cy="2865846"/>
            <a:chOff x="7916789" y="2148564"/>
            <a:chExt cx="4275211" cy="2865846"/>
          </a:xfrm>
        </p:grpSpPr>
        <p:grpSp>
          <p:nvGrpSpPr>
            <p:cNvPr id="7" name="Group 7"/>
            <p:cNvGrpSpPr/>
            <p:nvPr/>
          </p:nvGrpSpPr>
          <p:grpSpPr>
            <a:xfrm>
              <a:off x="7916789" y="2148564"/>
              <a:ext cx="4275211" cy="2865846"/>
              <a:chOff x="0" y="0"/>
              <a:chExt cx="1688972" cy="1132186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1688972" cy="1132186"/>
              </a:xfrm>
              <a:custGeom>
                <a:avLst/>
                <a:gdLst/>
                <a:ahLst/>
                <a:cxnLst/>
                <a:rect l="l" t="t" r="r" b="b"/>
                <a:pathLst>
                  <a:path w="1688972" h="1132186">
                    <a:moveTo>
                      <a:pt x="0" y="0"/>
                    </a:moveTo>
                    <a:lnTo>
                      <a:pt x="1688972" y="0"/>
                    </a:lnTo>
                    <a:lnTo>
                      <a:pt x="1688972" y="1132186"/>
                    </a:lnTo>
                    <a:lnTo>
                      <a:pt x="0" y="1132186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 sz="800" dirty="0">
                  <a:latin typeface="Plus Jakarta Sans Medium" pitchFamily="2" charset="0"/>
                </a:endParaRPr>
              </a:p>
            </p:txBody>
          </p:sp>
          <p:sp>
            <p:nvSpPr>
              <p:cNvPr id="9" name="TextBox 9"/>
              <p:cNvSpPr txBox="1"/>
              <p:nvPr/>
            </p:nvSpPr>
            <p:spPr>
              <a:xfrm>
                <a:off x="0" y="0"/>
                <a:ext cx="1688972" cy="1132186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440"/>
                  </a:lnSpc>
                </a:pPr>
                <a:endParaRPr sz="800" dirty="0">
                  <a:latin typeface="Plus Jakarta Sans Medium" pitchFamily="2" charset="0"/>
                </a:endParaRPr>
              </a:p>
            </p:txBody>
          </p:sp>
        </p:grpSp>
        <p:sp>
          <p:nvSpPr>
            <p:cNvPr id="18" name="TextBox 18"/>
            <p:cNvSpPr txBox="1"/>
            <p:nvPr/>
          </p:nvSpPr>
          <p:spPr>
            <a:xfrm>
              <a:off x="8547324" y="2744423"/>
              <a:ext cx="3014142" cy="168360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867"/>
                </a:lnSpc>
              </a:pPr>
              <a:r>
                <a:rPr lang="en-US" sz="1333" b="1" spc="-16" dirty="0">
                  <a:solidFill>
                    <a:srgbClr val="AD2A38"/>
                  </a:solidFill>
                  <a:latin typeface="Plus Jakarta Sans ExtraBold" pitchFamily="2" charset="0"/>
                  <a:ea typeface="Gotham Bold"/>
                  <a:cs typeface="Plus Jakarta Sans ExtraBold" pitchFamily="2" charset="0"/>
                  <a:sym typeface="Gotham Bold"/>
                </a:rPr>
                <a:t>EXTERNAL INSTRUMENTATION</a:t>
              </a:r>
            </a:p>
            <a:p>
              <a:pPr>
                <a:lnSpc>
                  <a:spcPts val="1867"/>
                </a:lnSpc>
              </a:pPr>
              <a:endParaRPr lang="en-US" sz="1333" b="1" spc="-16" dirty="0">
                <a:solidFill>
                  <a:srgbClr val="AD2A38"/>
                </a:solidFill>
                <a:latin typeface="Plus Jakarta Sans ExtraBold" pitchFamily="2" charset="0"/>
                <a:ea typeface="Gotham Bold"/>
                <a:cs typeface="Plus Jakarta Sans ExtraBold" pitchFamily="2" charset="0"/>
                <a:sym typeface="Gotham Bold"/>
              </a:endParaRPr>
            </a:p>
            <a:p>
              <a:pPr marL="287882" lvl="1" indent="-143941">
                <a:lnSpc>
                  <a:spcPts val="1867"/>
                </a:lnSpc>
                <a:buFont typeface="Arial"/>
                <a:buChar char="•"/>
              </a:pPr>
              <a:r>
                <a:rPr lang="en-US" sz="1333" spc="-16" dirty="0">
                  <a:solidFill>
                    <a:srgbClr val="000000"/>
                  </a:solidFill>
                  <a:latin typeface="Plus Jakarta Sans Medium" pitchFamily="2" charset="0"/>
                  <a:ea typeface="Gotham"/>
                  <a:cs typeface="Plus Jakarta Sans Medium" pitchFamily="2" charset="0"/>
                  <a:sym typeface="Gotham"/>
                </a:rPr>
                <a:t>Dissolved O3 residual </a:t>
              </a:r>
              <a:r>
                <a:rPr lang="en-US" sz="1333" spc="-16" dirty="0" err="1">
                  <a:solidFill>
                    <a:srgbClr val="000000"/>
                  </a:solidFill>
                  <a:latin typeface="Plus Jakarta Sans Medium" pitchFamily="2" charset="0"/>
                  <a:ea typeface="Gotham"/>
                  <a:cs typeface="Plus Jakarta Sans Medium" pitchFamily="2" charset="0"/>
                  <a:sym typeface="Gotham"/>
                </a:rPr>
                <a:t>analysers</a:t>
              </a:r>
              <a:r>
                <a:rPr lang="en-US" sz="1333" spc="-16" dirty="0">
                  <a:solidFill>
                    <a:srgbClr val="000000"/>
                  </a:solidFill>
                  <a:latin typeface="Plus Jakarta Sans Medium" pitchFamily="2" charset="0"/>
                  <a:ea typeface="Gotham"/>
                  <a:cs typeface="Plus Jakarta Sans Medium" pitchFamily="2" charset="0"/>
                  <a:sym typeface="Gotham"/>
                </a:rPr>
                <a:t>​</a:t>
              </a:r>
            </a:p>
            <a:p>
              <a:pPr marL="287882" lvl="1" indent="-143941">
                <a:lnSpc>
                  <a:spcPts val="1867"/>
                </a:lnSpc>
                <a:buFont typeface="Arial"/>
                <a:buChar char="•"/>
              </a:pPr>
              <a:r>
                <a:rPr lang="en-US" sz="1333" spc="-16" dirty="0">
                  <a:solidFill>
                    <a:srgbClr val="000000"/>
                  </a:solidFill>
                  <a:latin typeface="Plus Jakarta Sans Medium" pitchFamily="2" charset="0"/>
                  <a:ea typeface="Gotham"/>
                  <a:cs typeface="Plus Jakarta Sans Medium" pitchFamily="2" charset="0"/>
                  <a:sym typeface="Gotham"/>
                </a:rPr>
                <a:t>Ambient O2 and O3 </a:t>
              </a:r>
              <a:r>
                <a:rPr lang="en-US" sz="1333" spc="-16" dirty="0" err="1">
                  <a:solidFill>
                    <a:srgbClr val="000000"/>
                  </a:solidFill>
                  <a:latin typeface="Plus Jakarta Sans Medium" pitchFamily="2" charset="0"/>
                  <a:ea typeface="Gotham"/>
                  <a:cs typeface="Plus Jakarta Sans Medium" pitchFamily="2" charset="0"/>
                  <a:sym typeface="Gotham"/>
                </a:rPr>
                <a:t>analysers</a:t>
              </a:r>
              <a:r>
                <a:rPr lang="en-US" sz="1333" spc="-16" dirty="0">
                  <a:solidFill>
                    <a:srgbClr val="000000"/>
                  </a:solidFill>
                  <a:latin typeface="Plus Jakarta Sans Medium" pitchFamily="2" charset="0"/>
                  <a:ea typeface="Gotham"/>
                  <a:cs typeface="Plus Jakarta Sans Medium" pitchFamily="2" charset="0"/>
                  <a:sym typeface="Gotham"/>
                </a:rPr>
                <a:t>​</a:t>
              </a:r>
            </a:p>
            <a:p>
              <a:pPr marL="287882" lvl="1" indent="-143941">
                <a:lnSpc>
                  <a:spcPts val="1867"/>
                </a:lnSpc>
                <a:buFont typeface="Arial"/>
                <a:buChar char="•"/>
              </a:pPr>
              <a:r>
                <a:rPr lang="en-US" sz="1333" spc="-16" dirty="0">
                  <a:solidFill>
                    <a:srgbClr val="000000"/>
                  </a:solidFill>
                  <a:latin typeface="Plus Jakarta Sans Medium" pitchFamily="2" charset="0"/>
                  <a:ea typeface="Gotham"/>
                  <a:cs typeface="Plus Jakarta Sans Medium" pitchFamily="2" charset="0"/>
                  <a:sym typeface="Gotham"/>
                </a:rPr>
                <a:t>Demister​</a:t>
              </a:r>
            </a:p>
            <a:p>
              <a:pPr marL="287882" lvl="1" indent="-143941">
                <a:lnSpc>
                  <a:spcPts val="1867"/>
                </a:lnSpc>
                <a:buFont typeface="Arial"/>
                <a:buChar char="•"/>
              </a:pPr>
              <a:r>
                <a:rPr lang="en-US" sz="1333" spc="-16" dirty="0">
                  <a:solidFill>
                    <a:srgbClr val="000000"/>
                  </a:solidFill>
                  <a:latin typeface="Plus Jakarta Sans Medium" pitchFamily="2" charset="0"/>
                  <a:ea typeface="Gotham"/>
                  <a:cs typeface="Plus Jakarta Sans Medium" pitchFamily="2" charset="0"/>
                  <a:sym typeface="Gotham"/>
                </a:rPr>
                <a:t>Mass flow </a:t>
              </a:r>
              <a:r>
                <a:rPr lang="en-US" sz="1333" spc="-16" dirty="0" err="1">
                  <a:solidFill>
                    <a:srgbClr val="000000"/>
                  </a:solidFill>
                  <a:latin typeface="Plus Jakarta Sans Medium" pitchFamily="2" charset="0"/>
                  <a:ea typeface="Gotham"/>
                  <a:cs typeface="Plus Jakarta Sans Medium" pitchFamily="2" charset="0"/>
                  <a:sym typeface="Gotham"/>
                </a:rPr>
                <a:t>controler</a:t>
              </a:r>
              <a:r>
                <a:rPr lang="en-US" sz="1333" spc="-16" dirty="0">
                  <a:solidFill>
                    <a:srgbClr val="000000"/>
                  </a:solidFill>
                  <a:latin typeface="Plus Jakarta Sans Medium" pitchFamily="2" charset="0"/>
                  <a:ea typeface="Gotham"/>
                  <a:cs typeface="Plus Jakarta Sans Medium" pitchFamily="2" charset="0"/>
                  <a:sym typeface="Gotham"/>
                </a:rPr>
                <a:t>​</a:t>
              </a:r>
            </a:p>
            <a:p>
              <a:pPr marL="287882" lvl="1" indent="-143941">
                <a:lnSpc>
                  <a:spcPts val="1867"/>
                </a:lnSpc>
                <a:buFont typeface="Arial"/>
                <a:buChar char="•"/>
              </a:pPr>
              <a:r>
                <a:rPr lang="en-US" sz="1333" spc="-16" dirty="0">
                  <a:solidFill>
                    <a:srgbClr val="000000"/>
                  </a:solidFill>
                  <a:latin typeface="Plus Jakarta Sans Medium" pitchFamily="2" charset="0"/>
                  <a:ea typeface="Gotham"/>
                  <a:cs typeface="Plus Jakarta Sans Medium" pitchFamily="2" charset="0"/>
                  <a:sym typeface="Gotham"/>
                </a:rPr>
                <a:t>Dissolved ozone </a:t>
              </a:r>
              <a:r>
                <a:rPr lang="en-US" sz="1333" spc="-16" dirty="0" err="1">
                  <a:solidFill>
                    <a:srgbClr val="000000"/>
                  </a:solidFill>
                  <a:latin typeface="Plus Jakarta Sans Medium" pitchFamily="2" charset="0"/>
                  <a:ea typeface="Gotham"/>
                  <a:cs typeface="Plus Jakarta Sans Medium" pitchFamily="2" charset="0"/>
                  <a:sym typeface="Gotham"/>
                </a:rPr>
                <a:t>analyser</a:t>
              </a:r>
              <a:r>
                <a:rPr lang="en-US" sz="1333" spc="-16" dirty="0">
                  <a:solidFill>
                    <a:srgbClr val="000000"/>
                  </a:solidFill>
                  <a:latin typeface="Plus Jakarta Sans Medium" pitchFamily="2" charset="0"/>
                  <a:ea typeface="Gotham"/>
                  <a:cs typeface="Plus Jakarta Sans Medium" pitchFamily="2" charset="0"/>
                  <a:sym typeface="Gotham"/>
                </a:rPr>
                <a:t> or ORP</a:t>
              </a:r>
            </a:p>
          </p:txBody>
        </p:sp>
      </p:grpSp>
      <p:sp>
        <p:nvSpPr>
          <p:cNvPr id="21" name="RED-BG">
            <a:extLst>
              <a:ext uri="{FF2B5EF4-FFF2-40B4-BE49-F238E27FC236}">
                <a16:creationId xmlns:a16="http://schemas.microsoft.com/office/drawing/2014/main" id="{F5AF41DC-0FCC-0F36-8052-81F9572D4B16}"/>
              </a:ext>
            </a:extLst>
          </p:cNvPr>
          <p:cNvSpPr/>
          <p:nvPr/>
        </p:nvSpPr>
        <p:spPr>
          <a:xfrm>
            <a:off x="11506200" y="6172200"/>
            <a:ext cx="685800" cy="685800"/>
          </a:xfrm>
          <a:prstGeom prst="rect">
            <a:avLst/>
          </a:prstGeom>
          <a:solidFill>
            <a:srgbClr val="AD2A3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2BD7C485-DC40-928E-2CC2-7E7780949AC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643360" y="6301824"/>
            <a:ext cx="411480" cy="426553"/>
          </a:xfrm>
          <a:prstGeom prst="rect">
            <a:avLst/>
          </a:prstGeom>
        </p:spPr>
      </p:pic>
      <p:sp>
        <p:nvSpPr>
          <p:cNvPr id="26" name="AutoShape 3">
            <a:extLst>
              <a:ext uri="{FF2B5EF4-FFF2-40B4-BE49-F238E27FC236}">
                <a16:creationId xmlns:a16="http://schemas.microsoft.com/office/drawing/2014/main" id="{647D589B-9ADE-6CC0-E022-93EE130CE5BD}"/>
              </a:ext>
            </a:extLst>
          </p:cNvPr>
          <p:cNvSpPr/>
          <p:nvPr/>
        </p:nvSpPr>
        <p:spPr>
          <a:xfrm>
            <a:off x="23797935" y="4487990"/>
            <a:ext cx="6148998" cy="0"/>
          </a:xfrm>
          <a:prstGeom prst="line">
            <a:avLst/>
          </a:prstGeom>
          <a:ln w="95250" cap="flat">
            <a:solidFill>
              <a:srgbClr val="040404">
                <a:alpha val="19608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 sz="800" dirty="0">
              <a:latin typeface="Plus Jakarta Sans Medium" pitchFamily="2" charset="0"/>
            </a:endParaRPr>
          </a:p>
        </p:txBody>
      </p:sp>
      <p:sp>
        <p:nvSpPr>
          <p:cNvPr id="27" name="Freeform 4">
            <a:extLst>
              <a:ext uri="{FF2B5EF4-FFF2-40B4-BE49-F238E27FC236}">
                <a16:creationId xmlns:a16="http://schemas.microsoft.com/office/drawing/2014/main" id="{9E594EC9-FC31-6D1C-6B4B-41AFD669208B}"/>
              </a:ext>
            </a:extLst>
          </p:cNvPr>
          <p:cNvSpPr/>
          <p:nvPr/>
        </p:nvSpPr>
        <p:spPr>
          <a:xfrm>
            <a:off x="36042600" y="922395"/>
            <a:ext cx="8253792" cy="501321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223" r="-223"/>
            </a:stretch>
          </a:blipFill>
        </p:spPr>
        <p:txBody>
          <a:bodyPr/>
          <a:lstStyle/>
          <a:p>
            <a:endParaRPr lang="en-US" sz="800" dirty="0">
              <a:latin typeface="Plus Jakarta Sans Medium" pitchFamily="2" charset="0"/>
            </a:endParaRPr>
          </a:p>
        </p:txBody>
      </p:sp>
      <p:sp>
        <p:nvSpPr>
          <p:cNvPr id="28" name="TextBox 7">
            <a:extLst>
              <a:ext uri="{FF2B5EF4-FFF2-40B4-BE49-F238E27FC236}">
                <a16:creationId xmlns:a16="http://schemas.microsoft.com/office/drawing/2014/main" id="{8E0BDE95-1D15-AC14-C8A7-8A5C021CD79F}"/>
              </a:ext>
            </a:extLst>
          </p:cNvPr>
          <p:cNvSpPr txBox="1"/>
          <p:nvPr/>
        </p:nvSpPr>
        <p:spPr>
          <a:xfrm>
            <a:off x="18644526" y="1946123"/>
            <a:ext cx="1053173" cy="294953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2347"/>
              </a:lnSpc>
            </a:pPr>
            <a:r>
              <a:rPr lang="en-US" sz="2000" b="1" dirty="0">
                <a:solidFill>
                  <a:srgbClr val="22323A"/>
                </a:solidFill>
                <a:latin typeface="Plus Jakarta Sans ExtraBold" pitchFamily="2" charset="0"/>
                <a:ea typeface="Gotham Bold"/>
                <a:cs typeface="Plus Jakarta Sans ExtraBold" pitchFamily="2" charset="0"/>
                <a:sym typeface="Gotham Bold"/>
              </a:rPr>
              <a:t>6 Weeks</a:t>
            </a:r>
          </a:p>
        </p:txBody>
      </p:sp>
      <p:sp>
        <p:nvSpPr>
          <p:cNvPr id="29" name="TextBox 10">
            <a:extLst>
              <a:ext uri="{FF2B5EF4-FFF2-40B4-BE49-F238E27FC236}">
                <a16:creationId xmlns:a16="http://schemas.microsoft.com/office/drawing/2014/main" id="{A129F65F-F79A-BC7E-F254-4403D3F1DF5C}"/>
              </a:ext>
            </a:extLst>
          </p:cNvPr>
          <p:cNvSpPr txBox="1"/>
          <p:nvPr/>
        </p:nvSpPr>
        <p:spPr>
          <a:xfrm>
            <a:off x="21864781" y="2448945"/>
            <a:ext cx="3755836" cy="304314"/>
          </a:xfrm>
          <a:prstGeom prst="rect">
            <a:avLst/>
          </a:prstGeom>
        </p:spPr>
        <p:txBody>
          <a:bodyPr wrap="none" lIns="0" tIns="0" rIns="0" bIns="0" rtlCol="0" anchor="ctr">
            <a:spAutoFit/>
          </a:bodyPr>
          <a:lstStyle/>
          <a:p>
            <a:pPr>
              <a:lnSpc>
                <a:spcPts val="2560"/>
              </a:lnSpc>
            </a:pPr>
            <a:r>
              <a:rPr lang="en-US" sz="2000" b="1" dirty="0">
                <a:solidFill>
                  <a:srgbClr val="22323A"/>
                </a:solidFill>
                <a:latin typeface="Plus Jakarta Sans ExtraBold" pitchFamily="2" charset="0"/>
                <a:ea typeface="Gotham Bold"/>
                <a:cs typeface="Plus Jakarta Sans ExtraBold" pitchFamily="2" charset="0"/>
                <a:sym typeface="Gotham Bold"/>
              </a:rPr>
              <a:t>Up to 22 weeks after approval​ </a:t>
            </a:r>
          </a:p>
        </p:txBody>
      </p:sp>
      <p:sp>
        <p:nvSpPr>
          <p:cNvPr id="30" name="TextBox 12">
            <a:extLst>
              <a:ext uri="{FF2B5EF4-FFF2-40B4-BE49-F238E27FC236}">
                <a16:creationId xmlns:a16="http://schemas.microsoft.com/office/drawing/2014/main" id="{E4A8CA0F-E6D2-CB75-ED78-A79BA772DC94}"/>
              </a:ext>
            </a:extLst>
          </p:cNvPr>
          <p:cNvSpPr txBox="1"/>
          <p:nvPr/>
        </p:nvSpPr>
        <p:spPr>
          <a:xfrm>
            <a:off x="17111493" y="1978440"/>
            <a:ext cx="1114088" cy="230319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1960"/>
              </a:lnSpc>
              <a:spcBef>
                <a:spcPct val="0"/>
              </a:spcBef>
            </a:pPr>
            <a:r>
              <a:rPr lang="en-US" sz="1400" b="1" dirty="0">
                <a:solidFill>
                  <a:srgbClr val="000000">
                    <a:alpha val="60000"/>
                  </a:srgbClr>
                </a:solidFill>
                <a:latin typeface="Plus Jakarta Sans ExtraBold" pitchFamily="2" charset="0"/>
                <a:ea typeface="Gotham Bold"/>
                <a:cs typeface="Plus Jakarta Sans ExtraBold" pitchFamily="2" charset="0"/>
                <a:sym typeface="Gotham Bold"/>
              </a:rPr>
              <a:t>SUBMITTALS</a:t>
            </a:r>
          </a:p>
        </p:txBody>
      </p:sp>
      <p:sp>
        <p:nvSpPr>
          <p:cNvPr id="31" name="TextBox 13">
            <a:extLst>
              <a:ext uri="{FF2B5EF4-FFF2-40B4-BE49-F238E27FC236}">
                <a16:creationId xmlns:a16="http://schemas.microsoft.com/office/drawing/2014/main" id="{0A5AE241-ED65-0251-D335-66D0B335D4B5}"/>
              </a:ext>
            </a:extLst>
          </p:cNvPr>
          <p:cNvSpPr txBox="1"/>
          <p:nvPr/>
        </p:nvSpPr>
        <p:spPr>
          <a:xfrm>
            <a:off x="20331748" y="2485943"/>
            <a:ext cx="857607" cy="230319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1960"/>
              </a:lnSpc>
              <a:spcBef>
                <a:spcPct val="0"/>
              </a:spcBef>
            </a:pPr>
            <a:r>
              <a:rPr lang="en-US" sz="1400" b="1" dirty="0">
                <a:solidFill>
                  <a:srgbClr val="000000">
                    <a:alpha val="60000"/>
                  </a:srgbClr>
                </a:solidFill>
                <a:latin typeface="Plus Jakarta Sans ExtraBold" pitchFamily="2" charset="0"/>
                <a:ea typeface="Gotham Bold"/>
                <a:cs typeface="Plus Jakarta Sans ExtraBold" pitchFamily="2" charset="0"/>
                <a:sym typeface="Gotham Bold"/>
              </a:rPr>
              <a:t>DELIVERY</a:t>
            </a:r>
          </a:p>
        </p:txBody>
      </p:sp>
      <p:sp>
        <p:nvSpPr>
          <p:cNvPr id="32" name="TextBox 7">
            <a:extLst>
              <a:ext uri="{FF2B5EF4-FFF2-40B4-BE49-F238E27FC236}">
                <a16:creationId xmlns:a16="http://schemas.microsoft.com/office/drawing/2014/main" id="{0A9CF694-E3A6-5431-57C2-60CFF2E8A20C}"/>
              </a:ext>
            </a:extLst>
          </p:cNvPr>
          <p:cNvSpPr txBox="1"/>
          <p:nvPr/>
        </p:nvSpPr>
        <p:spPr>
          <a:xfrm>
            <a:off x="13788712" y="922395"/>
            <a:ext cx="5908987" cy="677108"/>
          </a:xfrm>
          <a:prstGeom prst="rect">
            <a:avLst/>
          </a:prstGeom>
          <a:solidFill>
            <a:srgbClr val="AD2A38"/>
          </a:solidFill>
        </p:spPr>
        <p:txBody>
          <a:bodyPr wrap="square" lIns="274320" tIns="91440" rIns="274320" bIns="91440" rtlCol="0" anchor="ctr" anchorCtr="0">
            <a:spAutoFit/>
          </a:bodyPr>
          <a:lstStyle/>
          <a:p>
            <a:r>
              <a:rPr lang="en-US" sz="3200" b="1" spc="-95" dirty="0">
                <a:solidFill>
                  <a:srgbClr val="FFFFFF"/>
                </a:solidFill>
                <a:latin typeface="Plus Jakarta Sans SemiBold" pitchFamily="2" charset="0"/>
                <a:ea typeface="Gotham Bold"/>
                <a:cs typeface="Plus Jakarta Sans SemiBold" pitchFamily="2" charset="0"/>
                <a:sym typeface="Gotham Bold"/>
              </a:rPr>
              <a:t>Project Considerations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0F44BD4-2A1B-3307-B6BF-33F0DF8D94D4}"/>
              </a:ext>
            </a:extLst>
          </p:cNvPr>
          <p:cNvSpPr txBox="1"/>
          <p:nvPr/>
        </p:nvSpPr>
        <p:spPr>
          <a:xfrm>
            <a:off x="29509891" y="4722534"/>
            <a:ext cx="7590347" cy="12311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00070" indent="-285764"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8"/>
              </a:buBlip>
            </a:pPr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Equipment availability and lead-times</a:t>
            </a:r>
          </a:p>
          <a:p>
            <a:pPr marL="400070" indent="-285764"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8"/>
              </a:buBlip>
            </a:pPr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Recommended useful Life/mechanical warrantee</a:t>
            </a:r>
          </a:p>
          <a:p>
            <a:pPr marL="400070" indent="-285764"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8"/>
              </a:buBlip>
            </a:pPr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Performance warrantee</a:t>
            </a:r>
          </a:p>
          <a:p>
            <a:pPr marL="400070" indent="-285764"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8"/>
              </a:buBlip>
            </a:pPr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Output (</a:t>
            </a:r>
            <a:r>
              <a:rPr lang="en-US" sz="1600" dirty="0" err="1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ppd</a:t>
            </a:r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) warrantee vs MTE</a:t>
            </a:r>
          </a:p>
        </p:txBody>
      </p:sp>
      <p:sp>
        <p:nvSpPr>
          <p:cNvPr id="34" name="Freeform 3">
            <a:extLst>
              <a:ext uri="{FF2B5EF4-FFF2-40B4-BE49-F238E27FC236}">
                <a16:creationId xmlns:a16="http://schemas.microsoft.com/office/drawing/2014/main" id="{9BEC36A3-BE4D-26E7-44F7-37635C30B430}"/>
              </a:ext>
            </a:extLst>
          </p:cNvPr>
          <p:cNvSpPr/>
          <p:nvPr/>
        </p:nvSpPr>
        <p:spPr>
          <a:xfrm>
            <a:off x="5219700" y="7009857"/>
            <a:ext cx="7190084" cy="8865960"/>
          </a:xfrm>
          <a:custGeom>
            <a:avLst/>
            <a:gdLst/>
            <a:ahLst/>
            <a:cxnLst/>
            <a:rect l="l" t="t" r="r" b="b"/>
            <a:pathLst>
              <a:path w="6874547" h="8476876">
                <a:moveTo>
                  <a:pt x="0" y="0"/>
                </a:moveTo>
                <a:lnTo>
                  <a:pt x="6874548" y="0"/>
                </a:lnTo>
                <a:lnTo>
                  <a:pt x="6874548" y="8476876"/>
                </a:lnTo>
                <a:lnTo>
                  <a:pt x="0" y="847687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r="-1577"/>
            </a:stretch>
          </a:blipFill>
        </p:spPr>
        <p:txBody>
          <a:bodyPr/>
          <a:lstStyle/>
          <a:p>
            <a:endParaRPr lang="en-US" sz="800" dirty="0">
              <a:latin typeface="Plus Jakarta Sans Medium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/>
          <p:cNvSpPr/>
          <p:nvPr/>
        </p:nvSpPr>
        <p:spPr>
          <a:xfrm>
            <a:off x="872813" y="4487990"/>
            <a:ext cx="6148998" cy="0"/>
          </a:xfrm>
          <a:prstGeom prst="line">
            <a:avLst/>
          </a:prstGeom>
          <a:ln w="95250" cap="flat">
            <a:solidFill>
              <a:srgbClr val="040404">
                <a:alpha val="19608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 sz="800" dirty="0">
              <a:latin typeface="Plus Jakarta Sans Medium" pitchFamily="2" charset="0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6781800" y="922395"/>
            <a:ext cx="8253792" cy="501321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23" r="-223"/>
            </a:stretch>
          </a:blipFill>
        </p:spPr>
        <p:txBody>
          <a:bodyPr/>
          <a:lstStyle/>
          <a:p>
            <a:endParaRPr lang="en-US" sz="800" dirty="0">
              <a:latin typeface="Plus Jakarta Sans Medium" pitchFamily="2" charset="0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2418546" y="1946123"/>
            <a:ext cx="1053173" cy="294953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2347"/>
              </a:lnSpc>
            </a:pPr>
            <a:r>
              <a:rPr lang="en-US" sz="2000" b="1" dirty="0">
                <a:solidFill>
                  <a:srgbClr val="22323A"/>
                </a:solidFill>
                <a:latin typeface="Plus Jakarta Sans ExtraBold" pitchFamily="2" charset="0"/>
                <a:ea typeface="Gotham Bold"/>
                <a:cs typeface="Plus Jakarta Sans ExtraBold" pitchFamily="2" charset="0"/>
                <a:sym typeface="Gotham Bold"/>
              </a:rPr>
              <a:t>6 Weeks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418546" y="2448945"/>
            <a:ext cx="3755836" cy="304314"/>
          </a:xfrm>
          <a:prstGeom prst="rect">
            <a:avLst/>
          </a:prstGeom>
        </p:spPr>
        <p:txBody>
          <a:bodyPr wrap="none" lIns="0" tIns="0" rIns="0" bIns="0" rtlCol="0" anchor="ctr">
            <a:spAutoFit/>
          </a:bodyPr>
          <a:lstStyle/>
          <a:p>
            <a:pPr>
              <a:lnSpc>
                <a:spcPts val="2560"/>
              </a:lnSpc>
            </a:pPr>
            <a:r>
              <a:rPr lang="en-US" sz="2000" b="1" dirty="0">
                <a:solidFill>
                  <a:srgbClr val="22323A"/>
                </a:solidFill>
                <a:latin typeface="Plus Jakarta Sans ExtraBold" pitchFamily="2" charset="0"/>
                <a:ea typeface="Gotham Bold"/>
                <a:cs typeface="Plus Jakarta Sans ExtraBold" pitchFamily="2" charset="0"/>
                <a:sym typeface="Gotham Bold"/>
              </a:rPr>
              <a:t>Up to 22 weeks after approval​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85513" y="1978440"/>
            <a:ext cx="1114088" cy="230319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1960"/>
              </a:lnSpc>
              <a:spcBef>
                <a:spcPct val="0"/>
              </a:spcBef>
            </a:pPr>
            <a:r>
              <a:rPr lang="en-US" sz="1400" b="1" dirty="0">
                <a:solidFill>
                  <a:srgbClr val="000000">
                    <a:alpha val="60000"/>
                  </a:srgbClr>
                </a:solidFill>
                <a:latin typeface="Plus Jakarta Sans ExtraBold" pitchFamily="2" charset="0"/>
                <a:ea typeface="Gotham Bold"/>
                <a:cs typeface="Plus Jakarta Sans ExtraBold" pitchFamily="2" charset="0"/>
                <a:sym typeface="Gotham Bold"/>
              </a:rPr>
              <a:t>SUBMITTALS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85513" y="2485943"/>
            <a:ext cx="857607" cy="230319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1960"/>
              </a:lnSpc>
              <a:spcBef>
                <a:spcPct val="0"/>
              </a:spcBef>
            </a:pPr>
            <a:r>
              <a:rPr lang="en-US" sz="1400" b="1" dirty="0">
                <a:solidFill>
                  <a:srgbClr val="000000">
                    <a:alpha val="60000"/>
                  </a:srgbClr>
                </a:solidFill>
                <a:latin typeface="Plus Jakarta Sans ExtraBold" pitchFamily="2" charset="0"/>
                <a:ea typeface="Gotham Bold"/>
                <a:cs typeface="Plus Jakarta Sans ExtraBold" pitchFamily="2" charset="0"/>
                <a:sym typeface="Gotham Bold"/>
              </a:rPr>
              <a:t>DELIVERY</a:t>
            </a:r>
          </a:p>
        </p:txBody>
      </p:sp>
      <p:sp>
        <p:nvSpPr>
          <p:cNvPr id="20" name="TextBox 7">
            <a:extLst>
              <a:ext uri="{FF2B5EF4-FFF2-40B4-BE49-F238E27FC236}">
                <a16:creationId xmlns:a16="http://schemas.microsoft.com/office/drawing/2014/main" id="{AEE43BE7-3E10-65B8-C3D0-9DD3778102F9}"/>
              </a:ext>
            </a:extLst>
          </p:cNvPr>
          <p:cNvSpPr txBox="1"/>
          <p:nvPr/>
        </p:nvSpPr>
        <p:spPr>
          <a:xfrm>
            <a:off x="872812" y="922395"/>
            <a:ext cx="5908987" cy="677108"/>
          </a:xfrm>
          <a:prstGeom prst="rect">
            <a:avLst/>
          </a:prstGeom>
          <a:solidFill>
            <a:srgbClr val="AD2A38"/>
          </a:solidFill>
        </p:spPr>
        <p:txBody>
          <a:bodyPr wrap="square" lIns="274320" tIns="91440" rIns="274320" bIns="91440" rtlCol="0" anchor="ctr" anchorCtr="0">
            <a:spAutoFit/>
          </a:bodyPr>
          <a:lstStyle/>
          <a:p>
            <a:r>
              <a:rPr lang="en-US" sz="3200" b="1" spc="-95" dirty="0">
                <a:solidFill>
                  <a:srgbClr val="FFFFFF"/>
                </a:solidFill>
                <a:latin typeface="Plus Jakarta Sans SemiBold" pitchFamily="2" charset="0"/>
                <a:ea typeface="Gotham Bold"/>
                <a:cs typeface="Plus Jakarta Sans SemiBold" pitchFamily="2" charset="0"/>
                <a:sym typeface="Gotham Bold"/>
              </a:rPr>
              <a:t>Project Considerations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1BF5CB4-07CF-B407-34B0-646FE2F3846E}"/>
              </a:ext>
            </a:extLst>
          </p:cNvPr>
          <p:cNvSpPr txBox="1"/>
          <p:nvPr/>
        </p:nvSpPr>
        <p:spPr>
          <a:xfrm>
            <a:off x="750066" y="4722534"/>
            <a:ext cx="7590347" cy="12311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00070" indent="-285764"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4"/>
              </a:buBlip>
            </a:pPr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Equipment availability and lead-times</a:t>
            </a:r>
          </a:p>
          <a:p>
            <a:pPr marL="400070" indent="-285764"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4"/>
              </a:buBlip>
            </a:pPr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Recommended useful Life/mechanical warrantee</a:t>
            </a:r>
          </a:p>
          <a:p>
            <a:pPr marL="400070" indent="-285764"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4"/>
              </a:buBlip>
            </a:pPr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Performance warrantee</a:t>
            </a:r>
          </a:p>
          <a:p>
            <a:pPr marL="400070" indent="-285764"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4"/>
              </a:buBlip>
            </a:pPr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Output (</a:t>
            </a:r>
            <a:r>
              <a:rPr lang="en-US" sz="1600" dirty="0" err="1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ppd</a:t>
            </a:r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) warrantee vs MTE</a:t>
            </a:r>
          </a:p>
        </p:txBody>
      </p:sp>
      <p:sp>
        <p:nvSpPr>
          <p:cNvPr id="23" name="RED-BG">
            <a:extLst>
              <a:ext uri="{FF2B5EF4-FFF2-40B4-BE49-F238E27FC236}">
                <a16:creationId xmlns:a16="http://schemas.microsoft.com/office/drawing/2014/main" id="{6487A59D-811B-65CD-B02F-4C4FDB55CD24}"/>
              </a:ext>
            </a:extLst>
          </p:cNvPr>
          <p:cNvSpPr/>
          <p:nvPr/>
        </p:nvSpPr>
        <p:spPr>
          <a:xfrm>
            <a:off x="11506200" y="6172200"/>
            <a:ext cx="685800" cy="685800"/>
          </a:xfrm>
          <a:prstGeom prst="rect">
            <a:avLst/>
          </a:prstGeom>
          <a:solidFill>
            <a:srgbClr val="AD2A3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Graphic 23">
            <a:extLst>
              <a:ext uri="{FF2B5EF4-FFF2-40B4-BE49-F238E27FC236}">
                <a16:creationId xmlns:a16="http://schemas.microsoft.com/office/drawing/2014/main" id="{4693040B-C35A-F6CD-018F-328DE3376E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643360" y="6301824"/>
            <a:ext cx="411480" cy="426553"/>
          </a:xfrm>
          <a:prstGeom prst="rect">
            <a:avLst/>
          </a:prstGeom>
        </p:spPr>
      </p:pic>
      <p:grpSp>
        <p:nvGrpSpPr>
          <p:cNvPr id="48" name="Group 47">
            <a:extLst>
              <a:ext uri="{FF2B5EF4-FFF2-40B4-BE49-F238E27FC236}">
                <a16:creationId xmlns:a16="http://schemas.microsoft.com/office/drawing/2014/main" id="{CD2AF53A-7D2C-9B83-12C0-A7C57DE0F793}"/>
              </a:ext>
            </a:extLst>
          </p:cNvPr>
          <p:cNvGrpSpPr/>
          <p:nvPr/>
        </p:nvGrpSpPr>
        <p:grpSpPr>
          <a:xfrm>
            <a:off x="848041" y="7543800"/>
            <a:ext cx="3449820" cy="3478056"/>
            <a:chOff x="848041" y="2148564"/>
            <a:chExt cx="3449820" cy="3478056"/>
          </a:xfrm>
        </p:grpSpPr>
        <p:grpSp>
          <p:nvGrpSpPr>
            <p:cNvPr id="49" name="Group 3">
              <a:extLst>
                <a:ext uri="{FF2B5EF4-FFF2-40B4-BE49-F238E27FC236}">
                  <a16:creationId xmlns:a16="http://schemas.microsoft.com/office/drawing/2014/main" id="{88FD8E76-6D25-A1BD-B003-9EC352B94002}"/>
                </a:ext>
              </a:extLst>
            </p:cNvPr>
            <p:cNvGrpSpPr/>
            <p:nvPr/>
          </p:nvGrpSpPr>
          <p:grpSpPr>
            <a:xfrm>
              <a:off x="882821" y="2148564"/>
              <a:ext cx="3380261" cy="2865846"/>
              <a:chOff x="0" y="0"/>
              <a:chExt cx="785536" cy="665992"/>
            </a:xfrm>
          </p:grpSpPr>
          <p:sp>
            <p:nvSpPr>
              <p:cNvPr id="51" name="Freeform 4">
                <a:extLst>
                  <a:ext uri="{FF2B5EF4-FFF2-40B4-BE49-F238E27FC236}">
                    <a16:creationId xmlns:a16="http://schemas.microsoft.com/office/drawing/2014/main" id="{665246F5-F127-2F15-0A4B-08C88EE4FE74}"/>
                  </a:ext>
                </a:extLst>
              </p:cNvPr>
              <p:cNvSpPr/>
              <p:nvPr/>
            </p:nvSpPr>
            <p:spPr>
              <a:xfrm>
                <a:off x="0" y="0"/>
                <a:ext cx="785536" cy="665992"/>
              </a:xfrm>
              <a:custGeom>
                <a:avLst/>
                <a:gdLst/>
                <a:ahLst/>
                <a:cxnLst/>
                <a:rect l="l" t="t" r="r" b="b"/>
                <a:pathLst>
                  <a:path w="785536" h="665992">
                    <a:moveTo>
                      <a:pt x="0" y="0"/>
                    </a:moveTo>
                    <a:lnTo>
                      <a:pt x="785536" y="0"/>
                    </a:lnTo>
                    <a:lnTo>
                      <a:pt x="785536" y="665992"/>
                    </a:lnTo>
                    <a:lnTo>
                      <a:pt x="0" y="665992"/>
                    </a:lnTo>
                    <a:close/>
                  </a:path>
                </a:pathLst>
              </a:custGeom>
              <a:blipFill>
                <a:blip r:embed="rId7"/>
                <a:stretch>
                  <a:fillRect t="-3671" b="-33479"/>
                </a:stretch>
              </a:blipFill>
            </p:spPr>
            <p:txBody>
              <a:bodyPr/>
              <a:lstStyle/>
              <a:p>
                <a:endParaRPr lang="en-US" sz="800" dirty="0">
                  <a:latin typeface="Plus Jakarta Sans Medium" pitchFamily="2" charset="0"/>
                </a:endParaRPr>
              </a:p>
            </p:txBody>
          </p:sp>
        </p:grpSp>
        <p:sp>
          <p:nvSpPr>
            <p:cNvPr id="50" name="TextBox 16">
              <a:extLst>
                <a:ext uri="{FF2B5EF4-FFF2-40B4-BE49-F238E27FC236}">
                  <a16:creationId xmlns:a16="http://schemas.microsoft.com/office/drawing/2014/main" id="{ECDD1F8F-0564-980A-E937-61E615F7BC83}"/>
                </a:ext>
              </a:extLst>
            </p:cNvPr>
            <p:cNvSpPr txBox="1"/>
            <p:nvPr/>
          </p:nvSpPr>
          <p:spPr>
            <a:xfrm>
              <a:off x="848041" y="5161300"/>
              <a:ext cx="3449820" cy="4653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867"/>
                </a:lnSpc>
              </a:pPr>
              <a:r>
                <a:rPr lang="en-US" sz="1333" b="1" spc="-16" dirty="0">
                  <a:solidFill>
                    <a:srgbClr val="040404"/>
                  </a:solidFill>
                  <a:latin typeface="Plus Jakarta Sans ExtraBold" pitchFamily="2" charset="0"/>
                  <a:ea typeface="Gotham Bold"/>
                  <a:cs typeface="Plus Jakarta Sans ExtraBold" pitchFamily="2" charset="0"/>
                  <a:sym typeface="Gotham Bold"/>
                </a:rPr>
                <a:t>MASTER OPERATOR</a:t>
              </a:r>
            </a:p>
            <a:p>
              <a:pPr>
                <a:lnSpc>
                  <a:spcPts val="1867"/>
                </a:lnSpc>
              </a:pPr>
              <a:r>
                <a:rPr lang="en-US" sz="1333" b="1" spc="-16" dirty="0">
                  <a:solidFill>
                    <a:srgbClr val="040404"/>
                  </a:solidFill>
                  <a:latin typeface="Plus Jakarta Sans ExtraBold" pitchFamily="2" charset="0"/>
                  <a:ea typeface="Gotham Bold"/>
                  <a:cs typeface="Plus Jakarta Sans ExtraBold" pitchFamily="2" charset="0"/>
                  <a:sym typeface="Gotham Bold"/>
                </a:rPr>
                <a:t>CONTROL PANEL (MCOP)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7F9BF2CB-0B80-28EA-E082-231BC9C5C866}"/>
              </a:ext>
            </a:extLst>
          </p:cNvPr>
          <p:cNvGrpSpPr/>
          <p:nvPr/>
        </p:nvGrpSpPr>
        <p:grpSpPr>
          <a:xfrm>
            <a:off x="4380980" y="15320194"/>
            <a:ext cx="3522521" cy="3965369"/>
            <a:chOff x="4380980" y="2148564"/>
            <a:chExt cx="3522521" cy="3965369"/>
          </a:xfrm>
        </p:grpSpPr>
        <p:grpSp>
          <p:nvGrpSpPr>
            <p:cNvPr id="53" name="Group 5">
              <a:extLst>
                <a:ext uri="{FF2B5EF4-FFF2-40B4-BE49-F238E27FC236}">
                  <a16:creationId xmlns:a16="http://schemas.microsoft.com/office/drawing/2014/main" id="{21BC8201-272D-AE39-758D-50CED37247F9}"/>
                </a:ext>
              </a:extLst>
            </p:cNvPr>
            <p:cNvGrpSpPr/>
            <p:nvPr/>
          </p:nvGrpSpPr>
          <p:grpSpPr>
            <a:xfrm>
              <a:off x="4380980" y="2148564"/>
              <a:ext cx="3380261" cy="2865846"/>
              <a:chOff x="0" y="0"/>
              <a:chExt cx="785536" cy="665992"/>
            </a:xfrm>
          </p:grpSpPr>
          <p:sp>
            <p:nvSpPr>
              <p:cNvPr id="55" name="Freeform 6">
                <a:extLst>
                  <a:ext uri="{FF2B5EF4-FFF2-40B4-BE49-F238E27FC236}">
                    <a16:creationId xmlns:a16="http://schemas.microsoft.com/office/drawing/2014/main" id="{644641F4-6A8C-0B68-AC09-776A817A8873}"/>
                  </a:ext>
                </a:extLst>
              </p:cNvPr>
              <p:cNvSpPr/>
              <p:nvPr/>
            </p:nvSpPr>
            <p:spPr>
              <a:xfrm>
                <a:off x="0" y="0"/>
                <a:ext cx="785536" cy="665992"/>
              </a:xfrm>
              <a:custGeom>
                <a:avLst/>
                <a:gdLst/>
                <a:ahLst/>
                <a:cxnLst/>
                <a:rect l="l" t="t" r="r" b="b"/>
                <a:pathLst>
                  <a:path w="785536" h="665992">
                    <a:moveTo>
                      <a:pt x="0" y="0"/>
                    </a:moveTo>
                    <a:lnTo>
                      <a:pt x="785536" y="0"/>
                    </a:lnTo>
                    <a:lnTo>
                      <a:pt x="785536" y="665992"/>
                    </a:lnTo>
                    <a:lnTo>
                      <a:pt x="0" y="665992"/>
                    </a:lnTo>
                    <a:close/>
                  </a:path>
                </a:pathLst>
              </a:custGeom>
              <a:blipFill>
                <a:blip r:embed="rId8"/>
                <a:stretch>
                  <a:fillRect l="-142938" t="-102370" r="-116487" b="-35807"/>
                </a:stretch>
              </a:blipFill>
            </p:spPr>
            <p:txBody>
              <a:bodyPr/>
              <a:lstStyle/>
              <a:p>
                <a:endParaRPr lang="en-US" sz="800" dirty="0">
                  <a:latin typeface="Plus Jakarta Sans Medium" pitchFamily="2" charset="0"/>
                </a:endParaRPr>
              </a:p>
            </p:txBody>
          </p:sp>
        </p:grpSp>
        <p:sp>
          <p:nvSpPr>
            <p:cNvPr id="54" name="TextBox 17">
              <a:extLst>
                <a:ext uri="{FF2B5EF4-FFF2-40B4-BE49-F238E27FC236}">
                  <a16:creationId xmlns:a16="http://schemas.microsoft.com/office/drawing/2014/main" id="{98EBE119-6467-569A-B1D5-A75390C0BA42}"/>
                </a:ext>
              </a:extLst>
            </p:cNvPr>
            <p:cNvSpPr txBox="1"/>
            <p:nvPr/>
          </p:nvSpPr>
          <p:spPr>
            <a:xfrm>
              <a:off x="4453681" y="5161300"/>
              <a:ext cx="3449820" cy="95263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867"/>
                </a:lnSpc>
              </a:pPr>
              <a:r>
                <a:rPr lang="en-US" sz="1333" b="1" spc="-16" dirty="0">
                  <a:solidFill>
                    <a:srgbClr val="040404"/>
                  </a:solidFill>
                  <a:latin typeface="Plus Jakarta Sans ExtraBold" pitchFamily="2" charset="0"/>
                  <a:ea typeface="Gotham Bold"/>
                  <a:cs typeface="Plus Jakarta Sans ExtraBold" pitchFamily="2" charset="0"/>
                  <a:sym typeface="Gotham Bold"/>
                </a:rPr>
                <a:t>OZONE GENERATOR</a:t>
              </a:r>
            </a:p>
            <a:p>
              <a:pPr marL="287882" lvl="1" indent="-143941">
                <a:lnSpc>
                  <a:spcPts val="1867"/>
                </a:lnSpc>
                <a:buFont typeface="Arial"/>
                <a:buChar char="•"/>
              </a:pPr>
              <a:r>
                <a:rPr lang="en-US" sz="1333" spc="-16" dirty="0">
                  <a:solidFill>
                    <a:srgbClr val="040404"/>
                  </a:solidFill>
                  <a:latin typeface="Plus Jakarta Sans Medium" pitchFamily="2" charset="0"/>
                  <a:ea typeface="Gotham"/>
                  <a:cs typeface="Plus Jakarta Sans Medium" pitchFamily="2" charset="0"/>
                  <a:sym typeface="Gotham"/>
                </a:rPr>
                <a:t>Schneider PLC M251. Allen Bradley available upon request</a:t>
              </a:r>
            </a:p>
            <a:p>
              <a:pPr marL="287882" lvl="1" indent="-143941">
                <a:lnSpc>
                  <a:spcPts val="1867"/>
                </a:lnSpc>
                <a:buFont typeface="Arial"/>
                <a:buChar char="•"/>
              </a:pPr>
              <a:r>
                <a:rPr lang="en-US" sz="1333" spc="-16" dirty="0">
                  <a:solidFill>
                    <a:srgbClr val="040404"/>
                  </a:solidFill>
                  <a:latin typeface="Plus Jakarta Sans Medium" pitchFamily="2" charset="0"/>
                  <a:ea typeface="Gotham"/>
                  <a:cs typeface="Plus Jakarta Sans Medium" pitchFamily="2" charset="0"/>
                  <a:sym typeface="Gotham"/>
                </a:rPr>
                <a:t>HMI Red Lion 15"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C09D450F-5098-81F2-43BD-16E5CFD02858}"/>
              </a:ext>
            </a:extLst>
          </p:cNvPr>
          <p:cNvGrpSpPr/>
          <p:nvPr/>
        </p:nvGrpSpPr>
        <p:grpSpPr>
          <a:xfrm>
            <a:off x="7916789" y="23583900"/>
            <a:ext cx="4275211" cy="2865846"/>
            <a:chOff x="7916789" y="2148564"/>
            <a:chExt cx="4275211" cy="2865846"/>
          </a:xfrm>
        </p:grpSpPr>
        <p:grpSp>
          <p:nvGrpSpPr>
            <p:cNvPr id="57" name="Group 7">
              <a:extLst>
                <a:ext uri="{FF2B5EF4-FFF2-40B4-BE49-F238E27FC236}">
                  <a16:creationId xmlns:a16="http://schemas.microsoft.com/office/drawing/2014/main" id="{C04A4FBE-CB9B-7394-4C18-EA2E2F2BAA29}"/>
                </a:ext>
              </a:extLst>
            </p:cNvPr>
            <p:cNvGrpSpPr/>
            <p:nvPr/>
          </p:nvGrpSpPr>
          <p:grpSpPr>
            <a:xfrm>
              <a:off x="7916789" y="2148564"/>
              <a:ext cx="4275211" cy="2865846"/>
              <a:chOff x="0" y="0"/>
              <a:chExt cx="1688972" cy="1132186"/>
            </a:xfrm>
          </p:grpSpPr>
          <p:sp>
            <p:nvSpPr>
              <p:cNvPr id="59" name="Freeform 8">
                <a:extLst>
                  <a:ext uri="{FF2B5EF4-FFF2-40B4-BE49-F238E27FC236}">
                    <a16:creationId xmlns:a16="http://schemas.microsoft.com/office/drawing/2014/main" id="{7DCF687E-1653-F377-6131-D23AF2F7B118}"/>
                  </a:ext>
                </a:extLst>
              </p:cNvPr>
              <p:cNvSpPr/>
              <p:nvPr/>
            </p:nvSpPr>
            <p:spPr>
              <a:xfrm>
                <a:off x="0" y="0"/>
                <a:ext cx="1688972" cy="1132186"/>
              </a:xfrm>
              <a:custGeom>
                <a:avLst/>
                <a:gdLst/>
                <a:ahLst/>
                <a:cxnLst/>
                <a:rect l="l" t="t" r="r" b="b"/>
                <a:pathLst>
                  <a:path w="1688972" h="1132186">
                    <a:moveTo>
                      <a:pt x="0" y="0"/>
                    </a:moveTo>
                    <a:lnTo>
                      <a:pt x="1688972" y="0"/>
                    </a:lnTo>
                    <a:lnTo>
                      <a:pt x="1688972" y="1132186"/>
                    </a:lnTo>
                    <a:lnTo>
                      <a:pt x="0" y="1132186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 sz="800" dirty="0">
                  <a:latin typeface="Plus Jakarta Sans Medium" pitchFamily="2" charset="0"/>
                </a:endParaRPr>
              </a:p>
            </p:txBody>
          </p:sp>
          <p:sp>
            <p:nvSpPr>
              <p:cNvPr id="60" name="TextBox 9">
                <a:extLst>
                  <a:ext uri="{FF2B5EF4-FFF2-40B4-BE49-F238E27FC236}">
                    <a16:creationId xmlns:a16="http://schemas.microsoft.com/office/drawing/2014/main" id="{7659C0EE-E9D8-8A77-F2B2-BCCD479FDDBE}"/>
                  </a:ext>
                </a:extLst>
              </p:cNvPr>
              <p:cNvSpPr txBox="1"/>
              <p:nvPr/>
            </p:nvSpPr>
            <p:spPr>
              <a:xfrm>
                <a:off x="0" y="0"/>
                <a:ext cx="1688972" cy="1132186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440"/>
                  </a:lnSpc>
                </a:pPr>
                <a:endParaRPr sz="800" dirty="0">
                  <a:latin typeface="Plus Jakarta Sans Medium" pitchFamily="2" charset="0"/>
                </a:endParaRPr>
              </a:p>
            </p:txBody>
          </p:sp>
        </p:grpSp>
        <p:sp>
          <p:nvSpPr>
            <p:cNvPr id="58" name="TextBox 18">
              <a:extLst>
                <a:ext uri="{FF2B5EF4-FFF2-40B4-BE49-F238E27FC236}">
                  <a16:creationId xmlns:a16="http://schemas.microsoft.com/office/drawing/2014/main" id="{15D88D77-7368-DD65-0700-8A7014E3A359}"/>
                </a:ext>
              </a:extLst>
            </p:cNvPr>
            <p:cNvSpPr txBox="1"/>
            <p:nvPr/>
          </p:nvSpPr>
          <p:spPr>
            <a:xfrm>
              <a:off x="8547324" y="2744423"/>
              <a:ext cx="3014142" cy="168360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867"/>
                </a:lnSpc>
              </a:pPr>
              <a:r>
                <a:rPr lang="en-US" sz="1333" b="1" spc="-16" dirty="0">
                  <a:solidFill>
                    <a:srgbClr val="AD2A38"/>
                  </a:solidFill>
                  <a:latin typeface="Plus Jakarta Sans ExtraBold" pitchFamily="2" charset="0"/>
                  <a:ea typeface="Gotham Bold"/>
                  <a:cs typeface="Plus Jakarta Sans ExtraBold" pitchFamily="2" charset="0"/>
                  <a:sym typeface="Gotham Bold"/>
                </a:rPr>
                <a:t>EXTERNAL INSTRUMENTATION</a:t>
              </a:r>
            </a:p>
            <a:p>
              <a:pPr>
                <a:lnSpc>
                  <a:spcPts val="1867"/>
                </a:lnSpc>
              </a:pPr>
              <a:endParaRPr lang="en-US" sz="1333" b="1" spc="-16" dirty="0">
                <a:solidFill>
                  <a:srgbClr val="AD2A38"/>
                </a:solidFill>
                <a:latin typeface="Plus Jakarta Sans ExtraBold" pitchFamily="2" charset="0"/>
                <a:ea typeface="Gotham Bold"/>
                <a:cs typeface="Plus Jakarta Sans ExtraBold" pitchFamily="2" charset="0"/>
                <a:sym typeface="Gotham Bold"/>
              </a:endParaRPr>
            </a:p>
            <a:p>
              <a:pPr marL="287882" lvl="1" indent="-143941">
                <a:lnSpc>
                  <a:spcPts val="1867"/>
                </a:lnSpc>
                <a:buFont typeface="Arial"/>
                <a:buChar char="•"/>
              </a:pPr>
              <a:r>
                <a:rPr lang="en-US" sz="1333" spc="-16" dirty="0">
                  <a:solidFill>
                    <a:srgbClr val="000000"/>
                  </a:solidFill>
                  <a:latin typeface="Plus Jakarta Sans Medium" pitchFamily="2" charset="0"/>
                  <a:ea typeface="Gotham"/>
                  <a:cs typeface="Plus Jakarta Sans Medium" pitchFamily="2" charset="0"/>
                  <a:sym typeface="Gotham"/>
                </a:rPr>
                <a:t>Dissolved O3 residual </a:t>
              </a:r>
              <a:r>
                <a:rPr lang="en-US" sz="1333" spc="-16" dirty="0" err="1">
                  <a:solidFill>
                    <a:srgbClr val="000000"/>
                  </a:solidFill>
                  <a:latin typeface="Plus Jakarta Sans Medium" pitchFamily="2" charset="0"/>
                  <a:ea typeface="Gotham"/>
                  <a:cs typeface="Plus Jakarta Sans Medium" pitchFamily="2" charset="0"/>
                  <a:sym typeface="Gotham"/>
                </a:rPr>
                <a:t>analysers</a:t>
              </a:r>
              <a:r>
                <a:rPr lang="en-US" sz="1333" spc="-16" dirty="0">
                  <a:solidFill>
                    <a:srgbClr val="000000"/>
                  </a:solidFill>
                  <a:latin typeface="Plus Jakarta Sans Medium" pitchFamily="2" charset="0"/>
                  <a:ea typeface="Gotham"/>
                  <a:cs typeface="Plus Jakarta Sans Medium" pitchFamily="2" charset="0"/>
                  <a:sym typeface="Gotham"/>
                </a:rPr>
                <a:t>​</a:t>
              </a:r>
            </a:p>
            <a:p>
              <a:pPr marL="287882" lvl="1" indent="-143941">
                <a:lnSpc>
                  <a:spcPts val="1867"/>
                </a:lnSpc>
                <a:buFont typeface="Arial"/>
                <a:buChar char="•"/>
              </a:pPr>
              <a:r>
                <a:rPr lang="en-US" sz="1333" spc="-16" dirty="0">
                  <a:solidFill>
                    <a:srgbClr val="000000"/>
                  </a:solidFill>
                  <a:latin typeface="Plus Jakarta Sans Medium" pitchFamily="2" charset="0"/>
                  <a:ea typeface="Gotham"/>
                  <a:cs typeface="Plus Jakarta Sans Medium" pitchFamily="2" charset="0"/>
                  <a:sym typeface="Gotham"/>
                </a:rPr>
                <a:t>Ambient O2 and O3 </a:t>
              </a:r>
              <a:r>
                <a:rPr lang="en-US" sz="1333" spc="-16" dirty="0" err="1">
                  <a:solidFill>
                    <a:srgbClr val="000000"/>
                  </a:solidFill>
                  <a:latin typeface="Plus Jakarta Sans Medium" pitchFamily="2" charset="0"/>
                  <a:ea typeface="Gotham"/>
                  <a:cs typeface="Plus Jakarta Sans Medium" pitchFamily="2" charset="0"/>
                  <a:sym typeface="Gotham"/>
                </a:rPr>
                <a:t>analysers</a:t>
              </a:r>
              <a:r>
                <a:rPr lang="en-US" sz="1333" spc="-16" dirty="0">
                  <a:solidFill>
                    <a:srgbClr val="000000"/>
                  </a:solidFill>
                  <a:latin typeface="Plus Jakarta Sans Medium" pitchFamily="2" charset="0"/>
                  <a:ea typeface="Gotham"/>
                  <a:cs typeface="Plus Jakarta Sans Medium" pitchFamily="2" charset="0"/>
                  <a:sym typeface="Gotham"/>
                </a:rPr>
                <a:t>​</a:t>
              </a:r>
            </a:p>
            <a:p>
              <a:pPr marL="287882" lvl="1" indent="-143941">
                <a:lnSpc>
                  <a:spcPts val="1867"/>
                </a:lnSpc>
                <a:buFont typeface="Arial"/>
                <a:buChar char="•"/>
              </a:pPr>
              <a:r>
                <a:rPr lang="en-US" sz="1333" spc="-16" dirty="0">
                  <a:solidFill>
                    <a:srgbClr val="000000"/>
                  </a:solidFill>
                  <a:latin typeface="Plus Jakarta Sans Medium" pitchFamily="2" charset="0"/>
                  <a:ea typeface="Gotham"/>
                  <a:cs typeface="Plus Jakarta Sans Medium" pitchFamily="2" charset="0"/>
                  <a:sym typeface="Gotham"/>
                </a:rPr>
                <a:t>Demister​</a:t>
              </a:r>
            </a:p>
            <a:p>
              <a:pPr marL="287882" lvl="1" indent="-143941">
                <a:lnSpc>
                  <a:spcPts val="1867"/>
                </a:lnSpc>
                <a:buFont typeface="Arial"/>
                <a:buChar char="•"/>
              </a:pPr>
              <a:r>
                <a:rPr lang="en-US" sz="1333" spc="-16" dirty="0">
                  <a:solidFill>
                    <a:srgbClr val="000000"/>
                  </a:solidFill>
                  <a:latin typeface="Plus Jakarta Sans Medium" pitchFamily="2" charset="0"/>
                  <a:ea typeface="Gotham"/>
                  <a:cs typeface="Plus Jakarta Sans Medium" pitchFamily="2" charset="0"/>
                  <a:sym typeface="Gotham"/>
                </a:rPr>
                <a:t>Mass flow </a:t>
              </a:r>
              <a:r>
                <a:rPr lang="en-US" sz="1333" spc="-16" dirty="0" err="1">
                  <a:solidFill>
                    <a:srgbClr val="000000"/>
                  </a:solidFill>
                  <a:latin typeface="Plus Jakarta Sans Medium" pitchFamily="2" charset="0"/>
                  <a:ea typeface="Gotham"/>
                  <a:cs typeface="Plus Jakarta Sans Medium" pitchFamily="2" charset="0"/>
                  <a:sym typeface="Gotham"/>
                </a:rPr>
                <a:t>controler</a:t>
              </a:r>
              <a:r>
                <a:rPr lang="en-US" sz="1333" spc="-16" dirty="0">
                  <a:solidFill>
                    <a:srgbClr val="000000"/>
                  </a:solidFill>
                  <a:latin typeface="Plus Jakarta Sans Medium" pitchFamily="2" charset="0"/>
                  <a:ea typeface="Gotham"/>
                  <a:cs typeface="Plus Jakarta Sans Medium" pitchFamily="2" charset="0"/>
                  <a:sym typeface="Gotham"/>
                </a:rPr>
                <a:t>​</a:t>
              </a:r>
            </a:p>
            <a:p>
              <a:pPr marL="287882" lvl="1" indent="-143941">
                <a:lnSpc>
                  <a:spcPts val="1867"/>
                </a:lnSpc>
                <a:buFont typeface="Arial"/>
                <a:buChar char="•"/>
              </a:pPr>
              <a:r>
                <a:rPr lang="en-US" sz="1333" spc="-16" dirty="0">
                  <a:solidFill>
                    <a:srgbClr val="000000"/>
                  </a:solidFill>
                  <a:latin typeface="Plus Jakarta Sans Medium" pitchFamily="2" charset="0"/>
                  <a:ea typeface="Gotham"/>
                  <a:cs typeface="Plus Jakarta Sans Medium" pitchFamily="2" charset="0"/>
                  <a:sym typeface="Gotham"/>
                </a:rPr>
                <a:t>Dissolved ozone </a:t>
              </a:r>
              <a:r>
                <a:rPr lang="en-US" sz="1333" spc="-16" dirty="0" err="1">
                  <a:solidFill>
                    <a:srgbClr val="000000"/>
                  </a:solidFill>
                  <a:latin typeface="Plus Jakarta Sans Medium" pitchFamily="2" charset="0"/>
                  <a:ea typeface="Gotham"/>
                  <a:cs typeface="Plus Jakarta Sans Medium" pitchFamily="2" charset="0"/>
                  <a:sym typeface="Gotham"/>
                </a:rPr>
                <a:t>analyser</a:t>
              </a:r>
              <a:r>
                <a:rPr lang="en-US" sz="1333" spc="-16" dirty="0">
                  <a:solidFill>
                    <a:srgbClr val="000000"/>
                  </a:solidFill>
                  <a:latin typeface="Plus Jakarta Sans Medium" pitchFamily="2" charset="0"/>
                  <a:ea typeface="Gotham"/>
                  <a:cs typeface="Plus Jakarta Sans Medium" pitchFamily="2" charset="0"/>
                  <a:sym typeface="Gotham"/>
                </a:rPr>
                <a:t> or ORP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6">
            <a:extLst>
              <a:ext uri="{FF2B5EF4-FFF2-40B4-BE49-F238E27FC236}">
                <a16:creationId xmlns:a16="http://schemas.microsoft.com/office/drawing/2014/main" id="{A81A927D-1ADF-0E77-C5DB-DAE19EF45E59}"/>
              </a:ext>
            </a:extLst>
          </p:cNvPr>
          <p:cNvSpPr txBox="1"/>
          <p:nvPr/>
        </p:nvSpPr>
        <p:spPr>
          <a:xfrm>
            <a:off x="-1524000" y="-7020756"/>
            <a:ext cx="26746200" cy="27063576"/>
          </a:xfrm>
          <a:prstGeom prst="rect">
            <a:avLst/>
          </a:prstGeom>
        </p:spPr>
        <p:txBody>
          <a:bodyPr lIns="33867" tIns="33867" rIns="33867" bIns="33867" rtlCol="0" anchor="ctr"/>
          <a:lstStyle/>
          <a:p>
            <a:pPr algn="ctr">
              <a:lnSpc>
                <a:spcPts val="1600"/>
              </a:lnSpc>
            </a:pPr>
            <a:endParaRPr sz="1200">
              <a:latin typeface="Plus Jakarta Sans Medium" pitchFamily="2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A244C7A-7192-30D3-3773-DCBA6CF3EF16}"/>
              </a:ext>
            </a:extLst>
          </p:cNvPr>
          <p:cNvSpPr/>
          <p:nvPr/>
        </p:nvSpPr>
        <p:spPr>
          <a:xfrm>
            <a:off x="-12801600" y="-18135600"/>
            <a:ext cx="24993600" cy="24993600"/>
          </a:xfrm>
          <a:prstGeom prst="rect">
            <a:avLst/>
          </a:prstGeom>
          <a:solidFill>
            <a:srgbClr val="AD2A3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Plus Jakarta Sans Medium" pitchFamily="2" charset="0"/>
            </a:endParaRPr>
          </a:p>
        </p:txBody>
      </p:sp>
      <p:sp>
        <p:nvSpPr>
          <p:cNvPr id="2" name="WAVE PATTERN"/>
          <p:cNvSpPr/>
          <p:nvPr/>
        </p:nvSpPr>
        <p:spPr>
          <a:xfrm rot="11598">
            <a:off x="-34186" y="10346"/>
            <a:ext cx="6656728" cy="6997094"/>
          </a:xfrm>
          <a:custGeom>
            <a:avLst/>
            <a:gdLst/>
            <a:ahLst/>
            <a:cxnLst/>
            <a:rect l="l" t="t" r="r" b="b"/>
            <a:pathLst>
              <a:path w="11889053" h="12818386">
                <a:moveTo>
                  <a:pt x="0" y="0"/>
                </a:moveTo>
                <a:lnTo>
                  <a:pt x="11889052" y="0"/>
                </a:lnTo>
                <a:lnTo>
                  <a:pt x="11889052" y="12818385"/>
                </a:lnTo>
                <a:lnTo>
                  <a:pt x="0" y="1281838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9999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60"/>
            <a:r>
              <a:rPr lang="en-US" sz="1200">
                <a:solidFill>
                  <a:prstClr val="black"/>
                </a:solidFill>
                <a:latin typeface="Plus Jakarta Sans Medium" pitchFamily="2" charset="0"/>
              </a:rPr>
              <a:t> </a:t>
            </a:r>
          </a:p>
        </p:txBody>
      </p:sp>
      <p:sp>
        <p:nvSpPr>
          <p:cNvPr id="3" name="Freeform 6">
            <a:extLst>
              <a:ext uri="{FF2B5EF4-FFF2-40B4-BE49-F238E27FC236}">
                <a16:creationId xmlns:a16="http://schemas.microsoft.com/office/drawing/2014/main" id="{64F66828-CEA6-7C82-0AF8-58E6A3C0D00C}"/>
              </a:ext>
            </a:extLst>
          </p:cNvPr>
          <p:cNvSpPr/>
          <p:nvPr/>
        </p:nvSpPr>
        <p:spPr>
          <a:xfrm>
            <a:off x="5918219" y="21031200"/>
            <a:ext cx="5083332" cy="9627828"/>
          </a:xfrm>
          <a:custGeom>
            <a:avLst/>
            <a:gdLst/>
            <a:ahLst/>
            <a:cxnLst/>
            <a:rect l="l" t="t" r="r" b="b"/>
            <a:pathLst>
              <a:path w="6939913" h="13144192">
                <a:moveTo>
                  <a:pt x="0" y="0"/>
                </a:moveTo>
                <a:lnTo>
                  <a:pt x="6939913" y="0"/>
                </a:lnTo>
                <a:lnTo>
                  <a:pt x="6939913" y="13144192"/>
                </a:lnTo>
                <a:lnTo>
                  <a:pt x="0" y="1314419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3742" r="-3742"/>
            </a:stretch>
          </a:blipFill>
        </p:spPr>
        <p:txBody>
          <a:bodyPr/>
          <a:lstStyle/>
          <a:p>
            <a:endParaRPr lang="en-US" sz="1200">
              <a:latin typeface="Plus Jakarta Sans Medium" pitchFamily="2" charset="0"/>
            </a:endParaRPr>
          </a:p>
        </p:txBody>
      </p:sp>
      <p:sp>
        <p:nvSpPr>
          <p:cNvPr id="16" name="Freeform 7">
            <a:extLst>
              <a:ext uri="{FF2B5EF4-FFF2-40B4-BE49-F238E27FC236}">
                <a16:creationId xmlns:a16="http://schemas.microsoft.com/office/drawing/2014/main" id="{4D6BE0CF-9426-F0B2-8781-B988813F5D47}"/>
              </a:ext>
            </a:extLst>
          </p:cNvPr>
          <p:cNvSpPr/>
          <p:nvPr/>
        </p:nvSpPr>
        <p:spPr>
          <a:xfrm>
            <a:off x="9787718" y="7950653"/>
            <a:ext cx="4465539" cy="9770505"/>
          </a:xfrm>
          <a:custGeom>
            <a:avLst/>
            <a:gdLst/>
            <a:ahLst/>
            <a:cxnLst/>
            <a:rect l="l" t="t" r="r" b="b"/>
            <a:pathLst>
              <a:path w="6096484" h="13338980">
                <a:moveTo>
                  <a:pt x="0" y="0"/>
                </a:moveTo>
                <a:lnTo>
                  <a:pt x="6096484" y="0"/>
                </a:lnTo>
                <a:lnTo>
                  <a:pt x="6096484" y="13338980"/>
                </a:lnTo>
                <a:lnTo>
                  <a:pt x="0" y="1333898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3742" r="-3742"/>
            </a:stretch>
          </a:blipFill>
        </p:spPr>
        <p:txBody>
          <a:bodyPr/>
          <a:lstStyle/>
          <a:p>
            <a:endParaRPr lang="en-US" sz="1200">
              <a:latin typeface="Plus Jakarta Sans Medium" pitchFamily="2" charset="0"/>
            </a:endParaRPr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2D19C75E-7684-538E-A2DA-688BCF800D9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09487" y="685800"/>
            <a:ext cx="7130213" cy="7391400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762000" y="2162925"/>
            <a:ext cx="7274767" cy="1304048"/>
            <a:chOff x="-117507" y="1945985"/>
            <a:chExt cx="11682765" cy="2608096"/>
          </a:xfrm>
        </p:grpSpPr>
        <p:sp>
          <p:nvSpPr>
            <p:cNvPr id="5" name="TextBox 5"/>
            <p:cNvSpPr txBox="1"/>
            <p:nvPr/>
          </p:nvSpPr>
          <p:spPr>
            <a:xfrm>
              <a:off x="-117507" y="1945985"/>
              <a:ext cx="11682765" cy="112851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defTabSz="609660">
                <a:lnSpc>
                  <a:spcPts val="4400"/>
                </a:lnSpc>
              </a:pPr>
              <a:r>
                <a:rPr lang="en-US" sz="4000" b="1" spc="-100">
                  <a:solidFill>
                    <a:srgbClr val="FFFFFF"/>
                  </a:solidFill>
                  <a:latin typeface="Plus Jakarta Sans ExtraBold" pitchFamily="2" charset="0"/>
                  <a:ea typeface="Gotham Bold"/>
                  <a:cs typeface="Plus Jakarta Sans ExtraBold" pitchFamily="2" charset="0"/>
                  <a:sym typeface="Gotham Bold"/>
                </a:rPr>
                <a:t>Thank You for Attending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-117507" y="3278603"/>
              <a:ext cx="8566028" cy="127547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defTabSz="609660"/>
              <a:r>
                <a:rPr lang="en-US" sz="2000">
                  <a:solidFill>
                    <a:schemeClr val="bg1">
                      <a:lumMod val="85000"/>
                    </a:schemeClr>
                  </a:solidFill>
                  <a:latin typeface="Plus Jakarta Sans Medium" pitchFamily="2" charset="0"/>
                  <a:ea typeface="Gotham"/>
                  <a:cs typeface="Plus Jakarta Sans Medium" pitchFamily="2" charset="0"/>
                  <a:sym typeface="Gotham"/>
                </a:rPr>
                <a:t>We look forward to the journey ahead, where we can turn our shared vision into reality.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60155FA1-2287-2046-778E-B435E8DDA58E}"/>
              </a:ext>
            </a:extLst>
          </p:cNvPr>
          <p:cNvGrpSpPr/>
          <p:nvPr/>
        </p:nvGrpSpPr>
        <p:grpSpPr>
          <a:xfrm>
            <a:off x="762000" y="3941334"/>
            <a:ext cx="3727766" cy="307227"/>
            <a:chOff x="0" y="0"/>
            <a:chExt cx="7455532" cy="614454"/>
          </a:xfrm>
        </p:grpSpPr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C6D07588-5AFB-30C3-CC85-096B2694C491}"/>
                </a:ext>
              </a:extLst>
            </p:cNvPr>
            <p:cNvSpPr/>
            <p:nvPr/>
          </p:nvSpPr>
          <p:spPr>
            <a:xfrm>
              <a:off x="0" y="0"/>
              <a:ext cx="614454" cy="614454"/>
            </a:xfrm>
            <a:custGeom>
              <a:avLst/>
              <a:gdLst/>
              <a:ahLst/>
              <a:cxnLst/>
              <a:rect l="l" t="t" r="r" b="b"/>
              <a:pathLst>
                <a:path w="614454" h="614454">
                  <a:moveTo>
                    <a:pt x="0" y="0"/>
                  </a:moveTo>
                  <a:lnTo>
                    <a:pt x="614454" y="0"/>
                  </a:lnTo>
                  <a:lnTo>
                    <a:pt x="614454" y="614454"/>
                  </a:lnTo>
                  <a:lnTo>
                    <a:pt x="0" y="6144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09630"/>
              <a:endParaRPr lang="en-US" sz="1200">
                <a:solidFill>
                  <a:schemeClr val="bg1">
                    <a:lumMod val="85000"/>
                  </a:schemeClr>
                </a:solidFill>
                <a:latin typeface="Plus Jakarta Sans SemiBold" pitchFamily="2" charset="0"/>
                <a:cs typeface="Plus Jakarta Sans SemiBold" pitchFamily="2" charset="0"/>
              </a:endParaRPr>
            </a:p>
          </p:txBody>
        </p:sp>
        <p:sp>
          <p:nvSpPr>
            <p:cNvPr id="15" name="TextBox 9">
              <a:extLst>
                <a:ext uri="{FF2B5EF4-FFF2-40B4-BE49-F238E27FC236}">
                  <a16:creationId xmlns:a16="http://schemas.microsoft.com/office/drawing/2014/main" id="{198295E7-9A06-9B93-EBE7-300E65AC020D}"/>
                </a:ext>
              </a:extLst>
            </p:cNvPr>
            <p:cNvSpPr txBox="1"/>
            <p:nvPr/>
          </p:nvSpPr>
          <p:spPr>
            <a:xfrm>
              <a:off x="1004084" y="94502"/>
              <a:ext cx="6451448" cy="3856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09630">
                <a:lnSpc>
                  <a:spcPts val="1600"/>
                </a:lnSpc>
              </a:pPr>
              <a:r>
                <a:rPr lang="en-US" sz="1333" b="1" spc="-27">
                  <a:solidFill>
                    <a:schemeClr val="bg1">
                      <a:lumMod val="85000"/>
                    </a:schemeClr>
                  </a:solidFill>
                  <a:latin typeface="Plus Jakarta Sans SemiBold" pitchFamily="2" charset="0"/>
                  <a:ea typeface="Gotham Bold"/>
                  <a:cs typeface="Plus Jakarta Sans SemiBold" pitchFamily="2" charset="0"/>
                  <a:sym typeface="Gotham Bold"/>
                </a:rPr>
                <a:t>321-506-1850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9612B837-DD17-580E-F0EF-3D3EE3BA631C}"/>
              </a:ext>
            </a:extLst>
          </p:cNvPr>
          <p:cNvGrpSpPr/>
          <p:nvPr/>
        </p:nvGrpSpPr>
        <p:grpSpPr>
          <a:xfrm>
            <a:off x="758104" y="4336142"/>
            <a:ext cx="3735555" cy="305937"/>
            <a:chOff x="0" y="0"/>
            <a:chExt cx="7471109" cy="611874"/>
          </a:xfrm>
        </p:grpSpPr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84883386-48D2-C4A5-EF03-327601AF77C4}"/>
                </a:ext>
              </a:extLst>
            </p:cNvPr>
            <p:cNvSpPr/>
            <p:nvPr/>
          </p:nvSpPr>
          <p:spPr>
            <a:xfrm>
              <a:off x="0" y="0"/>
              <a:ext cx="611874" cy="611874"/>
            </a:xfrm>
            <a:custGeom>
              <a:avLst/>
              <a:gdLst/>
              <a:ahLst/>
              <a:cxnLst/>
              <a:rect l="l" t="t" r="r" b="b"/>
              <a:pathLst>
                <a:path w="611874" h="611874">
                  <a:moveTo>
                    <a:pt x="0" y="0"/>
                  </a:moveTo>
                  <a:lnTo>
                    <a:pt x="611874" y="0"/>
                  </a:lnTo>
                  <a:lnTo>
                    <a:pt x="611874" y="611874"/>
                  </a:lnTo>
                  <a:lnTo>
                    <a:pt x="0" y="6118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09630"/>
              <a:endParaRPr lang="en-US" sz="1200">
                <a:solidFill>
                  <a:schemeClr val="bg1">
                    <a:lumMod val="85000"/>
                  </a:schemeClr>
                </a:solidFill>
                <a:latin typeface="Plus Jakarta Sans SemiBold" pitchFamily="2" charset="0"/>
                <a:cs typeface="Plus Jakarta Sans SemiBold" pitchFamily="2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50B6AEA-1B3C-299A-506D-5A9C7A7F30D2}"/>
                </a:ext>
              </a:extLst>
            </p:cNvPr>
            <p:cNvSpPr txBox="1"/>
            <p:nvPr/>
          </p:nvSpPr>
          <p:spPr>
            <a:xfrm>
              <a:off x="1019664" y="93212"/>
              <a:ext cx="6451445" cy="3856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09630">
                <a:lnSpc>
                  <a:spcPts val="1600"/>
                </a:lnSpc>
              </a:pPr>
              <a:r>
                <a:rPr lang="en-US" sz="1333" b="1" spc="-27">
                  <a:solidFill>
                    <a:schemeClr val="bg1">
                      <a:lumMod val="85000"/>
                    </a:schemeClr>
                  </a:solidFill>
                  <a:latin typeface="Plus Jakarta Sans SemiBold" pitchFamily="2" charset="0"/>
                  <a:ea typeface="Gotham Bold"/>
                  <a:cs typeface="Plus Jakarta Sans SemiBold" pitchFamily="2" charset="0"/>
                  <a:sym typeface="Gotham Bold"/>
                </a:rPr>
                <a:t>www.pinnacleozone.com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78AD3C80-9F90-D2F5-F7FA-7E514B64B256}"/>
              </a:ext>
            </a:extLst>
          </p:cNvPr>
          <p:cNvGrpSpPr/>
          <p:nvPr/>
        </p:nvGrpSpPr>
        <p:grpSpPr>
          <a:xfrm>
            <a:off x="763872" y="4729658"/>
            <a:ext cx="3724020" cy="299736"/>
            <a:chOff x="0" y="0"/>
            <a:chExt cx="7448040" cy="599472"/>
          </a:xfrm>
        </p:grpSpPr>
        <p:sp>
          <p:nvSpPr>
            <p:cNvPr id="10" name="Freeform 14">
              <a:extLst>
                <a:ext uri="{FF2B5EF4-FFF2-40B4-BE49-F238E27FC236}">
                  <a16:creationId xmlns:a16="http://schemas.microsoft.com/office/drawing/2014/main" id="{5373F2DB-7D2B-00B6-8DD8-134CF3D24013}"/>
                </a:ext>
              </a:extLst>
            </p:cNvPr>
            <p:cNvSpPr/>
            <p:nvPr/>
          </p:nvSpPr>
          <p:spPr>
            <a:xfrm>
              <a:off x="0" y="0"/>
              <a:ext cx="599472" cy="599472"/>
            </a:xfrm>
            <a:custGeom>
              <a:avLst/>
              <a:gdLst/>
              <a:ahLst/>
              <a:cxnLst/>
              <a:rect l="l" t="t" r="r" b="b"/>
              <a:pathLst>
                <a:path w="599472" h="599472">
                  <a:moveTo>
                    <a:pt x="0" y="0"/>
                  </a:moveTo>
                  <a:lnTo>
                    <a:pt x="599472" y="0"/>
                  </a:lnTo>
                  <a:lnTo>
                    <a:pt x="599472" y="599472"/>
                  </a:lnTo>
                  <a:lnTo>
                    <a:pt x="0" y="5994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09630"/>
              <a:endParaRPr lang="en-US" sz="1200">
                <a:solidFill>
                  <a:schemeClr val="bg1">
                    <a:lumMod val="85000"/>
                  </a:schemeClr>
                </a:solidFill>
                <a:latin typeface="Plus Jakarta Sans SemiBold" pitchFamily="2" charset="0"/>
                <a:cs typeface="Plus Jakarta Sans SemiBold" pitchFamily="2" charset="0"/>
              </a:endParaRPr>
            </a:p>
          </p:txBody>
        </p:sp>
        <p:sp>
          <p:nvSpPr>
            <p:cNvPr id="11" name="TextBox 15">
              <a:extLst>
                <a:ext uri="{FF2B5EF4-FFF2-40B4-BE49-F238E27FC236}">
                  <a16:creationId xmlns:a16="http://schemas.microsoft.com/office/drawing/2014/main" id="{105F6B5E-F8ED-A6F5-03E1-AFF5057D761E}"/>
                </a:ext>
              </a:extLst>
            </p:cNvPr>
            <p:cNvSpPr txBox="1"/>
            <p:nvPr/>
          </p:nvSpPr>
          <p:spPr>
            <a:xfrm>
              <a:off x="996592" y="87012"/>
              <a:ext cx="6451448" cy="3856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09630">
                <a:lnSpc>
                  <a:spcPts val="1600"/>
                </a:lnSpc>
              </a:pPr>
              <a:r>
                <a:rPr lang="en-US" sz="1333" b="1" spc="-27">
                  <a:solidFill>
                    <a:schemeClr val="bg1">
                      <a:lumMod val="85000"/>
                    </a:schemeClr>
                  </a:solidFill>
                  <a:latin typeface="Plus Jakarta Sans SemiBold" pitchFamily="2" charset="0"/>
                  <a:ea typeface="Gotham Bold"/>
                  <a:cs typeface="Plus Jakarta Sans SemiBold" pitchFamily="2" charset="0"/>
                  <a:sym typeface="Gotham Bold"/>
                </a:rPr>
                <a:t>Cocoa, Florida, USA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extLst>
    <p:ext uri="{6950BFC3-D8DA-4A85-94F7-54DA5524770B}">
      <p188:commentRel xmlns:p188="http://schemas.microsoft.com/office/powerpoint/2018/8/main" r:id="rId2"/>
    </p:ext>
  </p:extLst>
</p:sld>
</file>

<file path=ppt/theme/theme1.xml><?xml version="1.0" encoding="utf-8"?>
<a:theme xmlns:a="http://schemas.openxmlformats.org/drawingml/2006/main" name="Office Theme">
  <a:themeElements>
    <a:clrScheme name="Pinnacle Brand">
      <a:dk1>
        <a:srgbClr val="212B35"/>
      </a:dk1>
      <a:lt1>
        <a:srgbClr val="FFFFFF"/>
      </a:lt1>
      <a:dk2>
        <a:srgbClr val="22323A"/>
      </a:dk2>
      <a:lt2>
        <a:srgbClr val="F4F5F6"/>
      </a:lt2>
      <a:accent1>
        <a:srgbClr val="AD2A38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1175EBC603E6B4380061A606ADAFDB2" ma:contentTypeVersion="11" ma:contentTypeDescription="Create a new document." ma:contentTypeScope="" ma:versionID="d63a77ab6e2dc0083efa54f83c0ad5a6">
  <xsd:schema xmlns:xsd="http://www.w3.org/2001/XMLSchema" xmlns:xs="http://www.w3.org/2001/XMLSchema" xmlns:p="http://schemas.microsoft.com/office/2006/metadata/properties" xmlns:ns3="ab725d25-bf43-410a-b88d-3adcf776fa23" targetNamespace="http://schemas.microsoft.com/office/2006/metadata/properties" ma:root="true" ma:fieldsID="04083dd12b49f53716183c48479a2a7f" ns3:_="">
    <xsd:import namespace="ab725d25-bf43-410a-b88d-3adcf776fa23"/>
    <xsd:element name="properties">
      <xsd:complexType>
        <xsd:sequence>
          <xsd:element name="documentManagement">
            <xsd:complexType>
              <xsd:all>
                <xsd:element ref="ns3:MediaServiceDateTaken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_activity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725d25-bf43-410a-b88d-3adcf776fa23" elementFormDefault="qualified">
    <xsd:import namespace="http://schemas.microsoft.com/office/2006/documentManagement/types"/>
    <xsd:import namespace="http://schemas.microsoft.com/office/infopath/2007/PartnerControls"/>
    <xsd:element name="MediaServiceDateTaken" ma:index="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_activity" ma:index="13" nillable="true" ma:displayName="_activity" ma:hidden="true" ma:internalName="_activity">
      <xsd:simpleType>
        <xsd:restriction base="dms:Note"/>
      </xsd:simpleType>
    </xsd:element>
    <xsd:element name="MediaServiceSystemTags" ma:index="1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ab725d25-bf43-410a-b88d-3adcf776fa23" xsi:nil="true"/>
  </documentManagement>
</p:properties>
</file>

<file path=customXml/itemProps1.xml><?xml version="1.0" encoding="utf-8"?>
<ds:datastoreItem xmlns:ds="http://schemas.openxmlformats.org/officeDocument/2006/customXml" ds:itemID="{18511C50-5209-4ED3-8CFF-7D56CF631C9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7B2C774-E679-4217-B87D-1FFE5DE9C8E2}">
  <ds:schemaRefs>
    <ds:schemaRef ds:uri="ab725d25-bf43-410a-b88d-3adcf776fa23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E6D6F7F2-1EB1-4459-8C51-6700EF7AC834}">
  <ds:schemaRefs>
    <ds:schemaRef ds:uri="http://schemas.microsoft.com/office/2006/documentManagement/types"/>
    <ds:schemaRef ds:uri="http://purl.org/dc/terms/"/>
    <ds:schemaRef ds:uri="http://purl.org/dc/dcmitype/"/>
    <ds:schemaRef ds:uri="http://schemas.microsoft.com/office/infopath/2007/PartnerControls"/>
    <ds:schemaRef ds:uri="http://purl.org/dc/elements/1.1/"/>
    <ds:schemaRef ds:uri="http://www.w3.org/XML/1998/namespace"/>
    <ds:schemaRef ds:uri="ab725d25-bf43-410a-b88d-3adcf776fa23"/>
    <ds:schemaRef ds:uri="http://schemas.openxmlformats.org/package/2006/metadata/core-properties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1148</TotalTime>
  <Words>1821</Words>
  <Application>Microsoft Macintosh PowerPoint</Application>
  <PresentationFormat>Widescreen</PresentationFormat>
  <Paragraphs>402</Paragraphs>
  <Slides>22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1" baseType="lpstr">
      <vt:lpstr>Plus Jakarta Sans Medium</vt:lpstr>
      <vt:lpstr>Plus Jakarta Sans SemiBold</vt:lpstr>
      <vt:lpstr>Arial</vt:lpstr>
      <vt:lpstr>Aptos Display</vt:lpstr>
      <vt:lpstr>Gotham Bold</vt:lpstr>
      <vt:lpstr>Plus Jakarta Sans</vt:lpstr>
      <vt:lpstr>Aptos</vt:lpstr>
      <vt:lpstr>Plus Jakarta Sans ExtraBold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cp:lastModifiedBy>Sannel Patel</cp:lastModifiedBy>
  <cp:revision>5</cp:revision>
  <dcterms:created xsi:type="dcterms:W3CDTF">2006-08-16T00:00:00Z</dcterms:created>
  <dcterms:modified xsi:type="dcterms:W3CDTF">2026-02-10T03:41:36Z</dcterms:modified>
  <dc:identifier>DAGpn475mUE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0x01010051175EBC603E6B4380061A606ADAFDB2</vt:lpwstr>
  </property>
</Properties>
</file>