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82" r:id="rId4"/>
    <p:sldMasterId id="2147483696" r:id="rId5"/>
  </p:sldMasterIdLst>
  <p:notesMasterIdLst>
    <p:notesMasterId r:id="rId23"/>
  </p:notesMasterIdLst>
  <p:handoutMasterIdLst>
    <p:handoutMasterId r:id="rId24"/>
  </p:handoutMasterIdLst>
  <p:sldIdLst>
    <p:sldId id="339" r:id="rId6"/>
    <p:sldId id="302" r:id="rId7"/>
    <p:sldId id="340" r:id="rId8"/>
    <p:sldId id="342" r:id="rId9"/>
    <p:sldId id="343" r:id="rId10"/>
    <p:sldId id="297" r:id="rId11"/>
    <p:sldId id="348" r:id="rId12"/>
    <p:sldId id="352" r:id="rId13"/>
    <p:sldId id="349" r:id="rId14"/>
    <p:sldId id="353" r:id="rId15"/>
    <p:sldId id="351" r:id="rId16"/>
    <p:sldId id="350" r:id="rId17"/>
    <p:sldId id="301" r:id="rId18"/>
    <p:sldId id="344" r:id="rId19"/>
    <p:sldId id="345" r:id="rId20"/>
    <p:sldId id="347" r:id="rId21"/>
    <p:sldId id="294" r:id="rId22"/>
  </p:sldIdLst>
  <p:sldSz cx="12192000" cy="6858000"/>
  <p:notesSz cx="6858000" cy="9144000"/>
  <p:embeddedFontLst>
    <p:embeddedFont>
      <p:font typeface="ＭＳ Ｐゴシック" panose="020B0600070205080204" pitchFamily="34" charset="-128"/>
      <p:regular r:id="rId25"/>
    </p:embeddedFont>
    <p:embeddedFont>
      <p:font typeface="Plus Jakarta Sans Bold" pitchFamily="2" charset="77"/>
      <p:bold r:id="rId26"/>
      <p:italic r:id="rId27"/>
      <p:boldItalic r:id="rId28"/>
    </p:embeddedFont>
    <p:embeddedFont>
      <p:font typeface="Plus Jakarta Sans ExtraBold" pitchFamily="2" charset="77"/>
      <p:bold r:id="rId29"/>
      <p:italic r:id="rId30"/>
      <p:boldItalic r:id="rId31"/>
    </p:embeddedFont>
    <p:embeddedFont>
      <p:font typeface="Plus Jakarta Sans Medium" pitchFamily="2" charset="77"/>
      <p:regular r:id="rId32"/>
      <p:italic r:id="rId33"/>
    </p:embeddedFont>
    <p:embeddedFont>
      <p:font typeface="Plus Jakarta Sans SemiBold" pitchFamily="2" charset="77"/>
      <p:regular r:id="rId34"/>
      <p:bold r:id="rId35"/>
      <p:italic r:id="rId36"/>
      <p:boldItalic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692"/>
    <a:srgbClr val="33D8FF"/>
    <a:srgbClr val="F9F9F9"/>
    <a:srgbClr val="00B6DE"/>
    <a:srgbClr val="22323A"/>
    <a:srgbClr val="7F7F7F"/>
    <a:srgbClr val="FFEBEB"/>
    <a:srgbClr val="AD2A38"/>
    <a:srgbClr val="FFD1D1"/>
    <a:srgbClr val="5194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A6C133-D73A-743E-097B-A91CA06A3C5D}" v="3" dt="2026-02-08T13:50:43.26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92" autoAdjust="0"/>
    <p:restoredTop sz="94719"/>
  </p:normalViewPr>
  <p:slideViewPr>
    <p:cSldViewPr showGuides="1">
      <p:cViewPr varScale="1">
        <p:scale>
          <a:sx n="125" d="100"/>
          <a:sy n="125" d="100"/>
        </p:scale>
        <p:origin x="184" y="744"/>
      </p:cViewPr>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font" Target="fonts/font10.fntdata"/><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3BA7696B-EA87-A64C-B33C-CD40F97D6346}" type="datetimeFigureOut">
              <a:rPr lang="en-US" smtClean="0"/>
              <a:t>2/10/26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73F5536-547E-A646-B154-6BEF68101A1C}" type="slidenum">
              <a:rPr lang="en-US" smtClean="0"/>
              <a:t>‹#›</a:t>
            </a:fld>
            <a:endParaRPr lang="en-US"/>
          </a:p>
        </p:txBody>
      </p:sp>
    </p:spTree>
    <p:extLst>
      <p:ext uri="{BB962C8B-B14F-4D97-AF65-F5344CB8AC3E}">
        <p14:creationId xmlns:p14="http://schemas.microsoft.com/office/powerpoint/2010/main" val="19439394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9E58299C-D6E0-CE4A-AE73-643E7E4FC347}" type="datetimeFigureOut">
              <a:rPr lang="en-US" smtClean="0"/>
              <a:t>2/10/26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C5F1AA-07A1-F540-B011-75B56A61BD0E}" type="slidenum">
              <a:rPr lang="en-US" smtClean="0"/>
              <a:t>‹#›</a:t>
            </a:fld>
            <a:endParaRPr lang="en-US"/>
          </a:p>
        </p:txBody>
      </p:sp>
    </p:spTree>
    <p:extLst>
      <p:ext uri="{BB962C8B-B14F-4D97-AF65-F5344CB8AC3E}">
        <p14:creationId xmlns:p14="http://schemas.microsoft.com/office/powerpoint/2010/main" val="134696971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ea typeface="ＭＳ Ｐゴシック" charset="-128"/>
              </a:rPr>
              <a:t>Guardian Manufacturing Experience.</a:t>
            </a:r>
          </a:p>
          <a:p>
            <a:endParaRPr lang="en-US" altLang="x-none">
              <a:ea typeface="ＭＳ Ｐゴシック" charset="-128"/>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42950" indent="-285750">
              <a:spcBef>
                <a:spcPct val="30000"/>
              </a:spcBef>
              <a:defRPr sz="1200">
                <a:solidFill>
                  <a:schemeClr val="tx1"/>
                </a:solidFill>
                <a:latin typeface="Calibri" charset="0"/>
                <a:ea typeface="ＭＳ Ｐゴシック" charset="-128"/>
              </a:defRPr>
            </a:lvl2pPr>
            <a:lvl3pPr marL="1143000" indent="-228600">
              <a:spcBef>
                <a:spcPct val="30000"/>
              </a:spcBef>
              <a:defRPr sz="1200">
                <a:solidFill>
                  <a:schemeClr val="tx1"/>
                </a:solidFill>
                <a:latin typeface="Calibri" charset="0"/>
                <a:ea typeface="ＭＳ Ｐゴシック" charset="-128"/>
              </a:defRPr>
            </a:lvl3pPr>
            <a:lvl4pPr marL="1600200" indent="-228600">
              <a:spcBef>
                <a:spcPct val="30000"/>
              </a:spcBef>
              <a:defRPr sz="1200">
                <a:solidFill>
                  <a:schemeClr val="tx1"/>
                </a:solidFill>
                <a:latin typeface="Calibri" charset="0"/>
                <a:ea typeface="ＭＳ Ｐゴシック" charset="-128"/>
              </a:defRPr>
            </a:lvl4pPr>
            <a:lvl5pPr marL="2057400" indent="-22860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35A6D308-83F1-3648-8896-2D4519E9E212}" type="slidenum">
              <a:rPr lang="en-US" altLang="x-none">
                <a:solidFill>
                  <a:prstClr val="black"/>
                </a:solidFill>
              </a:rPr>
              <a:pPr>
                <a:spcBef>
                  <a:spcPct val="0"/>
                </a:spcBef>
              </a:pPr>
              <a:t>6</a:t>
            </a:fld>
            <a:endParaRPr lang="en-US" altLang="x-none">
              <a:solidFill>
                <a:prstClr val="black"/>
              </a:solidFill>
            </a:endParaRPr>
          </a:p>
        </p:txBody>
      </p:sp>
    </p:spTree>
    <p:extLst>
      <p:ext uri="{BB962C8B-B14F-4D97-AF65-F5344CB8AC3E}">
        <p14:creationId xmlns:p14="http://schemas.microsoft.com/office/powerpoint/2010/main" val="2099258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ea typeface="ＭＳ Ｐゴシック" charset="-128"/>
              </a:rPr>
              <a:t>Guardian Manufacturing Experience.</a:t>
            </a:r>
          </a:p>
          <a:p>
            <a:endParaRPr lang="en-US" altLang="x-none">
              <a:ea typeface="ＭＳ Ｐゴシック" charset="-128"/>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42950" indent="-285750">
              <a:spcBef>
                <a:spcPct val="30000"/>
              </a:spcBef>
              <a:defRPr sz="1200">
                <a:solidFill>
                  <a:schemeClr val="tx1"/>
                </a:solidFill>
                <a:latin typeface="Calibri" charset="0"/>
                <a:ea typeface="ＭＳ Ｐゴシック" charset="-128"/>
              </a:defRPr>
            </a:lvl2pPr>
            <a:lvl3pPr marL="1143000" indent="-228600">
              <a:spcBef>
                <a:spcPct val="30000"/>
              </a:spcBef>
              <a:defRPr sz="1200">
                <a:solidFill>
                  <a:schemeClr val="tx1"/>
                </a:solidFill>
                <a:latin typeface="Calibri" charset="0"/>
                <a:ea typeface="ＭＳ Ｐゴシック" charset="-128"/>
              </a:defRPr>
            </a:lvl3pPr>
            <a:lvl4pPr marL="1600200" indent="-228600">
              <a:spcBef>
                <a:spcPct val="30000"/>
              </a:spcBef>
              <a:defRPr sz="1200">
                <a:solidFill>
                  <a:schemeClr val="tx1"/>
                </a:solidFill>
                <a:latin typeface="Calibri" charset="0"/>
                <a:ea typeface="ＭＳ Ｐゴシック" charset="-128"/>
              </a:defRPr>
            </a:lvl4pPr>
            <a:lvl5pPr marL="2057400" indent="-22860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35A6D308-83F1-3648-8896-2D4519E9E212}" type="slidenum">
              <a:rPr lang="en-US" altLang="x-none">
                <a:solidFill>
                  <a:prstClr val="black"/>
                </a:solidFill>
              </a:rPr>
              <a:pPr>
                <a:spcBef>
                  <a:spcPct val="0"/>
                </a:spcBef>
              </a:pPr>
              <a:t>7</a:t>
            </a:fld>
            <a:endParaRPr lang="en-US" altLang="x-none">
              <a:solidFill>
                <a:prstClr val="black"/>
              </a:solidFill>
            </a:endParaRPr>
          </a:p>
        </p:txBody>
      </p:sp>
    </p:spTree>
    <p:extLst>
      <p:ext uri="{BB962C8B-B14F-4D97-AF65-F5344CB8AC3E}">
        <p14:creationId xmlns:p14="http://schemas.microsoft.com/office/powerpoint/2010/main" val="2729002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ea typeface="ＭＳ Ｐゴシック" charset="-128"/>
              </a:rPr>
              <a:t>Guardian Manufacturing Experience.</a:t>
            </a:r>
          </a:p>
          <a:p>
            <a:endParaRPr lang="en-US" altLang="x-none">
              <a:ea typeface="ＭＳ Ｐゴシック" charset="-128"/>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42950" indent="-285750">
              <a:spcBef>
                <a:spcPct val="30000"/>
              </a:spcBef>
              <a:defRPr sz="1200">
                <a:solidFill>
                  <a:schemeClr val="tx1"/>
                </a:solidFill>
                <a:latin typeface="Calibri" charset="0"/>
                <a:ea typeface="ＭＳ Ｐゴシック" charset="-128"/>
              </a:defRPr>
            </a:lvl2pPr>
            <a:lvl3pPr marL="1143000" indent="-228600">
              <a:spcBef>
                <a:spcPct val="30000"/>
              </a:spcBef>
              <a:defRPr sz="1200">
                <a:solidFill>
                  <a:schemeClr val="tx1"/>
                </a:solidFill>
                <a:latin typeface="Calibri" charset="0"/>
                <a:ea typeface="ＭＳ Ｐゴシック" charset="-128"/>
              </a:defRPr>
            </a:lvl3pPr>
            <a:lvl4pPr marL="1600200" indent="-228600">
              <a:spcBef>
                <a:spcPct val="30000"/>
              </a:spcBef>
              <a:defRPr sz="1200">
                <a:solidFill>
                  <a:schemeClr val="tx1"/>
                </a:solidFill>
                <a:latin typeface="Calibri" charset="0"/>
                <a:ea typeface="ＭＳ Ｐゴシック" charset="-128"/>
              </a:defRPr>
            </a:lvl4pPr>
            <a:lvl5pPr marL="2057400" indent="-22860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35A6D308-83F1-3648-8896-2D4519E9E212}" type="slidenum">
              <a:rPr lang="en-US" altLang="x-none">
                <a:solidFill>
                  <a:prstClr val="black"/>
                </a:solidFill>
              </a:rPr>
              <a:pPr>
                <a:spcBef>
                  <a:spcPct val="0"/>
                </a:spcBef>
              </a:pPr>
              <a:t>8</a:t>
            </a:fld>
            <a:endParaRPr lang="en-US" altLang="x-none">
              <a:solidFill>
                <a:prstClr val="black"/>
              </a:solidFill>
            </a:endParaRPr>
          </a:p>
        </p:txBody>
      </p:sp>
    </p:spTree>
    <p:extLst>
      <p:ext uri="{BB962C8B-B14F-4D97-AF65-F5344CB8AC3E}">
        <p14:creationId xmlns:p14="http://schemas.microsoft.com/office/powerpoint/2010/main" val="2432832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ea typeface="ＭＳ Ｐゴシック" charset="-128"/>
              </a:rPr>
              <a:t>Guardian Manufacturing Experience.</a:t>
            </a:r>
          </a:p>
          <a:p>
            <a:endParaRPr lang="en-US" altLang="x-none">
              <a:ea typeface="ＭＳ Ｐゴシック" charset="-128"/>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42950" indent="-285750">
              <a:spcBef>
                <a:spcPct val="30000"/>
              </a:spcBef>
              <a:defRPr sz="1200">
                <a:solidFill>
                  <a:schemeClr val="tx1"/>
                </a:solidFill>
                <a:latin typeface="Calibri" charset="0"/>
                <a:ea typeface="ＭＳ Ｐゴシック" charset="-128"/>
              </a:defRPr>
            </a:lvl2pPr>
            <a:lvl3pPr marL="1143000" indent="-228600">
              <a:spcBef>
                <a:spcPct val="30000"/>
              </a:spcBef>
              <a:defRPr sz="1200">
                <a:solidFill>
                  <a:schemeClr val="tx1"/>
                </a:solidFill>
                <a:latin typeface="Calibri" charset="0"/>
                <a:ea typeface="ＭＳ Ｐゴシック" charset="-128"/>
              </a:defRPr>
            </a:lvl3pPr>
            <a:lvl4pPr marL="1600200" indent="-228600">
              <a:spcBef>
                <a:spcPct val="30000"/>
              </a:spcBef>
              <a:defRPr sz="1200">
                <a:solidFill>
                  <a:schemeClr val="tx1"/>
                </a:solidFill>
                <a:latin typeface="Calibri" charset="0"/>
                <a:ea typeface="ＭＳ Ｐゴシック" charset="-128"/>
              </a:defRPr>
            </a:lvl4pPr>
            <a:lvl5pPr marL="2057400" indent="-22860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35A6D308-83F1-3648-8896-2D4519E9E212}" type="slidenum">
              <a:rPr lang="en-US" altLang="x-none">
                <a:solidFill>
                  <a:prstClr val="black"/>
                </a:solidFill>
              </a:rPr>
              <a:pPr>
                <a:spcBef>
                  <a:spcPct val="0"/>
                </a:spcBef>
              </a:pPr>
              <a:t>9</a:t>
            </a:fld>
            <a:endParaRPr lang="en-US" altLang="x-none">
              <a:solidFill>
                <a:prstClr val="black"/>
              </a:solidFill>
            </a:endParaRPr>
          </a:p>
        </p:txBody>
      </p:sp>
    </p:spTree>
    <p:extLst>
      <p:ext uri="{BB962C8B-B14F-4D97-AF65-F5344CB8AC3E}">
        <p14:creationId xmlns:p14="http://schemas.microsoft.com/office/powerpoint/2010/main" val="1515697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ea typeface="ＭＳ Ｐゴシック" charset="-128"/>
              </a:rPr>
              <a:t>Guardian Manufacturing Experience.</a:t>
            </a:r>
          </a:p>
          <a:p>
            <a:endParaRPr lang="en-US" altLang="x-none">
              <a:ea typeface="ＭＳ Ｐゴシック" charset="-128"/>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42950" indent="-285750">
              <a:spcBef>
                <a:spcPct val="30000"/>
              </a:spcBef>
              <a:defRPr sz="1200">
                <a:solidFill>
                  <a:schemeClr val="tx1"/>
                </a:solidFill>
                <a:latin typeface="Calibri" charset="0"/>
                <a:ea typeface="ＭＳ Ｐゴシック" charset="-128"/>
              </a:defRPr>
            </a:lvl2pPr>
            <a:lvl3pPr marL="1143000" indent="-228600">
              <a:spcBef>
                <a:spcPct val="30000"/>
              </a:spcBef>
              <a:defRPr sz="1200">
                <a:solidFill>
                  <a:schemeClr val="tx1"/>
                </a:solidFill>
                <a:latin typeface="Calibri" charset="0"/>
                <a:ea typeface="ＭＳ Ｐゴシック" charset="-128"/>
              </a:defRPr>
            </a:lvl3pPr>
            <a:lvl4pPr marL="1600200" indent="-228600">
              <a:spcBef>
                <a:spcPct val="30000"/>
              </a:spcBef>
              <a:defRPr sz="1200">
                <a:solidFill>
                  <a:schemeClr val="tx1"/>
                </a:solidFill>
                <a:latin typeface="Calibri" charset="0"/>
                <a:ea typeface="ＭＳ Ｐゴシック" charset="-128"/>
              </a:defRPr>
            </a:lvl4pPr>
            <a:lvl5pPr marL="2057400" indent="-22860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35A6D308-83F1-3648-8896-2D4519E9E212}" type="slidenum">
              <a:rPr lang="en-US" altLang="x-none">
                <a:solidFill>
                  <a:prstClr val="black"/>
                </a:solidFill>
              </a:rPr>
              <a:pPr>
                <a:spcBef>
                  <a:spcPct val="0"/>
                </a:spcBef>
              </a:pPr>
              <a:t>10</a:t>
            </a:fld>
            <a:endParaRPr lang="en-US" altLang="x-none">
              <a:solidFill>
                <a:prstClr val="black"/>
              </a:solidFill>
            </a:endParaRPr>
          </a:p>
        </p:txBody>
      </p:sp>
    </p:spTree>
    <p:extLst>
      <p:ext uri="{BB962C8B-B14F-4D97-AF65-F5344CB8AC3E}">
        <p14:creationId xmlns:p14="http://schemas.microsoft.com/office/powerpoint/2010/main" val="1669984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ea typeface="ＭＳ Ｐゴシック" charset="-128"/>
              </a:rPr>
              <a:t>Guardian Manufacturing Experience.</a:t>
            </a:r>
          </a:p>
          <a:p>
            <a:endParaRPr lang="en-US" altLang="x-none">
              <a:ea typeface="ＭＳ Ｐゴシック" charset="-128"/>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42950" indent="-285750">
              <a:spcBef>
                <a:spcPct val="30000"/>
              </a:spcBef>
              <a:defRPr sz="1200">
                <a:solidFill>
                  <a:schemeClr val="tx1"/>
                </a:solidFill>
                <a:latin typeface="Calibri" charset="0"/>
                <a:ea typeface="ＭＳ Ｐゴシック" charset="-128"/>
              </a:defRPr>
            </a:lvl2pPr>
            <a:lvl3pPr marL="1143000" indent="-228600">
              <a:spcBef>
                <a:spcPct val="30000"/>
              </a:spcBef>
              <a:defRPr sz="1200">
                <a:solidFill>
                  <a:schemeClr val="tx1"/>
                </a:solidFill>
                <a:latin typeface="Calibri" charset="0"/>
                <a:ea typeface="ＭＳ Ｐゴシック" charset="-128"/>
              </a:defRPr>
            </a:lvl3pPr>
            <a:lvl4pPr marL="1600200" indent="-228600">
              <a:spcBef>
                <a:spcPct val="30000"/>
              </a:spcBef>
              <a:defRPr sz="1200">
                <a:solidFill>
                  <a:schemeClr val="tx1"/>
                </a:solidFill>
                <a:latin typeface="Calibri" charset="0"/>
                <a:ea typeface="ＭＳ Ｐゴシック" charset="-128"/>
              </a:defRPr>
            </a:lvl4pPr>
            <a:lvl5pPr marL="2057400" indent="-22860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35A6D308-83F1-3648-8896-2D4519E9E212}" type="slidenum">
              <a:rPr lang="en-US" altLang="x-none">
                <a:solidFill>
                  <a:prstClr val="black"/>
                </a:solidFill>
              </a:rPr>
              <a:pPr>
                <a:spcBef>
                  <a:spcPct val="0"/>
                </a:spcBef>
              </a:pPr>
              <a:t>11</a:t>
            </a:fld>
            <a:endParaRPr lang="en-US" altLang="x-none">
              <a:solidFill>
                <a:prstClr val="black"/>
              </a:solidFill>
            </a:endParaRPr>
          </a:p>
        </p:txBody>
      </p:sp>
    </p:spTree>
    <p:extLst>
      <p:ext uri="{BB962C8B-B14F-4D97-AF65-F5344CB8AC3E}">
        <p14:creationId xmlns:p14="http://schemas.microsoft.com/office/powerpoint/2010/main" val="1888413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x-none">
                <a:ea typeface="ＭＳ Ｐゴシック" charset="-128"/>
              </a:rPr>
              <a:t>Guardian Manufacturing Experience.</a:t>
            </a:r>
          </a:p>
          <a:p>
            <a:endParaRPr lang="en-US" altLang="x-none">
              <a:ea typeface="ＭＳ Ｐゴシック" charset="-128"/>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ＭＳ Ｐゴシック" charset="-128"/>
              </a:defRPr>
            </a:lvl1pPr>
            <a:lvl2pPr marL="742950" indent="-285750">
              <a:spcBef>
                <a:spcPct val="30000"/>
              </a:spcBef>
              <a:defRPr sz="1200">
                <a:solidFill>
                  <a:schemeClr val="tx1"/>
                </a:solidFill>
                <a:latin typeface="Calibri" charset="0"/>
                <a:ea typeface="ＭＳ Ｐゴシック" charset="-128"/>
              </a:defRPr>
            </a:lvl2pPr>
            <a:lvl3pPr marL="1143000" indent="-228600">
              <a:spcBef>
                <a:spcPct val="30000"/>
              </a:spcBef>
              <a:defRPr sz="1200">
                <a:solidFill>
                  <a:schemeClr val="tx1"/>
                </a:solidFill>
                <a:latin typeface="Calibri" charset="0"/>
                <a:ea typeface="ＭＳ Ｐゴシック" charset="-128"/>
              </a:defRPr>
            </a:lvl3pPr>
            <a:lvl4pPr marL="1600200" indent="-228600">
              <a:spcBef>
                <a:spcPct val="30000"/>
              </a:spcBef>
              <a:defRPr sz="1200">
                <a:solidFill>
                  <a:schemeClr val="tx1"/>
                </a:solidFill>
                <a:latin typeface="Calibri" charset="0"/>
                <a:ea typeface="ＭＳ Ｐゴシック" charset="-128"/>
              </a:defRPr>
            </a:lvl4pPr>
            <a:lvl5pPr marL="2057400" indent="-228600">
              <a:spcBef>
                <a:spcPct val="30000"/>
              </a:spcBef>
              <a:defRPr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sz="1200">
                <a:solidFill>
                  <a:schemeClr val="tx1"/>
                </a:solidFill>
                <a:latin typeface="Calibri" charset="0"/>
                <a:ea typeface="ＭＳ Ｐゴシック" charset="-128"/>
              </a:defRPr>
            </a:lvl9pPr>
          </a:lstStyle>
          <a:p>
            <a:pPr>
              <a:spcBef>
                <a:spcPct val="0"/>
              </a:spcBef>
            </a:pPr>
            <a:fld id="{35A6D308-83F1-3648-8896-2D4519E9E212}" type="slidenum">
              <a:rPr lang="en-US" altLang="x-none">
                <a:solidFill>
                  <a:prstClr val="black"/>
                </a:solidFill>
              </a:rPr>
              <a:pPr>
                <a:spcBef>
                  <a:spcPct val="0"/>
                </a:spcBef>
              </a:pPr>
              <a:t>12</a:t>
            </a:fld>
            <a:endParaRPr lang="en-US" altLang="x-none">
              <a:solidFill>
                <a:prstClr val="black"/>
              </a:solidFill>
            </a:endParaRPr>
          </a:p>
        </p:txBody>
      </p:sp>
    </p:spTree>
    <p:extLst>
      <p:ext uri="{BB962C8B-B14F-4D97-AF65-F5344CB8AC3E}">
        <p14:creationId xmlns:p14="http://schemas.microsoft.com/office/powerpoint/2010/main" val="1427015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0426"/>
            <a:ext cx="94488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CB0496A9-3B7D-594E-9503-E4D73691B527}"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128D6239-16A4-AF43-90F8-8724096C80A0}"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28799" y="4406901"/>
            <a:ext cx="9497484"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828799" y="2906713"/>
            <a:ext cx="949748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C602DB16-8EB3-7641-BE95-2F6E1150475B}"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32000" y="1600201"/>
            <a:ext cx="4572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08800" y="1600201"/>
            <a:ext cx="4470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2DDD03F6-164C-5E43-94C4-0147FCD578B8}"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9"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B5F58093-D90D-5942-A777-42EB80DED4D0}"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4"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5"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89EB9DF9-40C8-3D4F-AE93-7A63A04700E1}"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4"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9D5A162E-CC83-7844-BA3B-4F940C286031}"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1" y="273050"/>
            <a:ext cx="365760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892800" y="1447800"/>
            <a:ext cx="568960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28800" y="1435101"/>
            <a:ext cx="36576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4550D80D-891B-A145-BA3B-6FFE4AE3C687}"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066800"/>
            <a:ext cx="7315200" cy="36607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8D1BA6DE-2063-F643-8A53-F23E063C2E7E}"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9A5CE566-F5A5-4043-8288-BEFC611FD54D}"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143001"/>
            <a:ext cx="2743200" cy="4983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43001"/>
            <a:ext cx="8026400" cy="4983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endParaRPr lang="en-US" dirty="0">
              <a:solidFill>
                <a:prstClr val="black"/>
              </a:solidFill>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atin typeface="Plus Jakarta Sans Medium" pitchFamily="2" charset="0"/>
              </a:defRPr>
            </a:lvl1pPr>
          </a:lstStyle>
          <a:p>
            <a:pPr defTabSz="914400" eaLnBrk="0" fontAlgn="base" hangingPunct="0">
              <a:spcBef>
                <a:spcPct val="0"/>
              </a:spcBef>
              <a:spcAft>
                <a:spcPct val="0"/>
              </a:spcAft>
              <a:defRPr/>
            </a:pPr>
            <a:fld id="{87809BB5-CE7D-E748-9349-16FBEDBDE8D5}" type="slidenum">
              <a:rPr lang="en-US" altLang="x-none" smtClean="0">
                <a:solidFill>
                  <a:prstClr val="black"/>
                </a:solidFill>
                <a:ea typeface="ＭＳ Ｐゴシック" charset="-128"/>
              </a:rPr>
              <a:pPr defTabSz="914400" eaLnBrk="0" fontAlgn="base" hangingPunct="0">
                <a:spcBef>
                  <a:spcPct val="0"/>
                </a:spcBef>
                <a:spcAft>
                  <a:spcPct val="0"/>
                </a:spcAft>
                <a:defRPr/>
              </a:pPr>
              <a:t>‹#›</a:t>
            </a:fld>
            <a:endParaRPr lang="en-US" altLang="x-none" dirty="0">
              <a:solidFill>
                <a:prstClr val="black"/>
              </a:solidFill>
              <a:ea typeface="ＭＳ Ｐゴシック" charset="-128"/>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1727200" y="6324601"/>
            <a:ext cx="2844800" cy="365125"/>
          </a:xfrm>
          <a:prstGeom prst="rect">
            <a:avLst/>
          </a:prstGeom>
        </p:spPr>
        <p:txBody>
          <a:bodyPr/>
          <a:lstStyle>
            <a:lvl1pPr>
              <a:defRPr>
                <a:solidFill>
                  <a:schemeClr val="tx1"/>
                </a:solidFill>
                <a:latin typeface="Plus Jakarta Sans Medium" pitchFamily="2" charset="0"/>
              </a:defRPr>
            </a:lvl1pPr>
          </a:lstStyle>
          <a:p>
            <a:pPr defTabSz="914400" eaLnBrk="0" fontAlgn="base" hangingPunct="0">
              <a:spcBef>
                <a:spcPct val="0"/>
              </a:spcBef>
              <a:spcAft>
                <a:spcPct val="0"/>
              </a:spcAft>
              <a:defRPr/>
            </a:pPr>
            <a:r>
              <a:rPr lang="en-US" dirty="0">
                <a:solidFill>
                  <a:prstClr val="black"/>
                </a:solidFill>
                <a:ea typeface="ＭＳ Ｐゴシック" charset="-128"/>
              </a:rPr>
              <a:t>4/15/2009</a:t>
            </a:r>
          </a:p>
        </p:txBody>
      </p:sp>
    </p:spTree>
    <p:extLst>
      <p:ext uri="{BB962C8B-B14F-4D97-AF65-F5344CB8AC3E}">
        <p14:creationId xmlns:p14="http://schemas.microsoft.com/office/powerpoint/2010/main" val="2614133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84CB4-7C36-2AF2-F4B9-720FC32993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E23610-5A8A-A220-0F06-CBB0E2D9D5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334BBA-0935-C68B-9D4D-1FCBE29A4953}"/>
              </a:ext>
            </a:extLst>
          </p:cNvPr>
          <p:cNvSpPr>
            <a:spLocks noGrp="1"/>
          </p:cNvSpPr>
          <p:nvPr>
            <p:ph type="dt" sz="half" idx="10"/>
          </p:nvPr>
        </p:nvSpPr>
        <p:spPr/>
        <p:txBody>
          <a:bodyPr/>
          <a:lstStyle/>
          <a:p>
            <a:fld id="{C57CCF57-C41A-7E4A-9C1A-8D20DA38CC3C}" type="datetime1">
              <a:rPr lang="en-US" smtClean="0"/>
              <a:t>2/10/26</a:t>
            </a:fld>
            <a:endParaRPr lang="en-US"/>
          </a:p>
        </p:txBody>
      </p:sp>
      <p:sp>
        <p:nvSpPr>
          <p:cNvPr id="5" name="Footer Placeholder 4">
            <a:extLst>
              <a:ext uri="{FF2B5EF4-FFF2-40B4-BE49-F238E27FC236}">
                <a16:creationId xmlns:a16="http://schemas.microsoft.com/office/drawing/2014/main" id="{5CF792A7-F110-DE96-CD8F-2BFFA6323994}"/>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301816E2-B268-4995-F81E-0A5C364C7DA4}"/>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42987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885C-BA2E-AC3C-5175-10C6593AD0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DF30F4-7887-A167-F238-1F7FF8E8FD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2A983-5FD5-23A9-974C-E7AB4C777166}"/>
              </a:ext>
            </a:extLst>
          </p:cNvPr>
          <p:cNvSpPr>
            <a:spLocks noGrp="1"/>
          </p:cNvSpPr>
          <p:nvPr>
            <p:ph type="dt" sz="half" idx="10"/>
          </p:nvPr>
        </p:nvSpPr>
        <p:spPr/>
        <p:txBody>
          <a:bodyPr/>
          <a:lstStyle/>
          <a:p>
            <a:fld id="{4705FACD-0C18-D24B-BBE6-30B225998502}" type="datetime1">
              <a:rPr lang="en-US" smtClean="0"/>
              <a:t>2/10/26</a:t>
            </a:fld>
            <a:endParaRPr lang="en-US"/>
          </a:p>
        </p:txBody>
      </p:sp>
      <p:sp>
        <p:nvSpPr>
          <p:cNvPr id="5" name="Footer Placeholder 4">
            <a:extLst>
              <a:ext uri="{FF2B5EF4-FFF2-40B4-BE49-F238E27FC236}">
                <a16:creationId xmlns:a16="http://schemas.microsoft.com/office/drawing/2014/main" id="{42E18D70-AC67-0065-17C6-674A88B1D4F0}"/>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59F1A3E2-4A85-20CD-F0E0-BA193024870E}"/>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687776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F1B5E-8E9B-00EC-6070-23CEF40121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C6A7B4-858A-F315-A71B-8E388FA53A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28FA4A-FA4B-D8E2-59F1-A8B718DF5743}"/>
              </a:ext>
            </a:extLst>
          </p:cNvPr>
          <p:cNvSpPr>
            <a:spLocks noGrp="1"/>
          </p:cNvSpPr>
          <p:nvPr>
            <p:ph type="dt" sz="half" idx="10"/>
          </p:nvPr>
        </p:nvSpPr>
        <p:spPr/>
        <p:txBody>
          <a:bodyPr/>
          <a:lstStyle/>
          <a:p>
            <a:fld id="{6BA7E821-5C6A-344F-8E3C-225BF3D829EF}" type="datetime1">
              <a:rPr lang="en-US" smtClean="0"/>
              <a:t>2/10/26</a:t>
            </a:fld>
            <a:endParaRPr lang="en-US"/>
          </a:p>
        </p:txBody>
      </p:sp>
      <p:sp>
        <p:nvSpPr>
          <p:cNvPr id="5" name="Footer Placeholder 4">
            <a:extLst>
              <a:ext uri="{FF2B5EF4-FFF2-40B4-BE49-F238E27FC236}">
                <a16:creationId xmlns:a16="http://schemas.microsoft.com/office/drawing/2014/main" id="{1D4232C3-A0EB-8480-B484-C7881A01582D}"/>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D104F06B-3BD3-6EF7-DB9B-C42F8F5647E5}"/>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82700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E2EDE-B2C7-2C70-FD17-4F3FD81722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3907D5-73B8-2BB6-F116-F2D44D5083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54FBD5-7564-2EC7-0F73-19F981F40C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614CDD-0565-CF19-1501-A01CEB89EBA6}"/>
              </a:ext>
            </a:extLst>
          </p:cNvPr>
          <p:cNvSpPr>
            <a:spLocks noGrp="1"/>
          </p:cNvSpPr>
          <p:nvPr>
            <p:ph type="dt" sz="half" idx="10"/>
          </p:nvPr>
        </p:nvSpPr>
        <p:spPr/>
        <p:txBody>
          <a:bodyPr/>
          <a:lstStyle/>
          <a:p>
            <a:fld id="{319308DF-00E2-DA44-9F04-0E78C4CDE459}" type="datetime1">
              <a:rPr lang="en-US" smtClean="0"/>
              <a:t>2/10/26</a:t>
            </a:fld>
            <a:endParaRPr lang="en-US"/>
          </a:p>
        </p:txBody>
      </p:sp>
      <p:sp>
        <p:nvSpPr>
          <p:cNvPr id="6" name="Footer Placeholder 5">
            <a:extLst>
              <a:ext uri="{FF2B5EF4-FFF2-40B4-BE49-F238E27FC236}">
                <a16:creationId xmlns:a16="http://schemas.microsoft.com/office/drawing/2014/main" id="{CD56E324-6D18-F7BC-D0D2-DB8B68F602BC}"/>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a:extLst>
              <a:ext uri="{FF2B5EF4-FFF2-40B4-BE49-F238E27FC236}">
                <a16:creationId xmlns:a16="http://schemas.microsoft.com/office/drawing/2014/main" id="{AAF8ABDA-701F-A515-DC11-E6DE3D29AC1E}"/>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00739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63CF9-31ED-8226-4E86-B36C167C86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971990-DCCE-A55C-117F-58BC8B3AFF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A3E020-4AFB-2AB3-9516-8AE87E09BD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269489-7A1B-8FB6-0BD8-41F8BA8807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779FD-8103-27E7-3204-BEF095872F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149B4B-7D4B-C764-9DF8-005669EB5DFC}"/>
              </a:ext>
            </a:extLst>
          </p:cNvPr>
          <p:cNvSpPr>
            <a:spLocks noGrp="1"/>
          </p:cNvSpPr>
          <p:nvPr>
            <p:ph type="dt" sz="half" idx="10"/>
          </p:nvPr>
        </p:nvSpPr>
        <p:spPr/>
        <p:txBody>
          <a:bodyPr/>
          <a:lstStyle/>
          <a:p>
            <a:fld id="{85BD6E49-E529-8842-B750-56DC050D1EEA}" type="datetime1">
              <a:rPr lang="en-US" smtClean="0"/>
              <a:t>2/10/26</a:t>
            </a:fld>
            <a:endParaRPr lang="en-US"/>
          </a:p>
        </p:txBody>
      </p:sp>
      <p:sp>
        <p:nvSpPr>
          <p:cNvPr id="8" name="Footer Placeholder 7">
            <a:extLst>
              <a:ext uri="{FF2B5EF4-FFF2-40B4-BE49-F238E27FC236}">
                <a16:creationId xmlns:a16="http://schemas.microsoft.com/office/drawing/2014/main" id="{04EF4AB9-B941-5161-1294-3A3737359D7E}"/>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9" name="Slide Number Placeholder 8">
            <a:extLst>
              <a:ext uri="{FF2B5EF4-FFF2-40B4-BE49-F238E27FC236}">
                <a16:creationId xmlns:a16="http://schemas.microsoft.com/office/drawing/2014/main" id="{355C61B9-8C54-2029-0937-AEBA402898A0}"/>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970854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75EA7-A1D2-1F9B-5343-755F77870B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D659EB-E315-AF4D-18CA-DFAFA1E353D6}"/>
              </a:ext>
            </a:extLst>
          </p:cNvPr>
          <p:cNvSpPr>
            <a:spLocks noGrp="1"/>
          </p:cNvSpPr>
          <p:nvPr>
            <p:ph type="dt" sz="half" idx="10"/>
          </p:nvPr>
        </p:nvSpPr>
        <p:spPr/>
        <p:txBody>
          <a:bodyPr/>
          <a:lstStyle/>
          <a:p>
            <a:fld id="{47CB8D11-91CB-CF4C-83DF-221074A6BBC4}" type="datetime1">
              <a:rPr lang="en-US" smtClean="0"/>
              <a:t>2/10/26</a:t>
            </a:fld>
            <a:endParaRPr lang="en-US"/>
          </a:p>
        </p:txBody>
      </p:sp>
      <p:sp>
        <p:nvSpPr>
          <p:cNvPr id="4" name="Footer Placeholder 3">
            <a:extLst>
              <a:ext uri="{FF2B5EF4-FFF2-40B4-BE49-F238E27FC236}">
                <a16:creationId xmlns:a16="http://schemas.microsoft.com/office/drawing/2014/main" id="{DB928B0B-D26B-7E12-24ED-655C8EDE9888}"/>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5" name="Slide Number Placeholder 4">
            <a:extLst>
              <a:ext uri="{FF2B5EF4-FFF2-40B4-BE49-F238E27FC236}">
                <a16:creationId xmlns:a16="http://schemas.microsoft.com/office/drawing/2014/main" id="{1302081D-3833-5CBC-8AFB-D7D36777BF0B}"/>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181466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F1DFFD-61E2-3D6C-8784-E10C8F69B9F2}"/>
              </a:ext>
            </a:extLst>
          </p:cNvPr>
          <p:cNvSpPr>
            <a:spLocks noGrp="1"/>
          </p:cNvSpPr>
          <p:nvPr>
            <p:ph type="dt" sz="half" idx="10"/>
          </p:nvPr>
        </p:nvSpPr>
        <p:spPr/>
        <p:txBody>
          <a:bodyPr/>
          <a:lstStyle/>
          <a:p>
            <a:fld id="{2DE2D395-0C86-D444-B427-416332F07126}" type="datetime1">
              <a:rPr lang="en-US" smtClean="0"/>
              <a:t>2/10/26</a:t>
            </a:fld>
            <a:endParaRPr lang="en-US"/>
          </a:p>
        </p:txBody>
      </p:sp>
      <p:sp>
        <p:nvSpPr>
          <p:cNvPr id="3" name="Footer Placeholder 2">
            <a:extLst>
              <a:ext uri="{FF2B5EF4-FFF2-40B4-BE49-F238E27FC236}">
                <a16:creationId xmlns:a16="http://schemas.microsoft.com/office/drawing/2014/main" id="{132FCC63-05F1-4602-0914-2CCBD8E0D921}"/>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4" name="Slide Number Placeholder 3">
            <a:extLst>
              <a:ext uri="{FF2B5EF4-FFF2-40B4-BE49-F238E27FC236}">
                <a16:creationId xmlns:a16="http://schemas.microsoft.com/office/drawing/2014/main" id="{FA2DA032-E9CC-5A1A-8D82-587F10CA9BEE}"/>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523043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2912-0F4B-FD98-342E-7D2DCF6128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3A7729-7EC3-6412-30CB-C7586A69A7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6ED786-402F-E1A8-441B-186ADD1FA5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D6440B-E36F-0D71-DE4F-A45064DF815F}"/>
              </a:ext>
            </a:extLst>
          </p:cNvPr>
          <p:cNvSpPr>
            <a:spLocks noGrp="1"/>
          </p:cNvSpPr>
          <p:nvPr>
            <p:ph type="dt" sz="half" idx="10"/>
          </p:nvPr>
        </p:nvSpPr>
        <p:spPr/>
        <p:txBody>
          <a:bodyPr/>
          <a:lstStyle/>
          <a:p>
            <a:fld id="{F1A561E9-EA5C-2F46-A888-F85B909430B0}" type="datetime1">
              <a:rPr lang="en-US" smtClean="0"/>
              <a:t>2/10/26</a:t>
            </a:fld>
            <a:endParaRPr lang="en-US"/>
          </a:p>
        </p:txBody>
      </p:sp>
      <p:sp>
        <p:nvSpPr>
          <p:cNvPr id="6" name="Footer Placeholder 5">
            <a:extLst>
              <a:ext uri="{FF2B5EF4-FFF2-40B4-BE49-F238E27FC236}">
                <a16:creationId xmlns:a16="http://schemas.microsoft.com/office/drawing/2014/main" id="{59E1CD48-96AA-F4B4-7CB2-2DA2BB2B98B8}"/>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a:extLst>
              <a:ext uri="{FF2B5EF4-FFF2-40B4-BE49-F238E27FC236}">
                <a16:creationId xmlns:a16="http://schemas.microsoft.com/office/drawing/2014/main" id="{BACAA1FE-5084-8973-848C-A1C02D924E3D}"/>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69361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BD70B-F471-5861-76EC-460D48D9A5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893FA4-8CDB-02BD-5169-7ED316C9A0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2E6D10-B863-F71B-CAC9-BCDC55800A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766B84-5AE6-FA81-FE37-42D373FE76E0}"/>
              </a:ext>
            </a:extLst>
          </p:cNvPr>
          <p:cNvSpPr>
            <a:spLocks noGrp="1"/>
          </p:cNvSpPr>
          <p:nvPr>
            <p:ph type="dt" sz="half" idx="10"/>
          </p:nvPr>
        </p:nvSpPr>
        <p:spPr/>
        <p:txBody>
          <a:bodyPr/>
          <a:lstStyle/>
          <a:p>
            <a:fld id="{BFA5AB0E-C661-4744-A60B-024A6080AB6A}" type="datetime1">
              <a:rPr lang="en-US" smtClean="0"/>
              <a:t>2/10/26</a:t>
            </a:fld>
            <a:endParaRPr lang="en-US"/>
          </a:p>
        </p:txBody>
      </p:sp>
      <p:sp>
        <p:nvSpPr>
          <p:cNvPr id="6" name="Footer Placeholder 5">
            <a:extLst>
              <a:ext uri="{FF2B5EF4-FFF2-40B4-BE49-F238E27FC236}">
                <a16:creationId xmlns:a16="http://schemas.microsoft.com/office/drawing/2014/main" id="{2CC99428-5DEB-545E-7398-A902B951C615}"/>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a:extLst>
              <a:ext uri="{FF2B5EF4-FFF2-40B4-BE49-F238E27FC236}">
                <a16:creationId xmlns:a16="http://schemas.microsoft.com/office/drawing/2014/main" id="{54D7A8FB-1A33-E37B-F0C0-1EE147A791B6}"/>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57615637"/>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28B3E-5D8C-E3B9-6520-729513E543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C19EE-ADD0-0C95-0F4B-81E9EF0553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6258C-93D6-6E7E-BD41-48B4F999DDB4}"/>
              </a:ext>
            </a:extLst>
          </p:cNvPr>
          <p:cNvSpPr>
            <a:spLocks noGrp="1"/>
          </p:cNvSpPr>
          <p:nvPr>
            <p:ph type="dt" sz="half" idx="10"/>
          </p:nvPr>
        </p:nvSpPr>
        <p:spPr/>
        <p:txBody>
          <a:bodyPr/>
          <a:lstStyle/>
          <a:p>
            <a:fld id="{6B66041C-481A-1E40-8121-DBA191536239}" type="datetime1">
              <a:rPr lang="en-US" smtClean="0"/>
              <a:t>2/10/26</a:t>
            </a:fld>
            <a:endParaRPr lang="en-US"/>
          </a:p>
        </p:txBody>
      </p:sp>
      <p:sp>
        <p:nvSpPr>
          <p:cNvPr id="5" name="Footer Placeholder 4">
            <a:extLst>
              <a:ext uri="{FF2B5EF4-FFF2-40B4-BE49-F238E27FC236}">
                <a16:creationId xmlns:a16="http://schemas.microsoft.com/office/drawing/2014/main" id="{A71832C8-09FD-2D03-C8FF-F7B52865D4D1}"/>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822F2AD0-069F-B8A4-8AB5-A12C48F144D0}"/>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785708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DA2E03-F8D5-DA07-60FE-D3E17FE142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8EB139-35C8-962A-FEE0-0E39B8A90C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768F22-7B75-CCAC-980B-043B5F3C73C9}"/>
              </a:ext>
            </a:extLst>
          </p:cNvPr>
          <p:cNvSpPr>
            <a:spLocks noGrp="1"/>
          </p:cNvSpPr>
          <p:nvPr>
            <p:ph type="dt" sz="half" idx="10"/>
          </p:nvPr>
        </p:nvSpPr>
        <p:spPr/>
        <p:txBody>
          <a:bodyPr/>
          <a:lstStyle/>
          <a:p>
            <a:fld id="{954F2F1D-66F6-E747-A57F-82A62F2F261B}" type="datetime1">
              <a:rPr lang="en-US" smtClean="0"/>
              <a:t>2/10/26</a:t>
            </a:fld>
            <a:endParaRPr lang="en-US"/>
          </a:p>
        </p:txBody>
      </p:sp>
      <p:sp>
        <p:nvSpPr>
          <p:cNvPr id="5" name="Footer Placeholder 4">
            <a:extLst>
              <a:ext uri="{FF2B5EF4-FFF2-40B4-BE49-F238E27FC236}">
                <a16:creationId xmlns:a16="http://schemas.microsoft.com/office/drawing/2014/main" id="{A19F8CFB-F0AA-C2C8-257A-15064DA009A3}"/>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C80DC24A-5730-F96F-D564-C28F8E0D0857}"/>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916361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5208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032000" y="762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2"/>
          <p:cNvSpPr>
            <a:spLocks noGrp="1"/>
          </p:cNvSpPr>
          <p:nvPr>
            <p:ph type="body" idx="1"/>
          </p:nvPr>
        </p:nvSpPr>
        <p:spPr bwMode="auto">
          <a:xfrm>
            <a:off x="2133600" y="1600200"/>
            <a:ext cx="9448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49134" y="5861050"/>
            <a:ext cx="1155469" cy="648809"/>
          </a:xfrm>
          <a:prstGeom prst="rect">
            <a:avLst/>
          </a:prstGeom>
        </p:spPr>
      </p:pic>
      <p:sp>
        <p:nvSpPr>
          <p:cNvPr id="2" name="Rectangle 1"/>
          <p:cNvSpPr/>
          <p:nvPr userDrawn="1"/>
        </p:nvSpPr>
        <p:spPr>
          <a:xfrm>
            <a:off x="531108" y="-11039"/>
            <a:ext cx="838200" cy="58674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400" eaLnBrk="0" fontAlgn="base" hangingPunct="0">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127351894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sldNum="0" hdr="0" ftr="0" dt="0"/>
  <p:txStyles>
    <p:titleStyle>
      <a:lvl1pPr algn="l" rtl="0" eaLnBrk="0" fontAlgn="base" hangingPunct="0">
        <a:spcBef>
          <a:spcPct val="0"/>
        </a:spcBef>
        <a:spcAft>
          <a:spcPct val="0"/>
        </a:spcAft>
        <a:defRPr sz="3600" kern="1200">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2pPr>
      <a:lvl3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3pPr>
      <a:lvl4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4pPr>
      <a:lvl5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46F6CA-661A-2EEB-4E91-59B51D522F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E18DC9-CE86-2C03-38F0-4C1DDE9BA4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CDF7233-0750-79CF-470E-18CD9C4856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Plus Jakarta Sans Medium" pitchFamily="2" charset="0"/>
              </a:defRPr>
            </a:lvl1pPr>
          </a:lstStyle>
          <a:p>
            <a:fld id="{BFA5AB0E-C661-4744-A60B-024A6080AB6A}" type="datetime1">
              <a:rPr lang="en-US" smtClean="0"/>
              <a:pPr/>
              <a:t>2/10/26</a:t>
            </a:fld>
            <a:endParaRPr lang="en-US" dirty="0"/>
          </a:p>
        </p:txBody>
      </p:sp>
      <p:sp>
        <p:nvSpPr>
          <p:cNvPr id="5" name="Footer Placeholder 4">
            <a:extLst>
              <a:ext uri="{FF2B5EF4-FFF2-40B4-BE49-F238E27FC236}">
                <a16:creationId xmlns:a16="http://schemas.microsoft.com/office/drawing/2014/main" id="{859F09D2-FCD2-0AC1-D116-D0033C5BB8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Plus Jakarta Sans Medium" pitchFamily="2" charset="0"/>
              </a:defRPr>
            </a:lvl1pPr>
          </a:lstStyle>
          <a:p>
            <a:r>
              <a:rPr lang="en-US" dirty="0"/>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C6C63A7E-E776-8B58-B10F-4264F8F257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Plus Jakarta Sans Medium" pitchFamily="2" charset="0"/>
              </a:defRPr>
            </a:lvl1pPr>
          </a:lstStyle>
          <a:p>
            <a:fld id="{D57F1E4F-1CFF-5643-939E-217C01CDF565}" type="slidenum">
              <a:rPr lang="en-US" smtClean="0"/>
              <a:pPr/>
              <a:t>‹#›</a:t>
            </a:fld>
            <a:endParaRPr lang="en-US" dirty="0"/>
          </a:p>
        </p:txBody>
      </p:sp>
      <p:pic>
        <p:nvPicPr>
          <p:cNvPr id="7" name="Picture 6">
            <a:extLst>
              <a:ext uri="{FF2B5EF4-FFF2-40B4-BE49-F238E27FC236}">
                <a16:creationId xmlns:a16="http://schemas.microsoft.com/office/drawing/2014/main" id="{D8185AAC-4FBA-4A06-4C9A-3B746CB9317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49134" y="5861050"/>
            <a:ext cx="1155469" cy="648809"/>
          </a:xfrm>
          <a:prstGeom prst="rect">
            <a:avLst/>
          </a:prstGeom>
        </p:spPr>
      </p:pic>
    </p:spTree>
    <p:extLst>
      <p:ext uri="{BB962C8B-B14F-4D97-AF65-F5344CB8AC3E}">
        <p14:creationId xmlns:p14="http://schemas.microsoft.com/office/powerpoint/2010/main" val="341493508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Plus Jakarta Sans Medium"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lus Jakarta Sans Medium"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lus Jakarta Sans Medium"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lus Jakarta Sans Medium"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lus Jakarta Sans Medium"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lus Jakarta Sans Medium"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svg"/><Relationship Id="rId7" Type="http://schemas.openxmlformats.org/officeDocument/2006/relationships/image" Target="../media/image6.svg"/><Relationship Id="rId2" Type="http://schemas.openxmlformats.org/officeDocument/2006/relationships/image" Target="../media/image2.png"/><Relationship Id="rId1" Type="http://schemas.openxmlformats.org/officeDocument/2006/relationships/slideLayout" Target="../slideLayouts/slideLayout24.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19.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9.xml"/><Relationship Id="rId6" Type="http://schemas.microsoft.com/office/2007/relationships/hdphoto" Target="../media/hdphoto2.wdp"/><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2.png"/><Relationship Id="rId12" Type="http://schemas.microsoft.com/office/2007/relationships/hdphoto" Target="../media/hdphoto3.wdp"/><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4.png"/><Relationship Id="rId15" Type="http://schemas.openxmlformats.org/officeDocument/2006/relationships/image" Target="../media/image19.png"/><Relationship Id="rId10" Type="http://schemas.openxmlformats.org/officeDocument/2006/relationships/image" Target="../media/image15.png"/><Relationship Id="rId4" Type="http://schemas.openxmlformats.org/officeDocument/2006/relationships/image" Target="../media/image3.svg"/><Relationship Id="rId9" Type="http://schemas.openxmlformats.org/officeDocument/2006/relationships/image" Target="../media/image13.png"/><Relationship Id="rId14" Type="http://schemas.openxmlformats.org/officeDocument/2006/relationships/image" Target="../media/image18.sv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1.png"/><Relationship Id="rId4" Type="http://schemas.openxmlformats.org/officeDocument/2006/relationships/image" Target="../media/image13.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15.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21.png"/><Relationship Id="rId11" Type="http://schemas.openxmlformats.org/officeDocument/2006/relationships/image" Target="../media/image23.png"/><Relationship Id="rId5" Type="http://schemas.openxmlformats.org/officeDocument/2006/relationships/image" Target="../media/image11.png"/><Relationship Id="rId10" Type="http://schemas.openxmlformats.org/officeDocument/2006/relationships/image" Target="../media/image22.jpeg"/><Relationship Id="rId4" Type="http://schemas.openxmlformats.org/officeDocument/2006/relationships/image" Target="../media/image20.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5.png"/><Relationship Id="rId3" Type="http://schemas.openxmlformats.org/officeDocument/2006/relationships/image" Target="../media/image13.png"/><Relationship Id="rId7" Type="http://schemas.openxmlformats.org/officeDocument/2006/relationships/image" Target="../media/image19.png"/><Relationship Id="rId12"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18.svg"/><Relationship Id="rId11" Type="http://schemas.openxmlformats.org/officeDocument/2006/relationships/image" Target="../media/image20.png"/><Relationship Id="rId5" Type="http://schemas.openxmlformats.org/officeDocument/2006/relationships/image" Target="../media/image17.png"/><Relationship Id="rId10"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20.png"/><Relationship Id="rId12" Type="http://schemas.microsoft.com/office/2007/relationships/hdphoto" Target="../media/hdphoto4.wdp"/><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3.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7.svg"/><Relationship Id="rId4" Type="http://schemas.openxmlformats.org/officeDocument/2006/relationships/image" Target="../media/image22.jpe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1.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23.png"/><Relationship Id="rId4" Type="http://schemas.openxmlformats.org/officeDocument/2006/relationships/image" Target="../media/image13.png"/><Relationship Id="rId9"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19.xml"/><Relationship Id="rId5" Type="http://schemas.openxmlformats.org/officeDocument/2006/relationships/image" Target="../media/image29.png"/><Relationship Id="rId4" Type="http://schemas.openxmlformats.org/officeDocument/2006/relationships/image" Target="../media/image27.sv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8.svg"/><Relationship Id="rId7" Type="http://schemas.openxmlformats.org/officeDocument/2006/relationships/image" Target="../media/image32.svg"/><Relationship Id="rId2" Type="http://schemas.openxmlformats.org/officeDocument/2006/relationships/image" Target="../media/image37.png"/><Relationship Id="rId1" Type="http://schemas.openxmlformats.org/officeDocument/2006/relationships/slideLayout" Target="../slideLayouts/slideLayout19.xml"/><Relationship Id="rId6" Type="http://schemas.openxmlformats.org/officeDocument/2006/relationships/image" Target="../media/image31.png"/><Relationship Id="rId11" Type="http://schemas.openxmlformats.org/officeDocument/2006/relationships/image" Target="../media/image36.svg"/><Relationship Id="rId5" Type="http://schemas.openxmlformats.org/officeDocument/2006/relationships/image" Target="../media/image39.svg"/><Relationship Id="rId10" Type="http://schemas.openxmlformats.org/officeDocument/2006/relationships/image" Target="../media/image35.png"/><Relationship Id="rId4" Type="http://schemas.openxmlformats.org/officeDocument/2006/relationships/image" Target="../media/image5.png"/><Relationship Id="rId9" Type="http://schemas.openxmlformats.org/officeDocument/2006/relationships/image" Target="../media/image34.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10000"/>
            <a:lum/>
            <a:extLst>
              <a:ext uri="{96DAC541-7B7A-43D3-8B79-37D633B846F1}">
                <asvg:svgBlip xmlns:asvg="http://schemas.microsoft.com/office/drawing/2016/SVG/main" r:embed="rId3"/>
              </a:ext>
            </a:extLst>
          </a:blip>
          <a:srcRect/>
          <a:stretch>
            <a:fillRect t="-16000" b="-16000"/>
          </a:stretch>
        </a:blipFill>
        <a:effectLst/>
      </p:bgPr>
    </p:bg>
    <p:spTree>
      <p:nvGrpSpPr>
        <p:cNvPr id="1" name=""/>
        <p:cNvGrpSpPr/>
        <p:nvPr/>
      </p:nvGrpSpPr>
      <p:grpSpPr>
        <a:xfrm>
          <a:off x="0" y="0"/>
          <a:ext cx="0" cy="0"/>
          <a:chOff x="0" y="0"/>
          <a:chExt cx="0" cy="0"/>
        </a:xfrm>
      </p:grpSpPr>
      <p:sp>
        <p:nvSpPr>
          <p:cNvPr id="5" name="TextBox 14">
            <a:extLst>
              <a:ext uri="{FF2B5EF4-FFF2-40B4-BE49-F238E27FC236}">
                <a16:creationId xmlns:a16="http://schemas.microsoft.com/office/drawing/2014/main" id="{97F5CE57-1D2A-071B-4AC5-130BFCC4DA15}"/>
              </a:ext>
            </a:extLst>
          </p:cNvPr>
          <p:cNvSpPr txBox="1"/>
          <p:nvPr/>
        </p:nvSpPr>
        <p:spPr>
          <a:xfrm>
            <a:off x="628931" y="1485900"/>
            <a:ext cx="4692368" cy="293414"/>
          </a:xfrm>
          <a:prstGeom prst="rect">
            <a:avLst/>
          </a:prstGeom>
        </p:spPr>
        <p:txBody>
          <a:bodyPr wrap="square" lIns="0" tIns="0" rIns="0" bIns="0" rtlCol="0" anchor="t">
            <a:spAutoFit/>
          </a:bodyPr>
          <a:lstStyle/>
          <a:p>
            <a:pPr>
              <a:lnSpc>
                <a:spcPts val="2613"/>
              </a:lnSpc>
              <a:spcBef>
                <a:spcPct val="0"/>
              </a:spcBef>
            </a:pPr>
            <a:r>
              <a:rPr lang="en-US" sz="1400" spc="200" dirty="0">
                <a:solidFill>
                  <a:srgbClr val="000000">
                    <a:alpha val="80000"/>
                  </a:srgbClr>
                </a:solidFill>
                <a:latin typeface="Plus Jakarta Sans ExtraBold" pitchFamily="2" charset="0"/>
                <a:ea typeface="Gotham Bold"/>
                <a:cs typeface="Plus Jakarta Sans ExtraBold" pitchFamily="2" charset="0"/>
                <a:sym typeface="Gotham Bold"/>
              </a:rPr>
              <a:t>PINNACLE OZONE SOLUTIONS</a:t>
            </a:r>
          </a:p>
        </p:txBody>
      </p:sp>
      <p:grpSp>
        <p:nvGrpSpPr>
          <p:cNvPr id="6" name="Group 5">
            <a:extLst>
              <a:ext uri="{FF2B5EF4-FFF2-40B4-BE49-F238E27FC236}">
                <a16:creationId xmlns:a16="http://schemas.microsoft.com/office/drawing/2014/main" id="{DF3E31CA-4020-776F-FFCA-67C88A567975}"/>
              </a:ext>
            </a:extLst>
          </p:cNvPr>
          <p:cNvGrpSpPr/>
          <p:nvPr/>
        </p:nvGrpSpPr>
        <p:grpSpPr>
          <a:xfrm>
            <a:off x="6096000" y="685800"/>
            <a:ext cx="5464824" cy="6172200"/>
            <a:chOff x="6096000" y="685800"/>
            <a:chExt cx="5464824" cy="6172200"/>
          </a:xfrm>
        </p:grpSpPr>
        <p:sp>
          <p:nvSpPr>
            <p:cNvPr id="2" name="Rectangle 1">
              <a:extLst>
                <a:ext uri="{FF2B5EF4-FFF2-40B4-BE49-F238E27FC236}">
                  <a16:creationId xmlns:a16="http://schemas.microsoft.com/office/drawing/2014/main" id="{3D36AF44-762F-1AAD-7618-D58C477399DC}"/>
                </a:ext>
              </a:extLst>
            </p:cNvPr>
            <p:cNvSpPr/>
            <p:nvPr/>
          </p:nvSpPr>
          <p:spPr>
            <a:xfrm>
              <a:off x="6096001" y="685800"/>
              <a:ext cx="5464823" cy="61722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3" name="Picture 2">
              <a:extLst>
                <a:ext uri="{FF2B5EF4-FFF2-40B4-BE49-F238E27FC236}">
                  <a16:creationId xmlns:a16="http://schemas.microsoft.com/office/drawing/2014/main" id="{5AC76CB4-D492-A675-27EE-314E387B70EA}"/>
                </a:ext>
              </a:extLst>
            </p:cNvPr>
            <p:cNvPicPr>
              <a:picLocks noChangeAspect="1"/>
            </p:cNvPicPr>
            <p:nvPr/>
          </p:nvPicPr>
          <p:blipFill>
            <a:blip r:embed="rId4" cstate="print">
              <a:alphaModFix amt="35000"/>
              <a:duotone>
                <a:prstClr val="black"/>
                <a:srgbClr val="22323A">
                  <a:tint val="45000"/>
                  <a:satMod val="400000"/>
                </a:srgbClr>
              </a:duotone>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l="38699" r="1526"/>
            <a:stretch>
              <a:fillRect/>
            </a:stretch>
          </p:blipFill>
          <p:spPr>
            <a:xfrm>
              <a:off x="6096000" y="3108242"/>
              <a:ext cx="5464824" cy="3749758"/>
            </a:xfrm>
            <a:prstGeom prst="rect">
              <a:avLst/>
            </a:prstGeom>
          </p:spPr>
        </p:pic>
      </p:grpSp>
      <p:sp>
        <p:nvSpPr>
          <p:cNvPr id="16" name="RED-BG">
            <a:extLst>
              <a:ext uri="{FF2B5EF4-FFF2-40B4-BE49-F238E27FC236}">
                <a16:creationId xmlns:a16="http://schemas.microsoft.com/office/drawing/2014/main" id="{879C9CC4-7D23-0E01-9FD3-7B3230B7106F}"/>
              </a:ext>
            </a:extLst>
          </p:cNvPr>
          <p:cNvSpPr/>
          <p:nvPr/>
        </p:nvSpPr>
        <p:spPr>
          <a:xfrm>
            <a:off x="121920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4" name="TextBox 12">
            <a:extLst>
              <a:ext uri="{FF2B5EF4-FFF2-40B4-BE49-F238E27FC236}">
                <a16:creationId xmlns:a16="http://schemas.microsoft.com/office/drawing/2014/main" id="{5FB0C218-8075-D10A-02F7-ABAFFBB8BFED}"/>
              </a:ext>
            </a:extLst>
          </p:cNvPr>
          <p:cNvSpPr txBox="1"/>
          <p:nvPr/>
        </p:nvSpPr>
        <p:spPr>
          <a:xfrm>
            <a:off x="628931" y="2042085"/>
            <a:ext cx="6926576" cy="1118319"/>
          </a:xfrm>
          <a:prstGeom prst="rect">
            <a:avLst/>
          </a:prstGeom>
          <a:solidFill>
            <a:srgbClr val="AD2A38"/>
          </a:solidFill>
        </p:spPr>
        <p:txBody>
          <a:bodyPr wrap="none" lIns="457200" tIns="228600" rIns="457200" bIns="228600" rtlCol="0" anchor="t">
            <a:spAutoFit/>
          </a:bodyPr>
          <a:lstStyle/>
          <a:p>
            <a:r>
              <a:rPr lang="en-US" sz="4267" b="1" spc="-150" dirty="0">
                <a:solidFill>
                  <a:schemeClr val="bg1"/>
                </a:solidFill>
                <a:latin typeface="Plus Jakarta Sans ExtraBold" pitchFamily="2" charset="0"/>
                <a:ea typeface="Gotham Bold"/>
                <a:cs typeface="Plus Jakarta Sans ExtraBold" pitchFamily="2" charset="0"/>
                <a:sym typeface="Gotham Bold"/>
              </a:rPr>
              <a:t>Pinnacle vs Competition</a:t>
            </a:r>
          </a:p>
        </p:txBody>
      </p:sp>
      <p:pic>
        <p:nvPicPr>
          <p:cNvPr id="17" name="Graphic 16">
            <a:extLst>
              <a:ext uri="{FF2B5EF4-FFF2-40B4-BE49-F238E27FC236}">
                <a16:creationId xmlns:a16="http://schemas.microsoft.com/office/drawing/2014/main" id="{7BE8140F-96CB-858B-0A78-60B5295A25A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329160" y="6301824"/>
            <a:ext cx="411480" cy="426553"/>
          </a:xfrm>
          <a:prstGeom prst="rect">
            <a:avLst/>
          </a:prstGeom>
        </p:spPr>
      </p:pic>
      <p:graphicFrame>
        <p:nvGraphicFramePr>
          <p:cNvPr id="36" name="Table 35">
            <a:extLst>
              <a:ext uri="{FF2B5EF4-FFF2-40B4-BE49-F238E27FC236}">
                <a16:creationId xmlns:a16="http://schemas.microsoft.com/office/drawing/2014/main" id="{847691C4-D44A-16BD-F842-9BBEA1362E19}"/>
              </a:ext>
            </a:extLst>
          </p:cNvPr>
          <p:cNvGraphicFramePr>
            <a:graphicFrameLocks noGrp="1"/>
          </p:cNvGraphicFramePr>
          <p:nvPr>
            <p:extLst>
              <p:ext uri="{D42A27DB-BD31-4B8C-83A1-F6EECF244321}">
                <p14:modId xmlns:p14="http://schemas.microsoft.com/office/powerpoint/2010/main" val="2340188086"/>
              </p:ext>
            </p:extLst>
          </p:nvPr>
        </p:nvGraphicFramePr>
        <p:xfrm>
          <a:off x="898712" y="23012400"/>
          <a:ext cx="10394577" cy="3871440"/>
        </p:xfrm>
        <a:graphic>
          <a:graphicData uri="http://schemas.openxmlformats.org/drawingml/2006/table">
            <a:tbl>
              <a:tblPr firstRow="1" bandRow="1">
                <a:tableStyleId>{5C22544A-7EE6-4342-B048-85BDC9FD1C3A}</a:tableStyleId>
              </a:tblPr>
              <a:tblGrid>
                <a:gridCol w="3464859">
                  <a:extLst>
                    <a:ext uri="{9D8B030D-6E8A-4147-A177-3AD203B41FA5}">
                      <a16:colId xmlns:a16="http://schemas.microsoft.com/office/drawing/2014/main" val="1235590378"/>
                    </a:ext>
                  </a:extLst>
                </a:gridCol>
                <a:gridCol w="3464859">
                  <a:extLst>
                    <a:ext uri="{9D8B030D-6E8A-4147-A177-3AD203B41FA5}">
                      <a16:colId xmlns:a16="http://schemas.microsoft.com/office/drawing/2014/main" val="1812735403"/>
                    </a:ext>
                  </a:extLst>
                </a:gridCol>
                <a:gridCol w="3464859">
                  <a:extLst>
                    <a:ext uri="{9D8B030D-6E8A-4147-A177-3AD203B41FA5}">
                      <a16:colId xmlns:a16="http://schemas.microsoft.com/office/drawing/2014/main" val="480437691"/>
                    </a:ext>
                  </a:extLst>
                </a:gridCol>
              </a:tblGrid>
              <a:tr h="426880">
                <a:tc>
                  <a:txBody>
                    <a:bodyPr/>
                    <a:lstStyle/>
                    <a:p>
                      <a:pPr>
                        <a:buNone/>
                      </a:pPr>
                      <a:r>
                        <a:rPr lang="en-US" sz="1600" b="1" dirty="0">
                          <a:latin typeface="Plus Jakarta Sans ExtraBold" pitchFamily="2" charset="0"/>
                        </a:rPr>
                        <a:t>PARAMETER</a:t>
                      </a:r>
                      <a:endParaRPr lang="en-US" sz="16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latin typeface="Plus Jakarta Sans ExtraBold" pitchFamily="2" charset="0"/>
                        </a:rPr>
                        <a:t>OZONE / OZONE–H₂O₂</a:t>
                      </a:r>
                      <a:endParaRPr lang="en-US" sz="1600" dirty="0">
                        <a:latin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latin typeface="Plus Jakarta Sans ExtraBold" pitchFamily="2" charset="0"/>
                        </a:rPr>
                        <a:t>UV / UV–H₂O₂</a:t>
                      </a:r>
                      <a:endParaRPr lang="en-US" sz="1600" dirty="0">
                        <a:latin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a:buNone/>
                      </a:pPr>
                      <a:r>
                        <a:rPr lang="en-US" sz="1400" b="1" dirty="0">
                          <a:latin typeface="Plus Jakarta Sans ExtraBold" pitchFamily="2" charset="0"/>
                        </a:rPr>
                        <a:t>UV Transmittance (UVT)</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Unaffected by UVT</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UVT dependent</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a:buNone/>
                      </a:pPr>
                      <a:r>
                        <a:rPr lang="en-US" sz="1400" b="1" dirty="0">
                          <a:latin typeface="Plus Jakarta Sans ExtraBold" pitchFamily="2" charset="0"/>
                        </a:rPr>
                        <a:t>Impact on UVT</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Ozone can improve UVT by reducing color and organics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No improvement to UVT</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a:buNone/>
                      </a:pPr>
                      <a:r>
                        <a:rPr lang="en-US" sz="1400" b="1" dirty="0">
                          <a:latin typeface="Plus Jakarta Sans ExtraBold" pitchFamily="2" charset="0"/>
                        </a:rPr>
                        <a:t>Combined Processes</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O₃ + UV possible in select advanced oxidation applications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UV + H₂O₂ is standard AOP</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a:buNone/>
                      </a:pPr>
                      <a:r>
                        <a:rPr lang="en-US" sz="1400" b="1" dirty="0">
                          <a:latin typeface="Plus Jakarta Sans ExtraBold" pitchFamily="2" charset="0"/>
                        </a:rPr>
                        <a:t>Color &amp; TOC Removal</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Effective for color and TOC reduction</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Not effective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426880">
                <a:tc>
                  <a:txBody>
                    <a:bodyPr/>
                    <a:lstStyle/>
                    <a:p>
                      <a:pPr>
                        <a:buNone/>
                      </a:pPr>
                      <a:r>
                        <a:rPr lang="en-US" sz="1400" b="1" dirty="0">
                          <a:latin typeface="Plus Jakarta Sans ExtraBold" pitchFamily="2" charset="0"/>
                        </a:rPr>
                        <a:t>EDC / Micropollutant Oxidation</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Effective oxidation, especially with O₃/H₂O₂</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Limited effectiveness without high UV dose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052054"/>
                  </a:ext>
                </a:extLst>
              </a:tr>
              <a:tr h="426880">
                <a:tc>
                  <a:txBody>
                    <a:bodyPr/>
                    <a:lstStyle/>
                    <a:p>
                      <a:pPr>
                        <a:buNone/>
                      </a:pPr>
                      <a:r>
                        <a:rPr lang="en-US" sz="1400" b="1" dirty="0">
                          <a:latin typeface="Plus Jakarta Sans ExtraBold" pitchFamily="2" charset="0"/>
                        </a:rPr>
                        <a:t>Disinfection Capability</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Can combine disinfection and oxidation</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Primary role is disinfection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1140547"/>
                  </a:ext>
                </a:extLst>
              </a:tr>
              <a:tr h="426880">
                <a:tc>
                  <a:txBody>
                    <a:bodyPr/>
                    <a:lstStyle/>
                    <a:p>
                      <a:pPr>
                        <a:buNone/>
                      </a:pPr>
                      <a:r>
                        <a:rPr lang="en-US" sz="1400" b="1" dirty="0">
                          <a:latin typeface="Plus Jakarta Sans ExtraBold" pitchFamily="2" charset="0"/>
                        </a:rPr>
                        <a:t>Oxidant / Chemical Demand</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Moderate H₂O₂ demand when used as AOP</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Typically requires higher H₂O₂ dosage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485420"/>
                  </a:ext>
                </a:extLst>
              </a:tr>
            </a:tbl>
          </a:graphicData>
        </a:graphic>
      </p:graphicFrame>
      <p:sp>
        <p:nvSpPr>
          <p:cNvPr id="40" name="TextBox 14">
            <a:extLst>
              <a:ext uri="{FF2B5EF4-FFF2-40B4-BE49-F238E27FC236}">
                <a16:creationId xmlns:a16="http://schemas.microsoft.com/office/drawing/2014/main" id="{064959E3-EFF6-1A6D-6D6D-F188793443B2}"/>
              </a:ext>
            </a:extLst>
          </p:cNvPr>
          <p:cNvSpPr txBox="1"/>
          <p:nvPr/>
        </p:nvSpPr>
        <p:spPr>
          <a:xfrm>
            <a:off x="898712" y="16531945"/>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Competitive technologies: UV</a:t>
            </a:r>
          </a:p>
        </p:txBody>
      </p:sp>
      <p:sp>
        <p:nvSpPr>
          <p:cNvPr id="41" name="TextBox 40">
            <a:extLst>
              <a:ext uri="{FF2B5EF4-FFF2-40B4-BE49-F238E27FC236}">
                <a16:creationId xmlns:a16="http://schemas.microsoft.com/office/drawing/2014/main" id="{B0D4B044-F862-8EC4-56F1-F2D7A264ABC2}"/>
              </a:ext>
            </a:extLst>
          </p:cNvPr>
          <p:cNvSpPr txBox="1"/>
          <p:nvPr/>
        </p:nvSpPr>
        <p:spPr>
          <a:xfrm>
            <a:off x="898712" y="10531620"/>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COMPETITION</a:t>
            </a:r>
          </a:p>
        </p:txBody>
      </p:sp>
      <p:grpSp>
        <p:nvGrpSpPr>
          <p:cNvPr id="7" name="Group 6">
            <a:extLst>
              <a:ext uri="{FF2B5EF4-FFF2-40B4-BE49-F238E27FC236}">
                <a16:creationId xmlns:a16="http://schemas.microsoft.com/office/drawing/2014/main" id="{59E17AFC-D212-0994-7178-D3AAB6304462}"/>
              </a:ext>
            </a:extLst>
          </p:cNvPr>
          <p:cNvGrpSpPr>
            <a:grpSpLocks noChangeAspect="1"/>
          </p:cNvGrpSpPr>
          <p:nvPr/>
        </p:nvGrpSpPr>
        <p:grpSpPr>
          <a:xfrm>
            <a:off x="628932" y="5113017"/>
            <a:ext cx="4760323" cy="1097279"/>
            <a:chOff x="653184" y="5258788"/>
            <a:chExt cx="4763759" cy="1098032"/>
          </a:xfrm>
        </p:grpSpPr>
        <p:sp>
          <p:nvSpPr>
            <p:cNvPr id="8" name="TextBox 13">
              <a:extLst>
                <a:ext uri="{FF2B5EF4-FFF2-40B4-BE49-F238E27FC236}">
                  <a16:creationId xmlns:a16="http://schemas.microsoft.com/office/drawing/2014/main" id="{66F46675-F57B-F61E-DE47-7E981A541761}"/>
                </a:ext>
              </a:extLst>
            </p:cNvPr>
            <p:cNvSpPr txBox="1"/>
            <p:nvPr/>
          </p:nvSpPr>
          <p:spPr>
            <a:xfrm>
              <a:off x="2048368" y="5512393"/>
              <a:ext cx="3368575" cy="522168"/>
            </a:xfrm>
            <a:prstGeom prst="rect">
              <a:avLst/>
            </a:prstGeom>
          </p:spPr>
          <p:txBody>
            <a:bodyPr wrap="square" lIns="0" tIns="0" rIns="0" bIns="0" rtlCol="0" anchor="t">
              <a:spAutoFit/>
            </a:bodyPr>
            <a:lstStyle/>
            <a:p>
              <a:pPr>
                <a:lnSpc>
                  <a:spcPct val="125000"/>
                </a:lnSpc>
              </a:pPr>
              <a:r>
                <a:rPr lang="en-US" sz="2000" b="1" dirty="0">
                  <a:solidFill>
                    <a:schemeClr val="tx1">
                      <a:alpha val="80000"/>
                    </a:schemeClr>
                  </a:solidFill>
                  <a:latin typeface="Plus Jakarta Sans ExtraBold" pitchFamily="2" charset="0"/>
                  <a:ea typeface="Gotham Bold"/>
                  <a:cs typeface="Plus Jakarta Sans ExtraBold" pitchFamily="2" charset="0"/>
                  <a:sym typeface="Gotham Bold"/>
                </a:rPr>
                <a:t>Philippe Taliana</a:t>
              </a:r>
            </a:p>
            <a:p>
              <a:pPr>
                <a:lnSpc>
                  <a:spcPct val="125000"/>
                </a:lnSpc>
              </a:pPr>
              <a:r>
                <a:rPr lang="en-US" sz="800" b="1" spc="50" dirty="0">
                  <a:solidFill>
                    <a:schemeClr val="bg2">
                      <a:lumMod val="25000"/>
                      <a:alpha val="80000"/>
                    </a:schemeClr>
                  </a:solidFill>
                  <a:latin typeface="Plus Jakarta Sans ExtraBold" pitchFamily="2" charset="0"/>
                  <a:ea typeface="Gotham"/>
                  <a:cs typeface="Plus Jakarta Sans ExtraBold" pitchFamily="2" charset="0"/>
                  <a:sym typeface="Gotham"/>
                </a:rPr>
                <a:t>GLOBAL SALES MANAGER</a:t>
              </a:r>
            </a:p>
          </p:txBody>
        </p:sp>
        <p:pic>
          <p:nvPicPr>
            <p:cNvPr id="9" name="Picture 8">
              <a:extLst>
                <a:ext uri="{FF2B5EF4-FFF2-40B4-BE49-F238E27FC236}">
                  <a16:creationId xmlns:a16="http://schemas.microsoft.com/office/drawing/2014/main" id="{06B8F8E0-4501-46EA-D9B6-44302855D0E0}"/>
                </a:ext>
              </a:extLst>
            </p:cNvPr>
            <p:cNvPicPr>
              <a:picLocks noChangeAspect="1"/>
            </p:cNvPicPr>
            <p:nvPr/>
          </p:nvPicPr>
          <p:blipFill>
            <a:blip r:embed="rId8" cstate="print">
              <a:extLst>
                <a:ext uri="{28A0092B-C50C-407E-A947-70E740481C1C}">
                  <a14:useLocalDpi xmlns:a14="http://schemas.microsoft.com/office/drawing/2010/main" val="0"/>
                </a:ext>
              </a:extLst>
            </a:blip>
            <a:srcRect l="2" r="2"/>
            <a:stretch/>
          </p:blipFill>
          <p:spPr>
            <a:xfrm>
              <a:off x="653184" y="5258788"/>
              <a:ext cx="1098032" cy="1098032"/>
            </a:xfrm>
            <a:prstGeom prst="ellipse">
              <a:avLst/>
            </a:prstGeom>
          </p:spPr>
        </p:pic>
      </p:grpSp>
    </p:spTree>
    <p:extLst>
      <p:ext uri="{BB962C8B-B14F-4D97-AF65-F5344CB8AC3E}">
        <p14:creationId xmlns:p14="http://schemas.microsoft.com/office/powerpoint/2010/main" val="757713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CB111F-021D-7F5E-4F4D-B986F81B80CB}"/>
              </a:ext>
            </a:extLst>
          </p:cNvPr>
          <p:cNvGraphicFramePr>
            <a:graphicFrameLocks noGrp="1"/>
          </p:cNvGraphicFramePr>
          <p:nvPr>
            <p:extLst>
              <p:ext uri="{D42A27DB-BD31-4B8C-83A1-F6EECF244321}">
                <p14:modId xmlns:p14="http://schemas.microsoft.com/office/powerpoint/2010/main" val="2591538361"/>
              </p:ext>
            </p:extLst>
          </p:nvPr>
        </p:nvGraphicFramePr>
        <p:xfrm>
          <a:off x="898711" y="2093890"/>
          <a:ext cx="10394577" cy="3871440"/>
        </p:xfrm>
        <a:graphic>
          <a:graphicData uri="http://schemas.openxmlformats.org/drawingml/2006/table">
            <a:tbl>
              <a:tblPr firstRow="1" bandRow="1">
                <a:tableStyleId>{5C22544A-7EE6-4342-B048-85BDC9FD1C3A}</a:tableStyleId>
              </a:tblPr>
              <a:tblGrid>
                <a:gridCol w="3464859">
                  <a:extLst>
                    <a:ext uri="{9D8B030D-6E8A-4147-A177-3AD203B41FA5}">
                      <a16:colId xmlns:a16="http://schemas.microsoft.com/office/drawing/2014/main" val="1235590378"/>
                    </a:ext>
                  </a:extLst>
                </a:gridCol>
                <a:gridCol w="3464859">
                  <a:extLst>
                    <a:ext uri="{9D8B030D-6E8A-4147-A177-3AD203B41FA5}">
                      <a16:colId xmlns:a16="http://schemas.microsoft.com/office/drawing/2014/main" val="1812735403"/>
                    </a:ext>
                  </a:extLst>
                </a:gridCol>
                <a:gridCol w="3464859">
                  <a:extLst>
                    <a:ext uri="{9D8B030D-6E8A-4147-A177-3AD203B41FA5}">
                      <a16:colId xmlns:a16="http://schemas.microsoft.com/office/drawing/2014/main" val="480437691"/>
                    </a:ext>
                  </a:extLst>
                </a:gridCol>
              </a:tblGrid>
              <a:tr h="426880">
                <a:tc>
                  <a:txBody>
                    <a:bodyPr/>
                    <a:lstStyle/>
                    <a:p>
                      <a:pPr>
                        <a:buNone/>
                      </a:pPr>
                      <a:r>
                        <a:rPr lang="en-US" sz="1600" b="1" dirty="0">
                          <a:latin typeface="Plus Jakarta Sans ExtraBold" pitchFamily="2" charset="0"/>
                        </a:rPr>
                        <a:t>PARAMETER</a:t>
                      </a:r>
                      <a:endParaRPr lang="en-US" sz="16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latin typeface="Plus Jakarta Sans ExtraBold" pitchFamily="2" charset="0"/>
                        </a:rPr>
                        <a:t>OZONE / OZONE–H₂O₂</a:t>
                      </a:r>
                      <a:endParaRPr lang="en-US" sz="1600" dirty="0">
                        <a:latin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latin typeface="Plus Jakarta Sans ExtraBold" pitchFamily="2" charset="0"/>
                        </a:rPr>
                        <a:t>UV / UV–H₂O₂</a:t>
                      </a:r>
                      <a:endParaRPr lang="en-US" sz="1600" dirty="0">
                        <a:latin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a:buNone/>
                      </a:pPr>
                      <a:r>
                        <a:rPr lang="en-US" sz="1400" b="1" dirty="0">
                          <a:latin typeface="Plus Jakarta Sans ExtraBold" pitchFamily="2" charset="0"/>
                        </a:rPr>
                        <a:t>UV Transmittance (UVT)</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Unaffected by UVT</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UVT dependent</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a:buNone/>
                      </a:pPr>
                      <a:r>
                        <a:rPr lang="en-US" sz="1400" b="1" dirty="0">
                          <a:latin typeface="Plus Jakarta Sans ExtraBold" pitchFamily="2" charset="0"/>
                        </a:rPr>
                        <a:t>Impact on UVT</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Ozone can improve UVT by reducing color and organics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No improvement to UVT</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a:buNone/>
                      </a:pPr>
                      <a:r>
                        <a:rPr lang="en-US" sz="1400" b="1" dirty="0">
                          <a:latin typeface="Plus Jakarta Sans ExtraBold" pitchFamily="2" charset="0"/>
                        </a:rPr>
                        <a:t>Combined Processes</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O₃ + UV possible in select advanced oxidation applications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UV + H₂O₂ is standard AOP</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a:buNone/>
                      </a:pPr>
                      <a:r>
                        <a:rPr lang="en-US" sz="1400" b="1" dirty="0">
                          <a:latin typeface="Plus Jakarta Sans ExtraBold" pitchFamily="2" charset="0"/>
                        </a:rPr>
                        <a:t>Color &amp; TOC Removal</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Effective for color and TOC reduction</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Not effective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426880">
                <a:tc>
                  <a:txBody>
                    <a:bodyPr/>
                    <a:lstStyle/>
                    <a:p>
                      <a:pPr>
                        <a:buNone/>
                      </a:pPr>
                      <a:r>
                        <a:rPr lang="en-US" sz="1400" b="1" dirty="0">
                          <a:latin typeface="Plus Jakarta Sans ExtraBold" pitchFamily="2" charset="0"/>
                        </a:rPr>
                        <a:t>EDC / Micropollutant Oxidation</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Effective oxidation, especially with O₃/H₂O₂</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Limited effectiveness without high UV dose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052054"/>
                  </a:ext>
                </a:extLst>
              </a:tr>
              <a:tr h="426880">
                <a:tc>
                  <a:txBody>
                    <a:bodyPr/>
                    <a:lstStyle/>
                    <a:p>
                      <a:pPr>
                        <a:buNone/>
                      </a:pPr>
                      <a:r>
                        <a:rPr lang="en-US" sz="1400" b="1" dirty="0">
                          <a:latin typeface="Plus Jakarta Sans ExtraBold" pitchFamily="2" charset="0"/>
                        </a:rPr>
                        <a:t>Disinfection Capability</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Can combine disinfection and oxidation</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Primary role is disinfection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1140547"/>
                  </a:ext>
                </a:extLst>
              </a:tr>
              <a:tr h="426880">
                <a:tc>
                  <a:txBody>
                    <a:bodyPr/>
                    <a:lstStyle/>
                    <a:p>
                      <a:pPr>
                        <a:buNone/>
                      </a:pPr>
                      <a:r>
                        <a:rPr lang="en-US" sz="1400" b="1" dirty="0">
                          <a:latin typeface="Plus Jakarta Sans ExtraBold" pitchFamily="2" charset="0"/>
                        </a:rPr>
                        <a:t>Oxidant / Chemical Demand</a:t>
                      </a:r>
                      <a:endParaRPr lang="en-US" sz="1400" dirty="0">
                        <a:latin typeface="Plus Jakarta Sans Medium" pitchFamily="2" charset="0"/>
                      </a:endParaRP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Moderate H₂O₂ demand when used as AOP</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Typically requires higher H₂O₂ dosage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485420"/>
                  </a:ext>
                </a:extLst>
              </a:tr>
            </a:tbl>
          </a:graphicData>
        </a:graphic>
      </p:graphicFrame>
      <p:sp>
        <p:nvSpPr>
          <p:cNvPr id="5" name="TextBox 14">
            <a:extLst>
              <a:ext uri="{FF2B5EF4-FFF2-40B4-BE49-F238E27FC236}">
                <a16:creationId xmlns:a16="http://schemas.microsoft.com/office/drawing/2014/main" id="{8C9A0BA3-504F-6BFA-4072-0AF56B9FA501}"/>
              </a:ext>
            </a:extLst>
          </p:cNvPr>
          <p:cNvSpPr txBox="1"/>
          <p:nvPr/>
        </p:nvSpPr>
        <p:spPr>
          <a:xfrm>
            <a:off x="898712" y="1028700"/>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Competitive technologies: UV</a:t>
            </a:r>
          </a:p>
        </p:txBody>
      </p:sp>
      <p:sp>
        <p:nvSpPr>
          <p:cNvPr id="7" name="TextBox 6">
            <a:extLst>
              <a:ext uri="{FF2B5EF4-FFF2-40B4-BE49-F238E27FC236}">
                <a16:creationId xmlns:a16="http://schemas.microsoft.com/office/drawing/2014/main" id="{1D1FB1B2-D45E-3A19-8141-7E720C43F16F}"/>
              </a:ext>
            </a:extLst>
          </p:cNvPr>
          <p:cNvSpPr txBox="1"/>
          <p:nvPr/>
        </p:nvSpPr>
        <p:spPr>
          <a:xfrm>
            <a:off x="898712"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COMPETITION</a:t>
            </a:r>
          </a:p>
        </p:txBody>
      </p:sp>
      <p:grpSp>
        <p:nvGrpSpPr>
          <p:cNvPr id="15" name="Group 14">
            <a:extLst>
              <a:ext uri="{FF2B5EF4-FFF2-40B4-BE49-F238E27FC236}">
                <a16:creationId xmlns:a16="http://schemas.microsoft.com/office/drawing/2014/main" id="{307E538E-FB64-38B8-5484-223A65B99E4B}"/>
              </a:ext>
            </a:extLst>
          </p:cNvPr>
          <p:cNvGrpSpPr/>
          <p:nvPr/>
        </p:nvGrpSpPr>
        <p:grpSpPr>
          <a:xfrm>
            <a:off x="-15125700" y="684865"/>
            <a:ext cx="8184776" cy="1008632"/>
            <a:chOff x="-15125700" y="684865"/>
            <a:chExt cx="8184776" cy="1008632"/>
          </a:xfrm>
        </p:grpSpPr>
        <p:sp>
          <p:nvSpPr>
            <p:cNvPr id="13" name="TextBox 14">
              <a:extLst>
                <a:ext uri="{FF2B5EF4-FFF2-40B4-BE49-F238E27FC236}">
                  <a16:creationId xmlns:a16="http://schemas.microsoft.com/office/drawing/2014/main" id="{9749CDBC-6A63-50E6-6E02-C74F09A47400}"/>
                </a:ext>
              </a:extLst>
            </p:cNvPr>
            <p:cNvSpPr txBox="1"/>
            <p:nvPr/>
          </p:nvSpPr>
          <p:spPr>
            <a:xfrm>
              <a:off x="-15125700" y="1028700"/>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Chlorine</a:t>
              </a:r>
            </a:p>
          </p:txBody>
        </p:sp>
        <p:sp>
          <p:nvSpPr>
            <p:cNvPr id="14" name="TextBox 13">
              <a:extLst>
                <a:ext uri="{FF2B5EF4-FFF2-40B4-BE49-F238E27FC236}">
                  <a16:creationId xmlns:a16="http://schemas.microsoft.com/office/drawing/2014/main" id="{D15C9CC3-8653-2BC2-FBB1-BA7A0F785C13}"/>
                </a:ext>
              </a:extLst>
            </p:cNvPr>
            <p:cNvSpPr txBox="1"/>
            <p:nvPr/>
          </p:nvSpPr>
          <p:spPr>
            <a:xfrm>
              <a:off x="-15125700"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COMPETITION</a:t>
              </a:r>
            </a:p>
          </p:txBody>
        </p:sp>
      </p:grpSp>
      <p:graphicFrame>
        <p:nvGraphicFramePr>
          <p:cNvPr id="16" name="Table 15">
            <a:extLst>
              <a:ext uri="{FF2B5EF4-FFF2-40B4-BE49-F238E27FC236}">
                <a16:creationId xmlns:a16="http://schemas.microsoft.com/office/drawing/2014/main" id="{973106BF-286A-3F2E-A535-6A3048D4089A}"/>
              </a:ext>
            </a:extLst>
          </p:cNvPr>
          <p:cNvGraphicFramePr>
            <a:graphicFrameLocks noGrp="1"/>
          </p:cNvGraphicFramePr>
          <p:nvPr>
            <p:extLst>
              <p:ext uri="{D42A27DB-BD31-4B8C-83A1-F6EECF244321}">
                <p14:modId xmlns:p14="http://schemas.microsoft.com/office/powerpoint/2010/main" val="3587681734"/>
              </p:ext>
            </p:extLst>
          </p:nvPr>
        </p:nvGraphicFramePr>
        <p:xfrm>
          <a:off x="-26649641" y="2300760"/>
          <a:ext cx="10394577" cy="3841920"/>
        </p:xfrm>
        <a:graphic>
          <a:graphicData uri="http://schemas.openxmlformats.org/drawingml/2006/table">
            <a:tbl>
              <a:tblPr firstRow="1" bandRow="1">
                <a:tableStyleId>{5C22544A-7EE6-4342-B048-85BDC9FD1C3A}</a:tableStyleId>
              </a:tblPr>
              <a:tblGrid>
                <a:gridCol w="3464859">
                  <a:extLst>
                    <a:ext uri="{9D8B030D-6E8A-4147-A177-3AD203B41FA5}">
                      <a16:colId xmlns:a16="http://schemas.microsoft.com/office/drawing/2014/main" val="1235590378"/>
                    </a:ext>
                  </a:extLst>
                </a:gridCol>
                <a:gridCol w="3464859">
                  <a:extLst>
                    <a:ext uri="{9D8B030D-6E8A-4147-A177-3AD203B41FA5}">
                      <a16:colId xmlns:a16="http://schemas.microsoft.com/office/drawing/2014/main" val="1812735403"/>
                    </a:ext>
                  </a:extLst>
                </a:gridCol>
                <a:gridCol w="3464859">
                  <a:extLst>
                    <a:ext uri="{9D8B030D-6E8A-4147-A177-3AD203B41FA5}">
                      <a16:colId xmlns:a16="http://schemas.microsoft.com/office/drawing/2014/main" val="480437691"/>
                    </a:ext>
                  </a:extLst>
                </a:gridCol>
              </a:tblGrid>
              <a:tr h="426880">
                <a:tc>
                  <a:txBody>
                    <a:bodyPr/>
                    <a:lstStyle/>
                    <a:p>
                      <a:pPr>
                        <a:buNone/>
                      </a:pPr>
                      <a:r>
                        <a:rPr lang="en-US" sz="1600" b="1" i="0" dirty="0">
                          <a:latin typeface="Plus Jakarta Sans ExtraBold" pitchFamily="2" charset="0"/>
                        </a:rPr>
                        <a:t>CATEGORY</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i="0" dirty="0">
                          <a:latin typeface="Plus Jakarta Sans ExtraBold" pitchFamily="2" charset="0"/>
                        </a:rPr>
                        <a:t>CHLORINE</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i="0" dirty="0">
                          <a:latin typeface="Plus Jakarta Sans ExtraBold" pitchFamily="2" charset="0"/>
                        </a:rPr>
                        <a:t>OZONE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a:buNone/>
                      </a:pPr>
                      <a:r>
                        <a:rPr lang="en-US" sz="1400" b="1" dirty="0">
                          <a:latin typeface="Plus Jakarta Sans ExtraBold" pitchFamily="2" charset="0"/>
                        </a:rPr>
                        <a:t>Primary role</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Disinfection &amp; residual</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Disinfection &amp; oxidation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a:buNone/>
                      </a:pPr>
                      <a:r>
                        <a:rPr lang="en-US" sz="1400" b="1" dirty="0">
                          <a:latin typeface="Plus Jakarta Sans ExtraBold" pitchFamily="2" charset="0"/>
                        </a:rPr>
                        <a:t>Disinfection strength</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Effective, slower</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Extremely fast &amp; powerful</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a:buNone/>
                      </a:pPr>
                      <a:r>
                        <a:rPr lang="en-US" sz="1400" b="1" dirty="0">
                          <a:latin typeface="Plus Jakarta Sans ExtraBold" pitchFamily="2" charset="0"/>
                        </a:rPr>
                        <a:t>Oxidation capability</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Limited</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Very strong</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a:buNone/>
                      </a:pPr>
                      <a:r>
                        <a:rPr lang="en-US" sz="1400" b="1" dirty="0">
                          <a:latin typeface="Plus Jakarta Sans ExtraBold" pitchFamily="2" charset="0"/>
                        </a:rPr>
                        <a:t>Taste &amp; odor control</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Minimal</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Excellent</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426880">
                <a:tc>
                  <a:txBody>
                    <a:bodyPr/>
                    <a:lstStyle/>
                    <a:p>
                      <a:pPr>
                        <a:buNone/>
                      </a:pPr>
                      <a:r>
                        <a:rPr lang="en-US" sz="1400" b="1" dirty="0">
                          <a:latin typeface="Plus Jakarta Sans ExtraBold" pitchFamily="2" charset="0"/>
                        </a:rPr>
                        <a:t>EDC / micropollutants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Limited effectiveness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Effective oxidation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052054"/>
                  </a:ext>
                </a:extLst>
              </a:tr>
              <a:tr h="426880">
                <a:tc>
                  <a:txBody>
                    <a:bodyPr/>
                    <a:lstStyle/>
                    <a:p>
                      <a:pPr>
                        <a:buNone/>
                      </a:pPr>
                      <a:r>
                        <a:rPr lang="en-US" sz="1400" b="1" dirty="0">
                          <a:latin typeface="Plus Jakarta Sans ExtraBold" pitchFamily="2" charset="0"/>
                        </a:rPr>
                        <a:t>Disinfection byproducts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THMs &amp; HAAs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No THMs or HAAs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1140547"/>
                  </a:ext>
                </a:extLst>
              </a:tr>
              <a:tr h="426880">
                <a:tc>
                  <a:txBody>
                    <a:bodyPr/>
                    <a:lstStyle/>
                    <a:p>
                      <a:pPr>
                        <a:buNone/>
                      </a:pPr>
                      <a:r>
                        <a:rPr lang="en-US" sz="1400" b="1" dirty="0">
                          <a:latin typeface="Plus Jakarta Sans ExtraBold" pitchFamily="2" charset="0"/>
                        </a:rPr>
                        <a:t>Chemical handling</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Bulk chemical storage</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Generated on-site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485420"/>
                  </a:ext>
                </a:extLst>
              </a:tr>
              <a:tr h="426880">
                <a:tc>
                  <a:txBody>
                    <a:bodyPr/>
                    <a:lstStyle/>
                    <a:p>
                      <a:pPr>
                        <a:buNone/>
                      </a:pPr>
                      <a:r>
                        <a:rPr lang="en-US" sz="1400" b="1" dirty="0">
                          <a:latin typeface="Plus Jakarta Sans ExtraBold" pitchFamily="2" charset="0"/>
                        </a:rPr>
                        <a:t>Residual in system</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Yes (advantage)</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No (by design)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0623489"/>
                  </a:ext>
                </a:extLst>
              </a:tr>
            </a:tbl>
          </a:graphicData>
        </a:graphic>
      </p:graphicFrame>
      <p:sp>
        <p:nvSpPr>
          <p:cNvPr id="10" name="Parallelogram 9">
            <a:extLst>
              <a:ext uri="{FF2B5EF4-FFF2-40B4-BE49-F238E27FC236}">
                <a16:creationId xmlns:a16="http://schemas.microsoft.com/office/drawing/2014/main" id="{3EB5A205-2DED-2686-8E45-0024142A96D0}"/>
              </a:ext>
            </a:extLst>
          </p:cNvPr>
          <p:cNvSpPr/>
          <p:nvPr/>
        </p:nvSpPr>
        <p:spPr>
          <a:xfrm>
            <a:off x="-10591800" y="0"/>
            <a:ext cx="9448800" cy="7104361"/>
          </a:xfrm>
          <a:prstGeom prst="parallelogram">
            <a:avLst/>
          </a:prstGeom>
          <a:solidFill>
            <a:srgbClr val="223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Medium" pitchFamily="2" charset="0"/>
            </a:endParaRPr>
          </a:p>
        </p:txBody>
      </p:sp>
      <p:sp>
        <p:nvSpPr>
          <p:cNvPr id="17" name="TextBox 14">
            <a:extLst>
              <a:ext uri="{FF2B5EF4-FFF2-40B4-BE49-F238E27FC236}">
                <a16:creationId xmlns:a16="http://schemas.microsoft.com/office/drawing/2014/main" id="{99A71F4F-53F5-5A17-CB9C-667733394DB0}"/>
              </a:ext>
            </a:extLst>
          </p:cNvPr>
          <p:cNvSpPr txBox="1"/>
          <p:nvPr/>
        </p:nvSpPr>
        <p:spPr>
          <a:xfrm>
            <a:off x="-56235600" y="1485900"/>
            <a:ext cx="4692368" cy="293414"/>
          </a:xfrm>
          <a:prstGeom prst="rect">
            <a:avLst/>
          </a:prstGeom>
        </p:spPr>
        <p:txBody>
          <a:bodyPr wrap="square" lIns="0" tIns="0" rIns="0" bIns="0" rtlCol="0" anchor="t">
            <a:spAutoFit/>
          </a:bodyPr>
          <a:lstStyle/>
          <a:p>
            <a:pPr>
              <a:lnSpc>
                <a:spcPts val="2613"/>
              </a:lnSpc>
              <a:spcBef>
                <a:spcPct val="0"/>
              </a:spcBef>
            </a:pPr>
            <a:r>
              <a:rPr lang="en-US" sz="1400" spc="200" dirty="0">
                <a:solidFill>
                  <a:srgbClr val="000000">
                    <a:alpha val="80000"/>
                  </a:srgbClr>
                </a:solidFill>
                <a:latin typeface="Plus Jakarta Sans ExtraBold" pitchFamily="2" charset="0"/>
                <a:ea typeface="Gotham Bold"/>
                <a:cs typeface="Plus Jakarta Sans ExtraBold" pitchFamily="2" charset="0"/>
                <a:sym typeface="Gotham Bold"/>
              </a:rPr>
              <a:t>PINNACLE OZONE SOLUTIONS</a:t>
            </a:r>
          </a:p>
        </p:txBody>
      </p:sp>
      <p:sp>
        <p:nvSpPr>
          <p:cNvPr id="18" name="TextBox 12">
            <a:extLst>
              <a:ext uri="{FF2B5EF4-FFF2-40B4-BE49-F238E27FC236}">
                <a16:creationId xmlns:a16="http://schemas.microsoft.com/office/drawing/2014/main" id="{9CBB3FA2-B78D-6C22-8042-60F62033A577}"/>
              </a:ext>
            </a:extLst>
          </p:cNvPr>
          <p:cNvSpPr txBox="1"/>
          <p:nvPr/>
        </p:nvSpPr>
        <p:spPr>
          <a:xfrm>
            <a:off x="-44087419" y="2042085"/>
            <a:ext cx="6926576" cy="1118319"/>
          </a:xfrm>
          <a:prstGeom prst="rect">
            <a:avLst/>
          </a:prstGeom>
          <a:solidFill>
            <a:srgbClr val="AD2A38"/>
          </a:solidFill>
        </p:spPr>
        <p:txBody>
          <a:bodyPr wrap="none" lIns="457200" tIns="228600" rIns="457200" bIns="228600" rtlCol="0" anchor="t">
            <a:spAutoFit/>
          </a:bodyPr>
          <a:lstStyle/>
          <a:p>
            <a:r>
              <a:rPr lang="en-US" sz="4267" b="1" spc="-150" dirty="0">
                <a:solidFill>
                  <a:schemeClr val="bg1"/>
                </a:solidFill>
                <a:latin typeface="Plus Jakarta Sans ExtraBold" pitchFamily="2" charset="0"/>
                <a:ea typeface="Gotham Bold"/>
                <a:cs typeface="Plus Jakarta Sans ExtraBold" pitchFamily="2" charset="0"/>
                <a:sym typeface="Gotham Bold"/>
              </a:rPr>
              <a:t>Pinnacle vs Competition</a:t>
            </a:r>
          </a:p>
        </p:txBody>
      </p:sp>
      <p:grpSp>
        <p:nvGrpSpPr>
          <p:cNvPr id="19" name="Group 18">
            <a:extLst>
              <a:ext uri="{FF2B5EF4-FFF2-40B4-BE49-F238E27FC236}">
                <a16:creationId xmlns:a16="http://schemas.microsoft.com/office/drawing/2014/main" id="{7527491B-E1C1-3A9A-2BA3-275C7081A5DF}"/>
              </a:ext>
            </a:extLst>
          </p:cNvPr>
          <p:cNvGrpSpPr>
            <a:grpSpLocks noChangeAspect="1"/>
          </p:cNvGrpSpPr>
          <p:nvPr/>
        </p:nvGrpSpPr>
        <p:grpSpPr>
          <a:xfrm>
            <a:off x="-32523109" y="5113020"/>
            <a:ext cx="5873468" cy="1097280"/>
            <a:chOff x="653184" y="5258788"/>
            <a:chExt cx="5877708" cy="1098032"/>
          </a:xfrm>
        </p:grpSpPr>
        <p:sp>
          <p:nvSpPr>
            <p:cNvPr id="20" name="TextBox 13">
              <a:extLst>
                <a:ext uri="{FF2B5EF4-FFF2-40B4-BE49-F238E27FC236}">
                  <a16:creationId xmlns:a16="http://schemas.microsoft.com/office/drawing/2014/main" id="{E2E9DAB6-DE34-F996-B3F5-72C3823CBC77}"/>
                </a:ext>
              </a:extLst>
            </p:cNvPr>
            <p:cNvSpPr txBox="1"/>
            <p:nvPr/>
          </p:nvSpPr>
          <p:spPr>
            <a:xfrm>
              <a:off x="2048367" y="5396898"/>
              <a:ext cx="4482525" cy="712606"/>
            </a:xfrm>
            <a:prstGeom prst="rect">
              <a:avLst/>
            </a:prstGeom>
          </p:spPr>
          <p:txBody>
            <a:bodyPr wrap="square" lIns="0" tIns="0" rIns="0" bIns="0" rtlCol="0" anchor="t">
              <a:spAutoFit/>
            </a:bodyPr>
            <a:lstStyle/>
            <a:p>
              <a:pPr>
                <a:lnSpc>
                  <a:spcPct val="125000"/>
                </a:lnSpc>
              </a:pPr>
              <a:r>
                <a:rPr lang="en-US" sz="2000" b="1" dirty="0" err="1">
                  <a:solidFill>
                    <a:schemeClr val="tx1">
                      <a:alpha val="80000"/>
                    </a:schemeClr>
                  </a:solidFill>
                  <a:latin typeface="Plus Jakarta Sans ExtraBold" pitchFamily="2" charset="0"/>
                  <a:ea typeface="Gotham Bold"/>
                  <a:cs typeface="Plus Jakarta Sans ExtraBold" pitchFamily="2" charset="0"/>
                  <a:sym typeface="Gotham Bold"/>
                </a:rPr>
                <a:t>Sannel</a:t>
              </a:r>
              <a:r>
                <a:rPr lang="en-US" sz="2000" b="1" dirty="0">
                  <a:solidFill>
                    <a:schemeClr val="tx1">
                      <a:alpha val="80000"/>
                    </a:schemeClr>
                  </a:solidFill>
                  <a:latin typeface="Plus Jakarta Sans ExtraBold" pitchFamily="2" charset="0"/>
                  <a:ea typeface="Gotham Bold"/>
                  <a:cs typeface="Plus Jakarta Sans ExtraBold" pitchFamily="2" charset="0"/>
                  <a:sym typeface="Gotham Bold"/>
                </a:rPr>
                <a:t> Patel, MBA</a:t>
              </a:r>
            </a:p>
            <a:p>
              <a:pPr>
                <a:lnSpc>
                  <a:spcPct val="125000"/>
                </a:lnSpc>
              </a:pPr>
              <a:r>
                <a:rPr lang="en-US" sz="900" b="1" spc="50" dirty="0">
                  <a:solidFill>
                    <a:schemeClr val="bg2">
                      <a:lumMod val="25000"/>
                      <a:alpha val="80000"/>
                    </a:schemeClr>
                  </a:solidFill>
                  <a:latin typeface="Plus Jakarta Sans ExtraBold" pitchFamily="2" charset="0"/>
                  <a:ea typeface="Gotham"/>
                  <a:cs typeface="Plus Jakarta Sans ExtraBold" pitchFamily="2" charset="0"/>
                  <a:sym typeface="Gotham"/>
                </a:rPr>
                <a:t>DIRECTOR OF BUSINESS DEVELOPMENT &amp; MARKETING</a:t>
              </a:r>
            </a:p>
            <a:p>
              <a:pPr>
                <a:lnSpc>
                  <a:spcPct val="125000"/>
                </a:lnSpc>
              </a:pPr>
              <a:r>
                <a:rPr lang="en-US" sz="900" b="1" i="1" spc="50" dirty="0">
                  <a:solidFill>
                    <a:schemeClr val="bg2">
                      <a:lumMod val="25000"/>
                      <a:alpha val="80000"/>
                    </a:schemeClr>
                  </a:solidFill>
                  <a:latin typeface="Plus Jakarta Sans Bold" pitchFamily="2" charset="0"/>
                  <a:ea typeface="Gotham"/>
                  <a:cs typeface="Plus Jakarta Sans Bold" pitchFamily="2" charset="0"/>
                  <a:sym typeface="Gotham"/>
                </a:rPr>
                <a:t>CHEMICAL ENGINEER</a:t>
              </a:r>
            </a:p>
          </p:txBody>
        </p:sp>
        <p:pic>
          <p:nvPicPr>
            <p:cNvPr id="21" name="Picture 20">
              <a:extLst>
                <a:ext uri="{FF2B5EF4-FFF2-40B4-BE49-F238E27FC236}">
                  <a16:creationId xmlns:a16="http://schemas.microsoft.com/office/drawing/2014/main" id="{C4872AC4-7C81-3DBF-3D87-E91EEA00EF9B}"/>
                </a:ext>
              </a:extLst>
            </p:cNvPr>
            <p:cNvPicPr>
              <a:picLocks noChangeAspect="1"/>
            </p:cNvPicPr>
            <p:nvPr/>
          </p:nvPicPr>
          <p:blipFill>
            <a:blip r:embed="rId2"/>
            <a:srcRect l="2" r="2"/>
            <a:stretch/>
          </p:blipFill>
          <p:spPr>
            <a:xfrm>
              <a:off x="653184" y="5258788"/>
              <a:ext cx="1098032" cy="1098032"/>
            </a:xfrm>
            <a:prstGeom prst="ellipse">
              <a:avLst/>
            </a:prstGeom>
          </p:spPr>
        </p:pic>
      </p:grpSp>
      <p:grpSp>
        <p:nvGrpSpPr>
          <p:cNvPr id="22" name="Group 21">
            <a:extLst>
              <a:ext uri="{FF2B5EF4-FFF2-40B4-BE49-F238E27FC236}">
                <a16:creationId xmlns:a16="http://schemas.microsoft.com/office/drawing/2014/main" id="{14ACDC2E-9991-D6A4-152F-74D8EDB16B46}"/>
              </a:ext>
            </a:extLst>
          </p:cNvPr>
          <p:cNvGrpSpPr/>
          <p:nvPr/>
        </p:nvGrpSpPr>
        <p:grpSpPr>
          <a:xfrm>
            <a:off x="6096000" y="-7048500"/>
            <a:ext cx="5464824" cy="6172200"/>
            <a:chOff x="6096000" y="685800"/>
            <a:chExt cx="5464824" cy="6172200"/>
          </a:xfrm>
        </p:grpSpPr>
        <p:sp>
          <p:nvSpPr>
            <p:cNvPr id="23" name="Rectangle 22">
              <a:extLst>
                <a:ext uri="{FF2B5EF4-FFF2-40B4-BE49-F238E27FC236}">
                  <a16:creationId xmlns:a16="http://schemas.microsoft.com/office/drawing/2014/main" id="{1C208146-27DF-F564-EDCE-49C9A2934F96}"/>
                </a:ext>
              </a:extLst>
            </p:cNvPr>
            <p:cNvSpPr/>
            <p:nvPr/>
          </p:nvSpPr>
          <p:spPr>
            <a:xfrm>
              <a:off x="6096001" y="685800"/>
              <a:ext cx="5464823" cy="61722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4" name="Picture 23">
              <a:extLst>
                <a:ext uri="{FF2B5EF4-FFF2-40B4-BE49-F238E27FC236}">
                  <a16:creationId xmlns:a16="http://schemas.microsoft.com/office/drawing/2014/main" id="{88560899-BE70-6C70-DDE9-7E32B0A59050}"/>
                </a:ext>
              </a:extLst>
            </p:cNvPr>
            <p:cNvPicPr>
              <a:picLocks noChangeAspect="1"/>
            </p:cNvPicPr>
            <p:nvPr/>
          </p:nvPicPr>
          <p:blipFill>
            <a:blip r:embed="rId3" cstate="print">
              <a:alphaModFix amt="35000"/>
              <a:duotone>
                <a:prstClr val="black"/>
                <a:srgbClr val="22323A">
                  <a:tint val="45000"/>
                  <a:satMod val="400000"/>
                </a:srgbClr>
              </a:duotone>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38699" r="1526"/>
            <a:stretch>
              <a:fillRect/>
            </a:stretch>
          </p:blipFill>
          <p:spPr>
            <a:xfrm>
              <a:off x="6096000" y="3108242"/>
              <a:ext cx="5464824" cy="3749758"/>
            </a:xfrm>
            <a:prstGeom prst="rect">
              <a:avLst/>
            </a:prstGeom>
          </p:spPr>
        </p:pic>
      </p:grpSp>
    </p:spTree>
    <p:extLst>
      <p:ext uri="{BB962C8B-B14F-4D97-AF65-F5344CB8AC3E}">
        <p14:creationId xmlns:p14="http://schemas.microsoft.com/office/powerpoint/2010/main" val="3422485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CB111F-021D-7F5E-4F4D-B986F81B80CB}"/>
              </a:ext>
            </a:extLst>
          </p:cNvPr>
          <p:cNvGraphicFramePr>
            <a:graphicFrameLocks noGrp="1"/>
          </p:cNvGraphicFramePr>
          <p:nvPr>
            <p:extLst>
              <p:ext uri="{D42A27DB-BD31-4B8C-83A1-F6EECF244321}">
                <p14:modId xmlns:p14="http://schemas.microsoft.com/office/powerpoint/2010/main" val="3953748698"/>
              </p:ext>
            </p:extLst>
          </p:nvPr>
        </p:nvGraphicFramePr>
        <p:xfrm>
          <a:off x="887177" y="2057400"/>
          <a:ext cx="10394577" cy="3841920"/>
        </p:xfrm>
        <a:graphic>
          <a:graphicData uri="http://schemas.openxmlformats.org/drawingml/2006/table">
            <a:tbl>
              <a:tblPr firstRow="1" bandRow="1">
                <a:tableStyleId>{5C22544A-7EE6-4342-B048-85BDC9FD1C3A}</a:tableStyleId>
              </a:tblPr>
              <a:tblGrid>
                <a:gridCol w="3464859">
                  <a:extLst>
                    <a:ext uri="{9D8B030D-6E8A-4147-A177-3AD203B41FA5}">
                      <a16:colId xmlns:a16="http://schemas.microsoft.com/office/drawing/2014/main" val="1235590378"/>
                    </a:ext>
                  </a:extLst>
                </a:gridCol>
                <a:gridCol w="3464859">
                  <a:extLst>
                    <a:ext uri="{9D8B030D-6E8A-4147-A177-3AD203B41FA5}">
                      <a16:colId xmlns:a16="http://schemas.microsoft.com/office/drawing/2014/main" val="1812735403"/>
                    </a:ext>
                  </a:extLst>
                </a:gridCol>
                <a:gridCol w="3464859">
                  <a:extLst>
                    <a:ext uri="{9D8B030D-6E8A-4147-A177-3AD203B41FA5}">
                      <a16:colId xmlns:a16="http://schemas.microsoft.com/office/drawing/2014/main" val="480437691"/>
                    </a:ext>
                  </a:extLst>
                </a:gridCol>
              </a:tblGrid>
              <a:tr h="426880">
                <a:tc>
                  <a:txBody>
                    <a:bodyPr/>
                    <a:lstStyle/>
                    <a:p>
                      <a:pPr>
                        <a:buNone/>
                      </a:pPr>
                      <a:r>
                        <a:rPr lang="en-US" sz="1600" b="1" i="0" dirty="0">
                          <a:latin typeface="Plus Jakarta Sans ExtraBold" pitchFamily="2" charset="0"/>
                        </a:rPr>
                        <a:t>CATEGORY</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i="0" dirty="0">
                          <a:latin typeface="Plus Jakarta Sans ExtraBold" pitchFamily="2" charset="0"/>
                        </a:rPr>
                        <a:t>CHLORINE</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i="0" dirty="0">
                          <a:latin typeface="Plus Jakarta Sans ExtraBold" pitchFamily="2" charset="0"/>
                        </a:rPr>
                        <a:t>OZONE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a:buNone/>
                      </a:pPr>
                      <a:r>
                        <a:rPr lang="en-US" sz="1400" b="1" dirty="0">
                          <a:latin typeface="Plus Jakarta Sans ExtraBold" pitchFamily="2" charset="0"/>
                        </a:rPr>
                        <a:t>Primary role</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Disinfection &amp; residual</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Disinfection &amp; oxidation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a:buNone/>
                      </a:pPr>
                      <a:r>
                        <a:rPr lang="en-US" sz="1400" b="1" dirty="0">
                          <a:latin typeface="Plus Jakarta Sans ExtraBold" pitchFamily="2" charset="0"/>
                        </a:rPr>
                        <a:t>Disinfection strength</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Effective, slower</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Extremely fast &amp; powerful</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a:buNone/>
                      </a:pPr>
                      <a:r>
                        <a:rPr lang="en-US" sz="1400" b="1" dirty="0">
                          <a:latin typeface="Plus Jakarta Sans ExtraBold" pitchFamily="2" charset="0"/>
                        </a:rPr>
                        <a:t>Oxidation capability</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Limited</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Very strong</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a:buNone/>
                      </a:pPr>
                      <a:r>
                        <a:rPr lang="en-US" sz="1400" b="1" dirty="0">
                          <a:latin typeface="Plus Jakarta Sans ExtraBold" pitchFamily="2" charset="0"/>
                        </a:rPr>
                        <a:t>Taste &amp; odor control</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Minimal</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Excellent</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426880">
                <a:tc>
                  <a:txBody>
                    <a:bodyPr/>
                    <a:lstStyle/>
                    <a:p>
                      <a:pPr>
                        <a:buNone/>
                      </a:pPr>
                      <a:r>
                        <a:rPr lang="en-US" sz="1400" b="1" dirty="0">
                          <a:latin typeface="Plus Jakarta Sans ExtraBold" pitchFamily="2" charset="0"/>
                        </a:rPr>
                        <a:t>EDC / micropollutants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Limited effectiveness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Effective oxidation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052054"/>
                  </a:ext>
                </a:extLst>
              </a:tr>
              <a:tr h="426880">
                <a:tc>
                  <a:txBody>
                    <a:bodyPr/>
                    <a:lstStyle/>
                    <a:p>
                      <a:pPr>
                        <a:buNone/>
                      </a:pPr>
                      <a:r>
                        <a:rPr lang="en-US" sz="1400" b="1" dirty="0">
                          <a:latin typeface="Plus Jakarta Sans ExtraBold" pitchFamily="2" charset="0"/>
                        </a:rPr>
                        <a:t>Disinfection byproducts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THMs &amp; HAAs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No THMs or HAAs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1140547"/>
                  </a:ext>
                </a:extLst>
              </a:tr>
              <a:tr h="426880">
                <a:tc>
                  <a:txBody>
                    <a:bodyPr/>
                    <a:lstStyle/>
                    <a:p>
                      <a:pPr>
                        <a:buNone/>
                      </a:pPr>
                      <a:r>
                        <a:rPr lang="en-US" sz="1400" b="1" dirty="0">
                          <a:latin typeface="Plus Jakarta Sans ExtraBold" pitchFamily="2" charset="0"/>
                        </a:rPr>
                        <a:t>Chemical handling</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Bulk chemical storage</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Generated on-site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485420"/>
                  </a:ext>
                </a:extLst>
              </a:tr>
              <a:tr h="426880">
                <a:tc>
                  <a:txBody>
                    <a:bodyPr/>
                    <a:lstStyle/>
                    <a:p>
                      <a:pPr>
                        <a:buNone/>
                      </a:pPr>
                      <a:r>
                        <a:rPr lang="en-US" sz="1400" b="1" dirty="0">
                          <a:latin typeface="Plus Jakarta Sans ExtraBold" pitchFamily="2" charset="0"/>
                        </a:rPr>
                        <a:t>Residual in system</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Yes (advantage)</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dirty="0">
                          <a:latin typeface="Plus Jakarta Sans Medium" pitchFamily="2" charset="0"/>
                        </a:rPr>
                        <a:t>No (by design)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0623489"/>
                  </a:ext>
                </a:extLst>
              </a:tr>
            </a:tbl>
          </a:graphicData>
        </a:graphic>
      </p:graphicFrame>
      <p:grpSp>
        <p:nvGrpSpPr>
          <p:cNvPr id="2" name="Group 1">
            <a:extLst>
              <a:ext uri="{FF2B5EF4-FFF2-40B4-BE49-F238E27FC236}">
                <a16:creationId xmlns:a16="http://schemas.microsoft.com/office/drawing/2014/main" id="{D3DD34BA-B2E8-E647-9A97-0097BBB7D45B}"/>
              </a:ext>
            </a:extLst>
          </p:cNvPr>
          <p:cNvGrpSpPr/>
          <p:nvPr/>
        </p:nvGrpSpPr>
        <p:grpSpPr>
          <a:xfrm>
            <a:off x="898712" y="684865"/>
            <a:ext cx="8184776" cy="1008632"/>
            <a:chOff x="898712" y="684865"/>
            <a:chExt cx="8184776" cy="1008632"/>
          </a:xfrm>
        </p:grpSpPr>
        <p:sp>
          <p:nvSpPr>
            <p:cNvPr id="6" name="TextBox 14">
              <a:extLst>
                <a:ext uri="{FF2B5EF4-FFF2-40B4-BE49-F238E27FC236}">
                  <a16:creationId xmlns:a16="http://schemas.microsoft.com/office/drawing/2014/main" id="{F9C12D94-7EEA-2465-E7A5-5165291F65B1}"/>
                </a:ext>
              </a:extLst>
            </p:cNvPr>
            <p:cNvSpPr txBox="1"/>
            <p:nvPr/>
          </p:nvSpPr>
          <p:spPr>
            <a:xfrm>
              <a:off x="898712" y="1028700"/>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Chlorine</a:t>
              </a:r>
            </a:p>
          </p:txBody>
        </p:sp>
        <p:sp>
          <p:nvSpPr>
            <p:cNvPr id="7" name="TextBox 6">
              <a:extLst>
                <a:ext uri="{FF2B5EF4-FFF2-40B4-BE49-F238E27FC236}">
                  <a16:creationId xmlns:a16="http://schemas.microsoft.com/office/drawing/2014/main" id="{CEA00B9F-1A9C-A72C-08B6-08360BCAE073}"/>
                </a:ext>
              </a:extLst>
            </p:cNvPr>
            <p:cNvSpPr txBox="1"/>
            <p:nvPr/>
          </p:nvSpPr>
          <p:spPr>
            <a:xfrm>
              <a:off x="898712"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COMPETITION</a:t>
              </a:r>
            </a:p>
          </p:txBody>
        </p:sp>
      </p:grpSp>
      <p:sp>
        <p:nvSpPr>
          <p:cNvPr id="8" name="Parallelogram 7">
            <a:extLst>
              <a:ext uri="{FF2B5EF4-FFF2-40B4-BE49-F238E27FC236}">
                <a16:creationId xmlns:a16="http://schemas.microsoft.com/office/drawing/2014/main" id="{1792CA19-7036-53FE-157D-44EF9FCFD166}"/>
              </a:ext>
            </a:extLst>
          </p:cNvPr>
          <p:cNvSpPr/>
          <p:nvPr/>
        </p:nvSpPr>
        <p:spPr>
          <a:xfrm>
            <a:off x="13677900" y="0"/>
            <a:ext cx="9448800" cy="7104361"/>
          </a:xfrm>
          <a:prstGeom prst="parallelogram">
            <a:avLst/>
          </a:prstGeom>
          <a:solidFill>
            <a:srgbClr val="223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Medium" pitchFamily="2" charset="0"/>
            </a:endParaRPr>
          </a:p>
        </p:txBody>
      </p:sp>
      <p:graphicFrame>
        <p:nvGraphicFramePr>
          <p:cNvPr id="9" name="Table 8">
            <a:extLst>
              <a:ext uri="{FF2B5EF4-FFF2-40B4-BE49-F238E27FC236}">
                <a16:creationId xmlns:a16="http://schemas.microsoft.com/office/drawing/2014/main" id="{12D55DC5-598F-7224-ADF0-AB984022A7D7}"/>
              </a:ext>
            </a:extLst>
          </p:cNvPr>
          <p:cNvGraphicFramePr>
            <a:graphicFrameLocks noGrp="1"/>
          </p:cNvGraphicFramePr>
          <p:nvPr>
            <p:extLst>
              <p:ext uri="{D42A27DB-BD31-4B8C-83A1-F6EECF244321}">
                <p14:modId xmlns:p14="http://schemas.microsoft.com/office/powerpoint/2010/main" val="3805285690"/>
              </p:ext>
            </p:extLst>
          </p:nvPr>
        </p:nvGraphicFramePr>
        <p:xfrm>
          <a:off x="-13475817" y="3229766"/>
          <a:ext cx="10394577" cy="3079440"/>
        </p:xfrm>
        <a:graphic>
          <a:graphicData uri="http://schemas.openxmlformats.org/drawingml/2006/table">
            <a:tbl>
              <a:tblPr firstRow="1" bandRow="1">
                <a:tableStyleId>{5C22544A-7EE6-4342-B048-85BDC9FD1C3A}</a:tableStyleId>
              </a:tblPr>
              <a:tblGrid>
                <a:gridCol w="3464859">
                  <a:extLst>
                    <a:ext uri="{9D8B030D-6E8A-4147-A177-3AD203B41FA5}">
                      <a16:colId xmlns:a16="http://schemas.microsoft.com/office/drawing/2014/main" val="1235590378"/>
                    </a:ext>
                  </a:extLst>
                </a:gridCol>
                <a:gridCol w="3464859">
                  <a:extLst>
                    <a:ext uri="{9D8B030D-6E8A-4147-A177-3AD203B41FA5}">
                      <a16:colId xmlns:a16="http://schemas.microsoft.com/office/drawing/2014/main" val="1812735403"/>
                    </a:ext>
                  </a:extLst>
                </a:gridCol>
                <a:gridCol w="3464859">
                  <a:extLst>
                    <a:ext uri="{9D8B030D-6E8A-4147-A177-3AD203B41FA5}">
                      <a16:colId xmlns:a16="http://schemas.microsoft.com/office/drawing/2014/main" val="480437691"/>
                    </a:ext>
                  </a:extLst>
                </a:gridCol>
              </a:tblGrid>
              <a:tr h="426880">
                <a:tc>
                  <a:txBody>
                    <a:bodyPr/>
                    <a:lstStyle/>
                    <a:p>
                      <a:pPr>
                        <a:buNone/>
                      </a:pPr>
                      <a:r>
                        <a:rPr lang="en-US" sz="1600" b="1" i="0" dirty="0">
                          <a:latin typeface="Plus Jakarta Sans ExtraBold" pitchFamily="2" charset="0"/>
                        </a:rPr>
                        <a:t>TECHNOLOGY TYPE</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i="0" dirty="0">
                          <a:latin typeface="Plus Jakarta Sans ExtraBold" pitchFamily="2" charset="0"/>
                        </a:rPr>
                        <a:t>KEY CHARACTERISTICS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i="0" dirty="0">
                          <a:latin typeface="Plus Jakarta Sans ExtraBold" pitchFamily="2" charset="0"/>
                        </a:rPr>
                        <a:t>LIMITATIONS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a:buNone/>
                      </a:pPr>
                      <a:r>
                        <a:rPr lang="en-US" sz="1400" b="1" dirty="0">
                          <a:latin typeface="Plus Jakarta Sans ExtraBold" pitchFamily="2" charset="0"/>
                        </a:rPr>
                        <a:t>Air-fed ozone systems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Uses ambient air</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Low ozone concentration, moisture issues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a:buNone/>
                      </a:pPr>
                      <a:r>
                        <a:rPr lang="en-US" sz="1400" b="1" dirty="0">
                          <a:latin typeface="Plus Jakarta Sans ExtraBold" pitchFamily="2" charset="0"/>
                        </a:rPr>
                        <a:t>Oxygen-fed ozone systems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Uses PSA or LOX</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Higher cost and complexity</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a:buNone/>
                      </a:pPr>
                      <a:r>
                        <a:rPr lang="en-US" sz="1400" b="1" dirty="0">
                          <a:latin typeface="Plus Jakarta Sans ExtraBold" pitchFamily="2" charset="0"/>
                        </a:rPr>
                        <a:t>Glass dielectric generators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Common legacy design</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Fragile, dielectric failures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a:buNone/>
                      </a:pPr>
                      <a:r>
                        <a:rPr lang="en-US" sz="1400" b="1" dirty="0">
                          <a:latin typeface="Plus Jakarta Sans ExtraBold" pitchFamily="2" charset="0"/>
                        </a:rPr>
                        <a:t>High-voltage power supplies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Traditional approach</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Heat, reliability concerns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426880">
                <a:tc>
                  <a:txBody>
                    <a:bodyPr/>
                    <a:lstStyle/>
                    <a:p>
                      <a:pPr>
                        <a:buNone/>
                      </a:pPr>
                      <a:r>
                        <a:rPr lang="en-US" sz="1400" b="1" dirty="0">
                          <a:latin typeface="Plus Jakarta Sans ExtraBold" pitchFamily="2" charset="0"/>
                        </a:rPr>
                        <a:t>Skid-mounted systems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Modular, packaged</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Still require skilled operation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052054"/>
                  </a:ext>
                </a:extLst>
              </a:tr>
              <a:tr h="426880">
                <a:tc>
                  <a:txBody>
                    <a:bodyPr/>
                    <a:lstStyle/>
                    <a:p>
                      <a:pPr>
                        <a:buNone/>
                      </a:pPr>
                      <a:r>
                        <a:rPr lang="en-US" sz="1400" b="1" dirty="0">
                          <a:latin typeface="Plus Jakarta Sans ExtraBold" pitchFamily="2" charset="0"/>
                        </a:rPr>
                        <a:t>Custom-built systems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Application specific</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Long lead times, hard to service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1140547"/>
                  </a:ext>
                </a:extLst>
              </a:tr>
            </a:tbl>
          </a:graphicData>
        </a:graphic>
      </p:graphicFrame>
      <p:grpSp>
        <p:nvGrpSpPr>
          <p:cNvPr id="10" name="Group 9">
            <a:extLst>
              <a:ext uri="{FF2B5EF4-FFF2-40B4-BE49-F238E27FC236}">
                <a16:creationId xmlns:a16="http://schemas.microsoft.com/office/drawing/2014/main" id="{8B500537-F2A7-FB89-00AE-9E261CE2787C}"/>
              </a:ext>
            </a:extLst>
          </p:cNvPr>
          <p:cNvGrpSpPr/>
          <p:nvPr/>
        </p:nvGrpSpPr>
        <p:grpSpPr>
          <a:xfrm>
            <a:off x="-34899600" y="837265"/>
            <a:ext cx="8184776" cy="1008632"/>
            <a:chOff x="898712" y="684865"/>
            <a:chExt cx="8184776" cy="1008632"/>
          </a:xfrm>
        </p:grpSpPr>
        <p:sp>
          <p:nvSpPr>
            <p:cNvPr id="11" name="TextBox 14">
              <a:extLst>
                <a:ext uri="{FF2B5EF4-FFF2-40B4-BE49-F238E27FC236}">
                  <a16:creationId xmlns:a16="http://schemas.microsoft.com/office/drawing/2014/main" id="{910BDE94-1A1F-1C99-4A3F-3C611CA695D4}"/>
                </a:ext>
              </a:extLst>
            </p:cNvPr>
            <p:cNvSpPr txBox="1"/>
            <p:nvPr/>
          </p:nvSpPr>
          <p:spPr>
            <a:xfrm>
              <a:off x="898712" y="1028700"/>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Existing Ozone Technology</a:t>
              </a:r>
            </a:p>
          </p:txBody>
        </p:sp>
        <p:sp>
          <p:nvSpPr>
            <p:cNvPr id="12" name="TextBox 11">
              <a:extLst>
                <a:ext uri="{FF2B5EF4-FFF2-40B4-BE49-F238E27FC236}">
                  <a16:creationId xmlns:a16="http://schemas.microsoft.com/office/drawing/2014/main" id="{D767DA5A-B64E-B269-5296-37330F9F17F1}"/>
                </a:ext>
              </a:extLst>
            </p:cNvPr>
            <p:cNvSpPr txBox="1"/>
            <p:nvPr/>
          </p:nvSpPr>
          <p:spPr>
            <a:xfrm>
              <a:off x="898712"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COMPETITION</a:t>
              </a:r>
            </a:p>
          </p:txBody>
        </p:sp>
      </p:grpSp>
      <p:sp>
        <p:nvSpPr>
          <p:cNvPr id="13" name="Parallelogram 12">
            <a:extLst>
              <a:ext uri="{FF2B5EF4-FFF2-40B4-BE49-F238E27FC236}">
                <a16:creationId xmlns:a16="http://schemas.microsoft.com/office/drawing/2014/main" id="{3B9088E9-03B1-3184-09C5-E5344D979ABB}"/>
              </a:ext>
            </a:extLst>
          </p:cNvPr>
          <p:cNvSpPr/>
          <p:nvPr/>
        </p:nvSpPr>
        <p:spPr>
          <a:xfrm>
            <a:off x="-26313464" y="-990600"/>
            <a:ext cx="10968990" cy="8247361"/>
          </a:xfrm>
          <a:prstGeom prst="parallelogram">
            <a:avLst/>
          </a:prstGeom>
          <a:solidFill>
            <a:srgbClr val="AD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Medium" pitchFamily="2" charset="0"/>
            </a:endParaRPr>
          </a:p>
        </p:txBody>
      </p:sp>
    </p:spTree>
    <p:extLst>
      <p:ext uri="{BB962C8B-B14F-4D97-AF65-F5344CB8AC3E}">
        <p14:creationId xmlns:p14="http://schemas.microsoft.com/office/powerpoint/2010/main" val="3280199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CB111F-021D-7F5E-4F4D-B986F81B80CB}"/>
              </a:ext>
            </a:extLst>
          </p:cNvPr>
          <p:cNvGraphicFramePr>
            <a:graphicFrameLocks noGrp="1"/>
          </p:cNvGraphicFramePr>
          <p:nvPr>
            <p:extLst>
              <p:ext uri="{D42A27DB-BD31-4B8C-83A1-F6EECF244321}">
                <p14:modId xmlns:p14="http://schemas.microsoft.com/office/powerpoint/2010/main" val="2494314848"/>
              </p:ext>
            </p:extLst>
          </p:nvPr>
        </p:nvGraphicFramePr>
        <p:xfrm>
          <a:off x="852699" y="2324336"/>
          <a:ext cx="10394577" cy="3079440"/>
        </p:xfrm>
        <a:graphic>
          <a:graphicData uri="http://schemas.openxmlformats.org/drawingml/2006/table">
            <a:tbl>
              <a:tblPr firstRow="1" bandRow="1">
                <a:tableStyleId>{5C22544A-7EE6-4342-B048-85BDC9FD1C3A}</a:tableStyleId>
              </a:tblPr>
              <a:tblGrid>
                <a:gridCol w="3464859">
                  <a:extLst>
                    <a:ext uri="{9D8B030D-6E8A-4147-A177-3AD203B41FA5}">
                      <a16:colId xmlns:a16="http://schemas.microsoft.com/office/drawing/2014/main" val="1235590378"/>
                    </a:ext>
                  </a:extLst>
                </a:gridCol>
                <a:gridCol w="3464859">
                  <a:extLst>
                    <a:ext uri="{9D8B030D-6E8A-4147-A177-3AD203B41FA5}">
                      <a16:colId xmlns:a16="http://schemas.microsoft.com/office/drawing/2014/main" val="1812735403"/>
                    </a:ext>
                  </a:extLst>
                </a:gridCol>
                <a:gridCol w="3464859">
                  <a:extLst>
                    <a:ext uri="{9D8B030D-6E8A-4147-A177-3AD203B41FA5}">
                      <a16:colId xmlns:a16="http://schemas.microsoft.com/office/drawing/2014/main" val="480437691"/>
                    </a:ext>
                  </a:extLst>
                </a:gridCol>
              </a:tblGrid>
              <a:tr h="426880">
                <a:tc>
                  <a:txBody>
                    <a:bodyPr/>
                    <a:lstStyle/>
                    <a:p>
                      <a:pPr>
                        <a:buNone/>
                      </a:pPr>
                      <a:r>
                        <a:rPr lang="en-US" sz="1600" b="1" i="0" dirty="0">
                          <a:latin typeface="Plus Jakarta Sans ExtraBold" pitchFamily="2" charset="0"/>
                        </a:rPr>
                        <a:t>TECHNOLOGY TYPE</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i="0" dirty="0">
                          <a:latin typeface="Plus Jakarta Sans ExtraBold" pitchFamily="2" charset="0"/>
                        </a:rPr>
                        <a:t>KEY CHARACTERISTICS</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i="0" dirty="0">
                          <a:latin typeface="Plus Jakarta Sans ExtraBold" pitchFamily="2" charset="0"/>
                        </a:rPr>
                        <a:t>LIMITATIONS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a:buNone/>
                      </a:pPr>
                      <a:r>
                        <a:rPr lang="en-US" sz="1400" b="1" dirty="0">
                          <a:latin typeface="Plus Jakarta Sans ExtraBold" pitchFamily="2" charset="0"/>
                        </a:rPr>
                        <a:t>Air-fed ozone systems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Uses ambient air</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Low ozone concentration, moisture issues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a:buNone/>
                      </a:pPr>
                      <a:r>
                        <a:rPr lang="en-US" sz="1400" b="1" dirty="0">
                          <a:latin typeface="Plus Jakarta Sans ExtraBold" pitchFamily="2" charset="0"/>
                        </a:rPr>
                        <a:t>Oxygen-fed ozone systems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Uses PSA or LOX</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Higher cost and complexity</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a:buNone/>
                      </a:pPr>
                      <a:r>
                        <a:rPr lang="en-US" sz="1400" b="1" dirty="0">
                          <a:latin typeface="Plus Jakarta Sans ExtraBold" pitchFamily="2" charset="0"/>
                        </a:rPr>
                        <a:t>Glass dielectric generators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Common legacy design</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Fragile, dielectric failures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a:buNone/>
                      </a:pPr>
                      <a:r>
                        <a:rPr lang="en-US" sz="1400" b="1" dirty="0">
                          <a:latin typeface="Plus Jakarta Sans ExtraBold" pitchFamily="2" charset="0"/>
                        </a:rPr>
                        <a:t>High-voltage power supplies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Traditional approach</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Heat, reliability concerns</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426880">
                <a:tc>
                  <a:txBody>
                    <a:bodyPr/>
                    <a:lstStyle/>
                    <a:p>
                      <a:pPr>
                        <a:buNone/>
                      </a:pPr>
                      <a:r>
                        <a:rPr lang="en-US" sz="1400" b="1" dirty="0">
                          <a:latin typeface="Plus Jakarta Sans ExtraBold" pitchFamily="2" charset="0"/>
                        </a:rPr>
                        <a:t>Skid-mounted systems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Modular, packaged</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Still require skilled operation</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052054"/>
                  </a:ext>
                </a:extLst>
              </a:tr>
              <a:tr h="426880">
                <a:tc>
                  <a:txBody>
                    <a:bodyPr/>
                    <a:lstStyle/>
                    <a:p>
                      <a:pPr>
                        <a:buNone/>
                      </a:pPr>
                      <a:r>
                        <a:rPr lang="en-US" sz="1400" b="1" dirty="0">
                          <a:latin typeface="Plus Jakarta Sans ExtraBold" pitchFamily="2" charset="0"/>
                        </a:rPr>
                        <a:t>Custom-built systems</a:t>
                      </a:r>
                    </a:p>
                  </a:txBody>
                  <a:tcPr anchor="ctr">
                    <a:lnL w="28575"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Application specific</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400" b="0" dirty="0">
                          <a:latin typeface="Plus Jakarta Sans Medium" pitchFamily="2" charset="0"/>
                        </a:rPr>
                        <a:t>Long lead times, hard to service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1140547"/>
                  </a:ext>
                </a:extLst>
              </a:tr>
            </a:tbl>
          </a:graphicData>
        </a:graphic>
      </p:graphicFrame>
      <p:grpSp>
        <p:nvGrpSpPr>
          <p:cNvPr id="2" name="Group 1">
            <a:extLst>
              <a:ext uri="{FF2B5EF4-FFF2-40B4-BE49-F238E27FC236}">
                <a16:creationId xmlns:a16="http://schemas.microsoft.com/office/drawing/2014/main" id="{23B2EB16-2D4A-8D7A-0B23-F853FF7A7599}"/>
              </a:ext>
            </a:extLst>
          </p:cNvPr>
          <p:cNvGrpSpPr/>
          <p:nvPr/>
        </p:nvGrpSpPr>
        <p:grpSpPr>
          <a:xfrm>
            <a:off x="898712" y="684865"/>
            <a:ext cx="8184776" cy="1008632"/>
            <a:chOff x="898712" y="684865"/>
            <a:chExt cx="8184776" cy="1008632"/>
          </a:xfrm>
        </p:grpSpPr>
        <p:sp>
          <p:nvSpPr>
            <p:cNvPr id="6" name="TextBox 14">
              <a:extLst>
                <a:ext uri="{FF2B5EF4-FFF2-40B4-BE49-F238E27FC236}">
                  <a16:creationId xmlns:a16="http://schemas.microsoft.com/office/drawing/2014/main" id="{F9C12D94-7EEA-2465-E7A5-5165291F65B1}"/>
                </a:ext>
              </a:extLst>
            </p:cNvPr>
            <p:cNvSpPr txBox="1"/>
            <p:nvPr/>
          </p:nvSpPr>
          <p:spPr>
            <a:xfrm>
              <a:off x="898712" y="1028700"/>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Existing Ozone Technology</a:t>
              </a:r>
            </a:p>
          </p:txBody>
        </p:sp>
        <p:sp>
          <p:nvSpPr>
            <p:cNvPr id="7" name="TextBox 6">
              <a:extLst>
                <a:ext uri="{FF2B5EF4-FFF2-40B4-BE49-F238E27FC236}">
                  <a16:creationId xmlns:a16="http://schemas.microsoft.com/office/drawing/2014/main" id="{CEA00B9F-1A9C-A72C-08B6-08360BCAE073}"/>
                </a:ext>
              </a:extLst>
            </p:cNvPr>
            <p:cNvSpPr txBox="1"/>
            <p:nvPr/>
          </p:nvSpPr>
          <p:spPr>
            <a:xfrm>
              <a:off x="898712"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COMPETITION</a:t>
              </a:r>
            </a:p>
          </p:txBody>
        </p:sp>
      </p:grpSp>
      <p:sp>
        <p:nvSpPr>
          <p:cNvPr id="8" name="Parallelogram 7">
            <a:extLst>
              <a:ext uri="{FF2B5EF4-FFF2-40B4-BE49-F238E27FC236}">
                <a16:creationId xmlns:a16="http://schemas.microsoft.com/office/drawing/2014/main" id="{00CD3739-95C6-0590-F697-F1BC8D117FEC}"/>
              </a:ext>
            </a:extLst>
          </p:cNvPr>
          <p:cNvSpPr/>
          <p:nvPr/>
        </p:nvSpPr>
        <p:spPr>
          <a:xfrm>
            <a:off x="13792200" y="-990600"/>
            <a:ext cx="10968990" cy="8247361"/>
          </a:xfrm>
          <a:prstGeom prst="parallelogram">
            <a:avLst/>
          </a:prstGeom>
          <a:solidFill>
            <a:srgbClr val="AD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Medium" pitchFamily="2" charset="0"/>
            </a:endParaRPr>
          </a:p>
        </p:txBody>
      </p:sp>
      <p:grpSp>
        <p:nvGrpSpPr>
          <p:cNvPr id="9" name="Group 8">
            <a:extLst>
              <a:ext uri="{FF2B5EF4-FFF2-40B4-BE49-F238E27FC236}">
                <a16:creationId xmlns:a16="http://schemas.microsoft.com/office/drawing/2014/main" id="{C7AB30AE-072F-1384-41C2-C5396FDBDA49}"/>
              </a:ext>
            </a:extLst>
          </p:cNvPr>
          <p:cNvGrpSpPr/>
          <p:nvPr/>
        </p:nvGrpSpPr>
        <p:grpSpPr>
          <a:xfrm>
            <a:off x="14946028" y="-304800"/>
            <a:ext cx="6858000" cy="6858000"/>
            <a:chOff x="6604713" y="2077543"/>
            <a:chExt cx="5671068" cy="5671068"/>
          </a:xfrm>
        </p:grpSpPr>
        <p:pic>
          <p:nvPicPr>
            <p:cNvPr id="10" name="Picture 9">
              <a:extLst>
                <a:ext uri="{FF2B5EF4-FFF2-40B4-BE49-F238E27FC236}">
                  <a16:creationId xmlns:a16="http://schemas.microsoft.com/office/drawing/2014/main" id="{99111EBB-85C2-E89A-1441-07F248D214E3}"/>
                </a:ext>
              </a:extLst>
            </p:cNvPr>
            <p:cNvPicPr>
              <a:picLocks noChangeAspect="1"/>
            </p:cNvPicPr>
            <p:nvPr/>
          </p:nvPicPr>
          <p:blipFill>
            <a:blip r:embed="rId2"/>
            <a:stretch>
              <a:fillRect/>
            </a:stretch>
          </p:blipFill>
          <p:spPr>
            <a:xfrm>
              <a:off x="6604713" y="2077543"/>
              <a:ext cx="5671068" cy="5671068"/>
            </a:xfrm>
            <a:prstGeom prst="rect">
              <a:avLst/>
            </a:prstGeom>
          </p:spPr>
        </p:pic>
        <p:pic>
          <p:nvPicPr>
            <p:cNvPr id="11" name="Picture 10" descr="ozoneDielectrics1.jpg">
              <a:extLst>
                <a:ext uri="{FF2B5EF4-FFF2-40B4-BE49-F238E27FC236}">
                  <a16:creationId xmlns:a16="http://schemas.microsoft.com/office/drawing/2014/main" id="{98BB73B6-E9F5-A198-947C-6982918F9E4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1100" r="11100"/>
            <a:stretch/>
          </p:blipFill>
          <p:spPr>
            <a:xfrm>
              <a:off x="10527406" y="2291456"/>
              <a:ext cx="1495803" cy="1495803"/>
            </a:xfrm>
            <a:prstGeom prst="ellipse">
              <a:avLst/>
            </a:prstGeom>
          </p:spPr>
        </p:pic>
        <p:sp>
          <p:nvSpPr>
            <p:cNvPr id="12" name="Oval 11">
              <a:extLst>
                <a:ext uri="{FF2B5EF4-FFF2-40B4-BE49-F238E27FC236}">
                  <a16:creationId xmlns:a16="http://schemas.microsoft.com/office/drawing/2014/main" id="{0982A11D-57A3-5DF7-E185-DDC9E78D2C75}"/>
                </a:ext>
              </a:extLst>
            </p:cNvPr>
            <p:cNvSpPr/>
            <p:nvPr/>
          </p:nvSpPr>
          <p:spPr>
            <a:xfrm>
              <a:off x="7469158" y="5139421"/>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3" name="Oval 12">
              <a:extLst>
                <a:ext uri="{FF2B5EF4-FFF2-40B4-BE49-F238E27FC236}">
                  <a16:creationId xmlns:a16="http://schemas.microsoft.com/office/drawing/2014/main" id="{43EE68D3-7F70-BABE-B586-910396364844}"/>
                </a:ext>
              </a:extLst>
            </p:cNvPr>
            <p:cNvSpPr/>
            <p:nvPr/>
          </p:nvSpPr>
          <p:spPr>
            <a:xfrm>
              <a:off x="7822721" y="5464884"/>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4" name="Oval 13">
              <a:extLst>
                <a:ext uri="{FF2B5EF4-FFF2-40B4-BE49-F238E27FC236}">
                  <a16:creationId xmlns:a16="http://schemas.microsoft.com/office/drawing/2014/main" id="{FA8603CD-0C4B-919A-6E86-E8DB838E3E3B}"/>
                </a:ext>
              </a:extLst>
            </p:cNvPr>
            <p:cNvSpPr/>
            <p:nvPr/>
          </p:nvSpPr>
          <p:spPr>
            <a:xfrm>
              <a:off x="8483714" y="5609399"/>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5" name="Oval 14">
              <a:extLst>
                <a:ext uri="{FF2B5EF4-FFF2-40B4-BE49-F238E27FC236}">
                  <a16:creationId xmlns:a16="http://schemas.microsoft.com/office/drawing/2014/main" id="{A80CE7C9-A5FC-4F85-2E83-1E5FDF06E5C2}"/>
                </a:ext>
              </a:extLst>
            </p:cNvPr>
            <p:cNvSpPr/>
            <p:nvPr/>
          </p:nvSpPr>
          <p:spPr>
            <a:xfrm>
              <a:off x="7738185" y="3911699"/>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6" name="Oval 15">
              <a:extLst>
                <a:ext uri="{FF2B5EF4-FFF2-40B4-BE49-F238E27FC236}">
                  <a16:creationId xmlns:a16="http://schemas.microsoft.com/office/drawing/2014/main" id="{AA320D86-3FFF-E446-1BA9-4904695B2E4E}"/>
                </a:ext>
              </a:extLst>
            </p:cNvPr>
            <p:cNvSpPr/>
            <p:nvPr/>
          </p:nvSpPr>
          <p:spPr>
            <a:xfrm>
              <a:off x="10561900" y="4390106"/>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7" name="Oval 16">
              <a:extLst>
                <a:ext uri="{FF2B5EF4-FFF2-40B4-BE49-F238E27FC236}">
                  <a16:creationId xmlns:a16="http://schemas.microsoft.com/office/drawing/2014/main" id="{BC78E9BE-A341-D074-220E-0515538775AC}"/>
                </a:ext>
              </a:extLst>
            </p:cNvPr>
            <p:cNvSpPr/>
            <p:nvPr/>
          </p:nvSpPr>
          <p:spPr>
            <a:xfrm>
              <a:off x="9166037" y="5440190"/>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8" name="Oval 17">
              <a:extLst>
                <a:ext uri="{FF2B5EF4-FFF2-40B4-BE49-F238E27FC236}">
                  <a16:creationId xmlns:a16="http://schemas.microsoft.com/office/drawing/2014/main" id="{CFB5FF82-C81F-4517-0633-0BE3260C8DCE}"/>
                </a:ext>
              </a:extLst>
            </p:cNvPr>
            <p:cNvSpPr/>
            <p:nvPr/>
          </p:nvSpPr>
          <p:spPr>
            <a:xfrm>
              <a:off x="11541867" y="3890808"/>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9" name="Oval 18">
              <a:extLst>
                <a:ext uri="{FF2B5EF4-FFF2-40B4-BE49-F238E27FC236}">
                  <a16:creationId xmlns:a16="http://schemas.microsoft.com/office/drawing/2014/main" id="{6A4B98C5-E594-59C4-1C1B-A8FD8E682101}"/>
                </a:ext>
              </a:extLst>
            </p:cNvPr>
            <p:cNvSpPr/>
            <p:nvPr/>
          </p:nvSpPr>
          <p:spPr>
            <a:xfrm>
              <a:off x="10510389" y="3415245"/>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20" name="Oval 19">
              <a:extLst>
                <a:ext uri="{FF2B5EF4-FFF2-40B4-BE49-F238E27FC236}">
                  <a16:creationId xmlns:a16="http://schemas.microsoft.com/office/drawing/2014/main" id="{F2AFD186-D04D-10E5-D5D0-278522CE8C19}"/>
                </a:ext>
              </a:extLst>
            </p:cNvPr>
            <p:cNvSpPr/>
            <p:nvPr/>
          </p:nvSpPr>
          <p:spPr>
            <a:xfrm>
              <a:off x="8429183" y="4102190"/>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lus Jakarta Sans Medium" pitchFamily="2" charset="0"/>
              </a:endParaRPr>
            </a:p>
          </p:txBody>
        </p:sp>
        <p:sp>
          <p:nvSpPr>
            <p:cNvPr id="21" name="Oval 20">
              <a:extLst>
                <a:ext uri="{FF2B5EF4-FFF2-40B4-BE49-F238E27FC236}">
                  <a16:creationId xmlns:a16="http://schemas.microsoft.com/office/drawing/2014/main" id="{380C49BC-EC35-11A3-19C8-ECE6E124CC35}"/>
                </a:ext>
              </a:extLst>
            </p:cNvPr>
            <p:cNvSpPr/>
            <p:nvPr/>
          </p:nvSpPr>
          <p:spPr>
            <a:xfrm>
              <a:off x="8798526" y="3504616"/>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22" name="Oval 21">
              <a:extLst>
                <a:ext uri="{FF2B5EF4-FFF2-40B4-BE49-F238E27FC236}">
                  <a16:creationId xmlns:a16="http://schemas.microsoft.com/office/drawing/2014/main" id="{C6695029-04A5-A5B1-9DC0-425FDB071C6B}"/>
                </a:ext>
              </a:extLst>
            </p:cNvPr>
            <p:cNvSpPr/>
            <p:nvPr/>
          </p:nvSpPr>
          <p:spPr>
            <a:xfrm>
              <a:off x="7407016" y="4506082"/>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23" name="Oval 22">
              <a:extLst>
                <a:ext uri="{FF2B5EF4-FFF2-40B4-BE49-F238E27FC236}">
                  <a16:creationId xmlns:a16="http://schemas.microsoft.com/office/drawing/2014/main" id="{3FBA47AA-FC57-6F2F-D8F0-2E16E9367A54}"/>
                </a:ext>
              </a:extLst>
            </p:cNvPr>
            <p:cNvSpPr/>
            <p:nvPr/>
          </p:nvSpPr>
          <p:spPr>
            <a:xfrm>
              <a:off x="6663024" y="4860239"/>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dirty="0">
                <a:solidFill>
                  <a:schemeClr val="bg1"/>
                </a:solidFill>
                <a:latin typeface="Plus Jakarta Sans Medium" pitchFamily="2" charset="0"/>
              </a:endParaRPr>
            </a:p>
          </p:txBody>
        </p:sp>
        <p:sp>
          <p:nvSpPr>
            <p:cNvPr id="24" name="Oval 23">
              <a:extLst>
                <a:ext uri="{FF2B5EF4-FFF2-40B4-BE49-F238E27FC236}">
                  <a16:creationId xmlns:a16="http://schemas.microsoft.com/office/drawing/2014/main" id="{A781F09B-40EB-65CE-7FB3-32B0749C5F97}"/>
                </a:ext>
              </a:extLst>
            </p:cNvPr>
            <p:cNvSpPr/>
            <p:nvPr/>
          </p:nvSpPr>
          <p:spPr>
            <a:xfrm>
              <a:off x="8765241" y="3470188"/>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3</a:t>
              </a:r>
            </a:p>
          </p:txBody>
        </p:sp>
        <p:sp>
          <p:nvSpPr>
            <p:cNvPr id="25" name="Oval 24">
              <a:extLst>
                <a:ext uri="{FF2B5EF4-FFF2-40B4-BE49-F238E27FC236}">
                  <a16:creationId xmlns:a16="http://schemas.microsoft.com/office/drawing/2014/main" id="{39F43539-D03E-CE7B-0021-E9A0D3D26776}"/>
                </a:ext>
              </a:extLst>
            </p:cNvPr>
            <p:cNvSpPr/>
            <p:nvPr/>
          </p:nvSpPr>
          <p:spPr>
            <a:xfrm>
              <a:off x="8386758" y="4075771"/>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4</a:t>
              </a:r>
            </a:p>
          </p:txBody>
        </p:sp>
        <p:sp>
          <p:nvSpPr>
            <p:cNvPr id="26" name="Oval 25">
              <a:extLst>
                <a:ext uri="{FF2B5EF4-FFF2-40B4-BE49-F238E27FC236}">
                  <a16:creationId xmlns:a16="http://schemas.microsoft.com/office/drawing/2014/main" id="{0782B19E-9D84-1609-F42B-02FAAC73817A}"/>
                </a:ext>
              </a:extLst>
            </p:cNvPr>
            <p:cNvSpPr/>
            <p:nvPr/>
          </p:nvSpPr>
          <p:spPr>
            <a:xfrm>
              <a:off x="7696046" y="3885280"/>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6</a:t>
              </a:r>
            </a:p>
          </p:txBody>
        </p:sp>
        <p:sp>
          <p:nvSpPr>
            <p:cNvPr id="27" name="Oval 26">
              <a:extLst>
                <a:ext uri="{FF2B5EF4-FFF2-40B4-BE49-F238E27FC236}">
                  <a16:creationId xmlns:a16="http://schemas.microsoft.com/office/drawing/2014/main" id="{56A36681-6594-3B73-74F5-CCC367BF21ED}"/>
                </a:ext>
              </a:extLst>
            </p:cNvPr>
            <p:cNvSpPr/>
            <p:nvPr/>
          </p:nvSpPr>
          <p:spPr>
            <a:xfrm>
              <a:off x="9516742" y="3369218"/>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8</a:t>
              </a:r>
            </a:p>
          </p:txBody>
        </p:sp>
        <p:sp>
          <p:nvSpPr>
            <p:cNvPr id="28" name="Oval 27">
              <a:extLst>
                <a:ext uri="{FF2B5EF4-FFF2-40B4-BE49-F238E27FC236}">
                  <a16:creationId xmlns:a16="http://schemas.microsoft.com/office/drawing/2014/main" id="{0E6861A0-F2E2-65F2-614A-E0C8385E81E5}"/>
                </a:ext>
              </a:extLst>
            </p:cNvPr>
            <p:cNvSpPr/>
            <p:nvPr/>
          </p:nvSpPr>
          <p:spPr>
            <a:xfrm>
              <a:off x="7738185" y="5392018"/>
              <a:ext cx="462993" cy="464066"/>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dist">
                <a:defRPr/>
              </a:pPr>
              <a:r>
                <a:rPr lang="en-US" sz="1000" dirty="0">
                  <a:solidFill>
                    <a:schemeClr val="bg1"/>
                  </a:solidFill>
                  <a:latin typeface="Plus Jakarta Sans Medium" pitchFamily="2" charset="0"/>
                </a:rPr>
                <a:t>11</a:t>
              </a:r>
              <a:endParaRPr lang="en-US" sz="1400" dirty="0">
                <a:solidFill>
                  <a:schemeClr val="bg1"/>
                </a:solidFill>
                <a:latin typeface="Plus Jakarta Sans Medium" pitchFamily="2" charset="0"/>
              </a:endParaRPr>
            </a:p>
          </p:txBody>
        </p:sp>
        <p:sp>
          <p:nvSpPr>
            <p:cNvPr id="29" name="Oval 28">
              <a:extLst>
                <a:ext uri="{FF2B5EF4-FFF2-40B4-BE49-F238E27FC236}">
                  <a16:creationId xmlns:a16="http://schemas.microsoft.com/office/drawing/2014/main" id="{6DAB7BD3-515A-18FE-C452-8B16950D3C6A}"/>
                </a:ext>
              </a:extLst>
            </p:cNvPr>
            <p:cNvSpPr/>
            <p:nvPr/>
          </p:nvSpPr>
          <p:spPr>
            <a:xfrm>
              <a:off x="9249000" y="4591414"/>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30" name="Oval 29">
              <a:extLst>
                <a:ext uri="{FF2B5EF4-FFF2-40B4-BE49-F238E27FC236}">
                  <a16:creationId xmlns:a16="http://schemas.microsoft.com/office/drawing/2014/main" id="{6FF38656-4E93-3D19-807C-2CE9060B28CB}"/>
                </a:ext>
              </a:extLst>
            </p:cNvPr>
            <p:cNvSpPr/>
            <p:nvPr/>
          </p:nvSpPr>
          <p:spPr>
            <a:xfrm>
              <a:off x="9081886" y="5349703"/>
              <a:ext cx="456144" cy="457201"/>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dist">
                <a:defRPr/>
              </a:pPr>
              <a:r>
                <a:rPr lang="en-US" sz="1000" dirty="0">
                  <a:solidFill>
                    <a:schemeClr val="bg1"/>
                  </a:solidFill>
                  <a:latin typeface="Plus Jakarta Sans Medium" pitchFamily="2" charset="0"/>
                </a:rPr>
                <a:t>1</a:t>
              </a:r>
              <a:endParaRPr lang="en-US" sz="1400" dirty="0">
                <a:solidFill>
                  <a:schemeClr val="bg1"/>
                </a:solidFill>
                <a:latin typeface="Plus Jakarta Sans Medium" pitchFamily="2" charset="0"/>
              </a:endParaRPr>
            </a:p>
          </p:txBody>
        </p:sp>
        <p:sp>
          <p:nvSpPr>
            <p:cNvPr id="31" name="TextBox 30">
              <a:extLst>
                <a:ext uri="{FF2B5EF4-FFF2-40B4-BE49-F238E27FC236}">
                  <a16:creationId xmlns:a16="http://schemas.microsoft.com/office/drawing/2014/main" id="{BD460BDA-0D0C-1C6A-EF9A-546FDCCD2362}"/>
                </a:ext>
              </a:extLst>
            </p:cNvPr>
            <p:cNvSpPr txBox="1"/>
            <p:nvPr/>
          </p:nvSpPr>
          <p:spPr>
            <a:xfrm>
              <a:off x="9268587" y="4608406"/>
              <a:ext cx="355600" cy="229058"/>
            </a:xfrm>
            <a:prstGeom prst="rect">
              <a:avLst/>
            </a:prstGeom>
            <a:noFill/>
          </p:spPr>
          <p:txBody>
            <a:bodyPr wrap="square">
              <a:spAutoFit/>
            </a:bodyPr>
            <a:lstStyle/>
            <a:p>
              <a:r>
                <a:rPr lang="en-US" sz="1200" dirty="0">
                  <a:solidFill>
                    <a:schemeClr val="bg1"/>
                  </a:solidFill>
                  <a:latin typeface="Plus Jakarta Sans Medium" pitchFamily="2" charset="0"/>
                </a:rPr>
                <a:t>7</a:t>
              </a:r>
              <a:endParaRPr lang="en-US" sz="1200" dirty="0">
                <a:latin typeface="Plus Jakarta Sans Medium" pitchFamily="2" charset="0"/>
              </a:endParaRPr>
            </a:p>
          </p:txBody>
        </p:sp>
        <p:sp>
          <p:nvSpPr>
            <p:cNvPr id="32" name="Oval 31">
              <a:extLst>
                <a:ext uri="{FF2B5EF4-FFF2-40B4-BE49-F238E27FC236}">
                  <a16:creationId xmlns:a16="http://schemas.microsoft.com/office/drawing/2014/main" id="{3FAD5537-094E-CCE1-4327-5551873F14BD}"/>
                </a:ext>
              </a:extLst>
            </p:cNvPr>
            <p:cNvSpPr/>
            <p:nvPr/>
          </p:nvSpPr>
          <p:spPr>
            <a:xfrm>
              <a:off x="7370258" y="4506082"/>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9</a:t>
              </a:r>
            </a:p>
          </p:txBody>
        </p:sp>
        <p:sp>
          <p:nvSpPr>
            <p:cNvPr id="33" name="Oval 32">
              <a:extLst>
                <a:ext uri="{FF2B5EF4-FFF2-40B4-BE49-F238E27FC236}">
                  <a16:creationId xmlns:a16="http://schemas.microsoft.com/office/drawing/2014/main" id="{04BD0698-02F1-BCC2-3E8E-85F6B02BFF24}"/>
                </a:ext>
              </a:extLst>
            </p:cNvPr>
            <p:cNvSpPr/>
            <p:nvPr/>
          </p:nvSpPr>
          <p:spPr>
            <a:xfrm>
              <a:off x="7271302" y="5110569"/>
              <a:ext cx="666464"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10</a:t>
              </a:r>
            </a:p>
          </p:txBody>
        </p:sp>
        <p:sp>
          <p:nvSpPr>
            <p:cNvPr id="34" name="Oval 33">
              <a:extLst>
                <a:ext uri="{FF2B5EF4-FFF2-40B4-BE49-F238E27FC236}">
                  <a16:creationId xmlns:a16="http://schemas.microsoft.com/office/drawing/2014/main" id="{F8E1CA9B-108D-A9E7-C01F-5B6082E4C8B2}"/>
                </a:ext>
              </a:extLst>
            </p:cNvPr>
            <p:cNvSpPr/>
            <p:nvPr/>
          </p:nvSpPr>
          <p:spPr>
            <a:xfrm>
              <a:off x="8357706" y="5598770"/>
              <a:ext cx="541046"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12</a:t>
              </a:r>
            </a:p>
          </p:txBody>
        </p:sp>
        <p:sp>
          <p:nvSpPr>
            <p:cNvPr id="35" name="Oval 34">
              <a:extLst>
                <a:ext uri="{FF2B5EF4-FFF2-40B4-BE49-F238E27FC236}">
                  <a16:creationId xmlns:a16="http://schemas.microsoft.com/office/drawing/2014/main" id="{573C7055-612D-D56C-24B6-20BA0E587B62}"/>
                </a:ext>
              </a:extLst>
            </p:cNvPr>
            <p:cNvSpPr/>
            <p:nvPr/>
          </p:nvSpPr>
          <p:spPr>
            <a:xfrm>
              <a:off x="10527406" y="4355561"/>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2</a:t>
              </a:r>
            </a:p>
          </p:txBody>
        </p:sp>
        <p:sp>
          <p:nvSpPr>
            <p:cNvPr id="36" name="Oval 35">
              <a:extLst>
                <a:ext uri="{FF2B5EF4-FFF2-40B4-BE49-F238E27FC236}">
                  <a16:creationId xmlns:a16="http://schemas.microsoft.com/office/drawing/2014/main" id="{5B0B7B82-DD5F-6FE4-71AC-FCC37481E906}"/>
                </a:ext>
              </a:extLst>
            </p:cNvPr>
            <p:cNvSpPr/>
            <p:nvPr/>
          </p:nvSpPr>
          <p:spPr>
            <a:xfrm>
              <a:off x="10477104" y="3399539"/>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5</a:t>
              </a:r>
            </a:p>
          </p:txBody>
        </p:sp>
        <p:sp>
          <p:nvSpPr>
            <p:cNvPr id="37" name="Oval 36">
              <a:extLst>
                <a:ext uri="{FF2B5EF4-FFF2-40B4-BE49-F238E27FC236}">
                  <a16:creationId xmlns:a16="http://schemas.microsoft.com/office/drawing/2014/main" id="{C36DD848-B403-57E1-7853-3151C997E5AF}"/>
                </a:ext>
              </a:extLst>
            </p:cNvPr>
            <p:cNvSpPr/>
            <p:nvPr/>
          </p:nvSpPr>
          <p:spPr>
            <a:xfrm>
              <a:off x="11492368" y="3872344"/>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8</a:t>
              </a:r>
            </a:p>
          </p:txBody>
        </p:sp>
      </p:grpSp>
      <p:sp>
        <p:nvSpPr>
          <p:cNvPr id="38" name="Rectangle 37">
            <a:extLst>
              <a:ext uri="{FF2B5EF4-FFF2-40B4-BE49-F238E27FC236}">
                <a16:creationId xmlns:a16="http://schemas.microsoft.com/office/drawing/2014/main" id="{041EF682-5629-2E27-36A0-504ACC0F1A6D}"/>
              </a:ext>
            </a:extLst>
          </p:cNvPr>
          <p:cNvSpPr/>
          <p:nvPr/>
        </p:nvSpPr>
        <p:spPr>
          <a:xfrm>
            <a:off x="-14604039" y="3675638"/>
            <a:ext cx="12191999" cy="3182362"/>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39" name="TextBox 38">
            <a:extLst>
              <a:ext uri="{FF2B5EF4-FFF2-40B4-BE49-F238E27FC236}">
                <a16:creationId xmlns:a16="http://schemas.microsoft.com/office/drawing/2014/main" id="{12B8C5D8-563D-5D09-80C6-D60C4E7B6E70}"/>
              </a:ext>
            </a:extLst>
          </p:cNvPr>
          <p:cNvSpPr txBox="1"/>
          <p:nvPr/>
        </p:nvSpPr>
        <p:spPr>
          <a:xfrm>
            <a:off x="-26995158" y="4311242"/>
            <a:ext cx="8603398" cy="2000548"/>
          </a:xfrm>
          <a:prstGeom prst="rect">
            <a:avLst/>
          </a:prstGeom>
          <a:noFill/>
        </p:spPr>
        <p:txBody>
          <a:bodyPr wrap="square" numCol="2">
            <a:spAutoFit/>
          </a:bodyPr>
          <a:lstStyle/>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Large / Heavy Systems</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Complicated Design &amp; Installation</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Separate PSU</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Audible &amp; Harmonic Noise Issues</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Frequent / Difficult Dielectric Maintenance</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Limited Turn-Down</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Energy Inefficient</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Poor Heating / Cooling</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Hi OPEX Cost</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Safety Concerns</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Poor Process Integration</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Poor Service &amp; Support</a:t>
            </a:r>
          </a:p>
        </p:txBody>
      </p:sp>
      <p:grpSp>
        <p:nvGrpSpPr>
          <p:cNvPr id="45" name="Group 44">
            <a:extLst>
              <a:ext uri="{FF2B5EF4-FFF2-40B4-BE49-F238E27FC236}">
                <a16:creationId xmlns:a16="http://schemas.microsoft.com/office/drawing/2014/main" id="{94C7D557-D3A9-2AEE-6796-2C9F17F9936A}"/>
              </a:ext>
            </a:extLst>
          </p:cNvPr>
          <p:cNvGrpSpPr/>
          <p:nvPr/>
        </p:nvGrpSpPr>
        <p:grpSpPr>
          <a:xfrm>
            <a:off x="-41750876" y="701194"/>
            <a:ext cx="8184776" cy="1673430"/>
            <a:chOff x="898712" y="684865"/>
            <a:chExt cx="8184776" cy="1673430"/>
          </a:xfrm>
        </p:grpSpPr>
        <p:sp>
          <p:nvSpPr>
            <p:cNvPr id="46" name="TextBox 14">
              <a:extLst>
                <a:ext uri="{FF2B5EF4-FFF2-40B4-BE49-F238E27FC236}">
                  <a16:creationId xmlns:a16="http://schemas.microsoft.com/office/drawing/2014/main" id="{ABBCFE51-2F02-D974-756A-A1C6FF98175F}"/>
                </a:ext>
              </a:extLst>
            </p:cNvPr>
            <p:cNvSpPr txBox="1"/>
            <p:nvPr/>
          </p:nvSpPr>
          <p:spPr>
            <a:xfrm>
              <a:off x="898712" y="1028700"/>
              <a:ext cx="8184776" cy="1329595"/>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Existing Ozone</a:t>
              </a:r>
            </a:p>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Technology</a:t>
              </a:r>
            </a:p>
          </p:txBody>
        </p:sp>
        <p:sp>
          <p:nvSpPr>
            <p:cNvPr id="47" name="TextBox 46">
              <a:extLst>
                <a:ext uri="{FF2B5EF4-FFF2-40B4-BE49-F238E27FC236}">
                  <a16:creationId xmlns:a16="http://schemas.microsoft.com/office/drawing/2014/main" id="{0735D3C8-F445-4F8F-465F-F390812FB7B6}"/>
                </a:ext>
              </a:extLst>
            </p:cNvPr>
            <p:cNvSpPr txBox="1"/>
            <p:nvPr/>
          </p:nvSpPr>
          <p:spPr>
            <a:xfrm>
              <a:off x="898712"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COMPETITION</a:t>
              </a:r>
            </a:p>
          </p:txBody>
        </p:sp>
      </p:grpSp>
    </p:spTree>
    <p:extLst>
      <p:ext uri="{BB962C8B-B14F-4D97-AF65-F5344CB8AC3E}">
        <p14:creationId xmlns:p14="http://schemas.microsoft.com/office/powerpoint/2010/main" val="2898765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E5E7B4AB-D78F-BFF3-BEA7-6B8F16B746AF}"/>
              </a:ext>
            </a:extLst>
          </p:cNvPr>
          <p:cNvSpPr/>
          <p:nvPr/>
        </p:nvSpPr>
        <p:spPr>
          <a:xfrm>
            <a:off x="0" y="3675638"/>
            <a:ext cx="12191999" cy="3182362"/>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grpSp>
        <p:nvGrpSpPr>
          <p:cNvPr id="2" name="Group 1">
            <a:extLst>
              <a:ext uri="{FF2B5EF4-FFF2-40B4-BE49-F238E27FC236}">
                <a16:creationId xmlns:a16="http://schemas.microsoft.com/office/drawing/2014/main" id="{23B2EB16-2D4A-8D7A-0B23-F853FF7A7599}"/>
              </a:ext>
            </a:extLst>
          </p:cNvPr>
          <p:cNvGrpSpPr/>
          <p:nvPr/>
        </p:nvGrpSpPr>
        <p:grpSpPr>
          <a:xfrm>
            <a:off x="898712" y="963585"/>
            <a:ext cx="8184776" cy="1673430"/>
            <a:chOff x="898712" y="684865"/>
            <a:chExt cx="8184776" cy="1673430"/>
          </a:xfrm>
        </p:grpSpPr>
        <p:sp>
          <p:nvSpPr>
            <p:cNvPr id="6" name="TextBox 14">
              <a:extLst>
                <a:ext uri="{FF2B5EF4-FFF2-40B4-BE49-F238E27FC236}">
                  <a16:creationId xmlns:a16="http://schemas.microsoft.com/office/drawing/2014/main" id="{F9C12D94-7EEA-2465-E7A5-5165291F65B1}"/>
                </a:ext>
              </a:extLst>
            </p:cNvPr>
            <p:cNvSpPr txBox="1"/>
            <p:nvPr/>
          </p:nvSpPr>
          <p:spPr>
            <a:xfrm>
              <a:off x="898712" y="1028700"/>
              <a:ext cx="8184776" cy="1329595"/>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Existing Ozone</a:t>
              </a:r>
            </a:p>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Technology</a:t>
              </a:r>
            </a:p>
          </p:txBody>
        </p:sp>
        <p:sp>
          <p:nvSpPr>
            <p:cNvPr id="7" name="TextBox 6">
              <a:extLst>
                <a:ext uri="{FF2B5EF4-FFF2-40B4-BE49-F238E27FC236}">
                  <a16:creationId xmlns:a16="http://schemas.microsoft.com/office/drawing/2014/main" id="{CEA00B9F-1A9C-A72C-08B6-08360BCAE073}"/>
                </a:ext>
              </a:extLst>
            </p:cNvPr>
            <p:cNvSpPr txBox="1"/>
            <p:nvPr/>
          </p:nvSpPr>
          <p:spPr>
            <a:xfrm>
              <a:off x="898712"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COMPETITION</a:t>
              </a:r>
            </a:p>
          </p:txBody>
        </p:sp>
      </p:grpSp>
      <p:grpSp>
        <p:nvGrpSpPr>
          <p:cNvPr id="9" name="Group 8">
            <a:extLst>
              <a:ext uri="{FF2B5EF4-FFF2-40B4-BE49-F238E27FC236}">
                <a16:creationId xmlns:a16="http://schemas.microsoft.com/office/drawing/2014/main" id="{393D87CF-C5A1-D940-642B-01360836A305}"/>
              </a:ext>
            </a:extLst>
          </p:cNvPr>
          <p:cNvGrpSpPr/>
          <p:nvPr/>
        </p:nvGrpSpPr>
        <p:grpSpPr>
          <a:xfrm>
            <a:off x="5654488" y="-304800"/>
            <a:ext cx="6858000" cy="6858000"/>
            <a:chOff x="6604713" y="2077543"/>
            <a:chExt cx="5671068" cy="5671068"/>
          </a:xfrm>
        </p:grpSpPr>
        <p:pic>
          <p:nvPicPr>
            <p:cNvPr id="10" name="Picture 9">
              <a:extLst>
                <a:ext uri="{FF2B5EF4-FFF2-40B4-BE49-F238E27FC236}">
                  <a16:creationId xmlns:a16="http://schemas.microsoft.com/office/drawing/2014/main" id="{3721ECF4-9458-A7AD-D336-71230D448FCB}"/>
                </a:ext>
              </a:extLst>
            </p:cNvPr>
            <p:cNvPicPr>
              <a:picLocks noChangeAspect="1"/>
            </p:cNvPicPr>
            <p:nvPr/>
          </p:nvPicPr>
          <p:blipFill>
            <a:blip r:embed="rId2"/>
            <a:stretch>
              <a:fillRect/>
            </a:stretch>
          </p:blipFill>
          <p:spPr>
            <a:xfrm>
              <a:off x="6604713" y="2077543"/>
              <a:ext cx="5671068" cy="5671068"/>
            </a:xfrm>
            <a:prstGeom prst="rect">
              <a:avLst/>
            </a:prstGeom>
          </p:spPr>
        </p:pic>
        <p:pic>
          <p:nvPicPr>
            <p:cNvPr id="11" name="Picture 10" descr="ozoneDielectrics1.jpg">
              <a:extLst>
                <a:ext uri="{FF2B5EF4-FFF2-40B4-BE49-F238E27FC236}">
                  <a16:creationId xmlns:a16="http://schemas.microsoft.com/office/drawing/2014/main" id="{0131A3A2-F99F-0834-42AD-2194851338B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1100" r="11100"/>
            <a:stretch/>
          </p:blipFill>
          <p:spPr>
            <a:xfrm>
              <a:off x="10527406" y="2291456"/>
              <a:ext cx="1495803" cy="1495803"/>
            </a:xfrm>
            <a:prstGeom prst="ellipse">
              <a:avLst/>
            </a:prstGeom>
          </p:spPr>
        </p:pic>
        <p:sp>
          <p:nvSpPr>
            <p:cNvPr id="12" name="Oval 11">
              <a:extLst>
                <a:ext uri="{FF2B5EF4-FFF2-40B4-BE49-F238E27FC236}">
                  <a16:creationId xmlns:a16="http://schemas.microsoft.com/office/drawing/2014/main" id="{18EFA010-8502-6F43-2A3F-2E12AE9C9086}"/>
                </a:ext>
              </a:extLst>
            </p:cNvPr>
            <p:cNvSpPr/>
            <p:nvPr/>
          </p:nvSpPr>
          <p:spPr>
            <a:xfrm>
              <a:off x="7469158" y="5139421"/>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3" name="Oval 12">
              <a:extLst>
                <a:ext uri="{FF2B5EF4-FFF2-40B4-BE49-F238E27FC236}">
                  <a16:creationId xmlns:a16="http://schemas.microsoft.com/office/drawing/2014/main" id="{358FA94E-41C2-CFAC-6A5E-D901DFAEA237}"/>
                </a:ext>
              </a:extLst>
            </p:cNvPr>
            <p:cNvSpPr/>
            <p:nvPr/>
          </p:nvSpPr>
          <p:spPr>
            <a:xfrm>
              <a:off x="7822721" y="5464884"/>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4" name="Oval 13">
              <a:extLst>
                <a:ext uri="{FF2B5EF4-FFF2-40B4-BE49-F238E27FC236}">
                  <a16:creationId xmlns:a16="http://schemas.microsoft.com/office/drawing/2014/main" id="{FE81618B-FFD1-DC49-6DCC-B21A987D8134}"/>
                </a:ext>
              </a:extLst>
            </p:cNvPr>
            <p:cNvSpPr/>
            <p:nvPr/>
          </p:nvSpPr>
          <p:spPr>
            <a:xfrm>
              <a:off x="8483714" y="5609399"/>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5" name="Oval 14">
              <a:extLst>
                <a:ext uri="{FF2B5EF4-FFF2-40B4-BE49-F238E27FC236}">
                  <a16:creationId xmlns:a16="http://schemas.microsoft.com/office/drawing/2014/main" id="{E8370DB7-C943-50EE-2016-F8F76B88E6B0}"/>
                </a:ext>
              </a:extLst>
            </p:cNvPr>
            <p:cNvSpPr/>
            <p:nvPr/>
          </p:nvSpPr>
          <p:spPr>
            <a:xfrm>
              <a:off x="7738185" y="3911699"/>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6" name="Oval 15">
              <a:extLst>
                <a:ext uri="{FF2B5EF4-FFF2-40B4-BE49-F238E27FC236}">
                  <a16:creationId xmlns:a16="http://schemas.microsoft.com/office/drawing/2014/main" id="{5D77BE4E-46A5-AA38-AD62-1DB81843C93E}"/>
                </a:ext>
              </a:extLst>
            </p:cNvPr>
            <p:cNvSpPr/>
            <p:nvPr/>
          </p:nvSpPr>
          <p:spPr>
            <a:xfrm>
              <a:off x="10561900" y="4390106"/>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7" name="Oval 16">
              <a:extLst>
                <a:ext uri="{FF2B5EF4-FFF2-40B4-BE49-F238E27FC236}">
                  <a16:creationId xmlns:a16="http://schemas.microsoft.com/office/drawing/2014/main" id="{FF7DD72F-AF91-AA89-2635-51FDB8932A99}"/>
                </a:ext>
              </a:extLst>
            </p:cNvPr>
            <p:cNvSpPr/>
            <p:nvPr/>
          </p:nvSpPr>
          <p:spPr>
            <a:xfrm>
              <a:off x="9166037" y="5440190"/>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8" name="Oval 17">
              <a:extLst>
                <a:ext uri="{FF2B5EF4-FFF2-40B4-BE49-F238E27FC236}">
                  <a16:creationId xmlns:a16="http://schemas.microsoft.com/office/drawing/2014/main" id="{D2207E53-6503-E4AB-4A76-09235F3169C5}"/>
                </a:ext>
              </a:extLst>
            </p:cNvPr>
            <p:cNvSpPr/>
            <p:nvPr/>
          </p:nvSpPr>
          <p:spPr>
            <a:xfrm>
              <a:off x="11541867" y="3890808"/>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19" name="Oval 18">
              <a:extLst>
                <a:ext uri="{FF2B5EF4-FFF2-40B4-BE49-F238E27FC236}">
                  <a16:creationId xmlns:a16="http://schemas.microsoft.com/office/drawing/2014/main" id="{D41CEE7E-2760-5D65-4460-6323D6D30A42}"/>
                </a:ext>
              </a:extLst>
            </p:cNvPr>
            <p:cNvSpPr/>
            <p:nvPr/>
          </p:nvSpPr>
          <p:spPr>
            <a:xfrm>
              <a:off x="10510389" y="3415245"/>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20" name="Oval 19">
              <a:extLst>
                <a:ext uri="{FF2B5EF4-FFF2-40B4-BE49-F238E27FC236}">
                  <a16:creationId xmlns:a16="http://schemas.microsoft.com/office/drawing/2014/main" id="{404ACBFA-31E1-F328-BBB5-CD8DCAE935A3}"/>
                </a:ext>
              </a:extLst>
            </p:cNvPr>
            <p:cNvSpPr/>
            <p:nvPr/>
          </p:nvSpPr>
          <p:spPr>
            <a:xfrm>
              <a:off x="8429183" y="4102190"/>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Plus Jakarta Sans Medium" pitchFamily="2" charset="0"/>
              </a:endParaRPr>
            </a:p>
          </p:txBody>
        </p:sp>
        <p:sp>
          <p:nvSpPr>
            <p:cNvPr id="21" name="Oval 20">
              <a:extLst>
                <a:ext uri="{FF2B5EF4-FFF2-40B4-BE49-F238E27FC236}">
                  <a16:creationId xmlns:a16="http://schemas.microsoft.com/office/drawing/2014/main" id="{3ACF1283-9C5C-1526-D20E-246AE66AAF94}"/>
                </a:ext>
              </a:extLst>
            </p:cNvPr>
            <p:cNvSpPr/>
            <p:nvPr/>
          </p:nvSpPr>
          <p:spPr>
            <a:xfrm>
              <a:off x="8798526" y="3504616"/>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22" name="Oval 21">
              <a:extLst>
                <a:ext uri="{FF2B5EF4-FFF2-40B4-BE49-F238E27FC236}">
                  <a16:creationId xmlns:a16="http://schemas.microsoft.com/office/drawing/2014/main" id="{F7357D97-759B-012B-B2CE-DA6F29F832AA}"/>
                </a:ext>
              </a:extLst>
            </p:cNvPr>
            <p:cNvSpPr/>
            <p:nvPr/>
          </p:nvSpPr>
          <p:spPr>
            <a:xfrm>
              <a:off x="7407016" y="4506082"/>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23" name="Oval 22">
              <a:extLst>
                <a:ext uri="{FF2B5EF4-FFF2-40B4-BE49-F238E27FC236}">
                  <a16:creationId xmlns:a16="http://schemas.microsoft.com/office/drawing/2014/main" id="{F594A99A-29A4-2C0F-1528-6DA55DE244E7}"/>
                </a:ext>
              </a:extLst>
            </p:cNvPr>
            <p:cNvSpPr/>
            <p:nvPr/>
          </p:nvSpPr>
          <p:spPr>
            <a:xfrm>
              <a:off x="6663024" y="4860239"/>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endParaRPr lang="en-US" dirty="0">
                <a:solidFill>
                  <a:schemeClr val="bg1"/>
                </a:solidFill>
                <a:latin typeface="Plus Jakarta Sans Medium" pitchFamily="2" charset="0"/>
              </a:endParaRPr>
            </a:p>
          </p:txBody>
        </p:sp>
        <p:sp>
          <p:nvSpPr>
            <p:cNvPr id="24" name="Oval 23">
              <a:extLst>
                <a:ext uri="{FF2B5EF4-FFF2-40B4-BE49-F238E27FC236}">
                  <a16:creationId xmlns:a16="http://schemas.microsoft.com/office/drawing/2014/main" id="{5413D77B-DBDB-1740-B9F8-9F0C023D967C}"/>
                </a:ext>
              </a:extLst>
            </p:cNvPr>
            <p:cNvSpPr/>
            <p:nvPr/>
          </p:nvSpPr>
          <p:spPr>
            <a:xfrm>
              <a:off x="8765241" y="3470188"/>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3</a:t>
              </a:r>
            </a:p>
          </p:txBody>
        </p:sp>
        <p:sp>
          <p:nvSpPr>
            <p:cNvPr id="25" name="Oval 24">
              <a:extLst>
                <a:ext uri="{FF2B5EF4-FFF2-40B4-BE49-F238E27FC236}">
                  <a16:creationId xmlns:a16="http://schemas.microsoft.com/office/drawing/2014/main" id="{EC070EE4-BD95-28DC-A63F-A0DB0C37E7F6}"/>
                </a:ext>
              </a:extLst>
            </p:cNvPr>
            <p:cNvSpPr/>
            <p:nvPr/>
          </p:nvSpPr>
          <p:spPr>
            <a:xfrm>
              <a:off x="8386758" y="4075771"/>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4</a:t>
              </a:r>
            </a:p>
          </p:txBody>
        </p:sp>
        <p:sp>
          <p:nvSpPr>
            <p:cNvPr id="26" name="Oval 25">
              <a:extLst>
                <a:ext uri="{FF2B5EF4-FFF2-40B4-BE49-F238E27FC236}">
                  <a16:creationId xmlns:a16="http://schemas.microsoft.com/office/drawing/2014/main" id="{2C20C8C9-67D5-198A-364A-2C34921BDEB1}"/>
                </a:ext>
              </a:extLst>
            </p:cNvPr>
            <p:cNvSpPr/>
            <p:nvPr/>
          </p:nvSpPr>
          <p:spPr>
            <a:xfrm>
              <a:off x="7696046" y="3885280"/>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6</a:t>
              </a:r>
            </a:p>
          </p:txBody>
        </p:sp>
        <p:sp>
          <p:nvSpPr>
            <p:cNvPr id="27" name="Oval 26">
              <a:extLst>
                <a:ext uri="{FF2B5EF4-FFF2-40B4-BE49-F238E27FC236}">
                  <a16:creationId xmlns:a16="http://schemas.microsoft.com/office/drawing/2014/main" id="{F83D8FAE-5DC3-3945-2693-1ED2E6BC2771}"/>
                </a:ext>
              </a:extLst>
            </p:cNvPr>
            <p:cNvSpPr/>
            <p:nvPr/>
          </p:nvSpPr>
          <p:spPr>
            <a:xfrm>
              <a:off x="9516742" y="3369218"/>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8</a:t>
              </a:r>
            </a:p>
          </p:txBody>
        </p:sp>
        <p:sp>
          <p:nvSpPr>
            <p:cNvPr id="28" name="Oval 27">
              <a:extLst>
                <a:ext uri="{FF2B5EF4-FFF2-40B4-BE49-F238E27FC236}">
                  <a16:creationId xmlns:a16="http://schemas.microsoft.com/office/drawing/2014/main" id="{2B6B7B01-A1ED-70C0-711B-B671F089B07C}"/>
                </a:ext>
              </a:extLst>
            </p:cNvPr>
            <p:cNvSpPr/>
            <p:nvPr/>
          </p:nvSpPr>
          <p:spPr>
            <a:xfrm>
              <a:off x="7738185" y="5392018"/>
              <a:ext cx="462993" cy="464066"/>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dist">
                <a:defRPr/>
              </a:pPr>
              <a:r>
                <a:rPr lang="en-US" sz="1000" dirty="0">
                  <a:solidFill>
                    <a:schemeClr val="bg1"/>
                  </a:solidFill>
                  <a:latin typeface="Plus Jakarta Sans Medium" pitchFamily="2" charset="0"/>
                </a:rPr>
                <a:t>11</a:t>
              </a:r>
              <a:endParaRPr lang="en-US" sz="1400" dirty="0">
                <a:solidFill>
                  <a:schemeClr val="bg1"/>
                </a:solidFill>
                <a:latin typeface="Plus Jakarta Sans Medium" pitchFamily="2" charset="0"/>
              </a:endParaRPr>
            </a:p>
          </p:txBody>
        </p:sp>
        <p:sp>
          <p:nvSpPr>
            <p:cNvPr id="29" name="Oval 28">
              <a:extLst>
                <a:ext uri="{FF2B5EF4-FFF2-40B4-BE49-F238E27FC236}">
                  <a16:creationId xmlns:a16="http://schemas.microsoft.com/office/drawing/2014/main" id="{1EB206A1-ACF0-FF1E-BADF-6F24ADD30E29}"/>
                </a:ext>
              </a:extLst>
            </p:cNvPr>
            <p:cNvSpPr/>
            <p:nvPr/>
          </p:nvSpPr>
          <p:spPr>
            <a:xfrm>
              <a:off x="9249000" y="4591414"/>
              <a:ext cx="289030" cy="289030"/>
            </a:xfrm>
            <a:prstGeom prst="ellipse">
              <a:avLst/>
            </a:prstGeom>
            <a:solidFill>
              <a:srgbClr val="60B0F3"/>
            </a:solidFill>
            <a:ln>
              <a:solidFill>
                <a:srgbClr val="519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30" name="Oval 29">
              <a:extLst>
                <a:ext uri="{FF2B5EF4-FFF2-40B4-BE49-F238E27FC236}">
                  <a16:creationId xmlns:a16="http://schemas.microsoft.com/office/drawing/2014/main" id="{66A7FCF7-E6D6-88D5-59E2-AE9341FE0ABF}"/>
                </a:ext>
              </a:extLst>
            </p:cNvPr>
            <p:cNvSpPr/>
            <p:nvPr/>
          </p:nvSpPr>
          <p:spPr>
            <a:xfrm>
              <a:off x="9081886" y="5349703"/>
              <a:ext cx="456144" cy="457201"/>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dist">
                <a:defRPr/>
              </a:pPr>
              <a:r>
                <a:rPr lang="en-US" sz="1000" dirty="0">
                  <a:solidFill>
                    <a:schemeClr val="bg1"/>
                  </a:solidFill>
                  <a:latin typeface="Plus Jakarta Sans Medium" pitchFamily="2" charset="0"/>
                </a:rPr>
                <a:t>1</a:t>
              </a:r>
              <a:endParaRPr lang="en-US" sz="1400" dirty="0">
                <a:solidFill>
                  <a:schemeClr val="bg1"/>
                </a:solidFill>
                <a:latin typeface="Plus Jakarta Sans Medium" pitchFamily="2" charset="0"/>
              </a:endParaRPr>
            </a:p>
          </p:txBody>
        </p:sp>
        <p:sp>
          <p:nvSpPr>
            <p:cNvPr id="31" name="TextBox 30">
              <a:extLst>
                <a:ext uri="{FF2B5EF4-FFF2-40B4-BE49-F238E27FC236}">
                  <a16:creationId xmlns:a16="http://schemas.microsoft.com/office/drawing/2014/main" id="{36D10726-E594-1E64-FD11-0DE95CACE7FF}"/>
                </a:ext>
              </a:extLst>
            </p:cNvPr>
            <p:cNvSpPr txBox="1"/>
            <p:nvPr/>
          </p:nvSpPr>
          <p:spPr>
            <a:xfrm>
              <a:off x="9268587" y="4608406"/>
              <a:ext cx="355600" cy="229058"/>
            </a:xfrm>
            <a:prstGeom prst="rect">
              <a:avLst/>
            </a:prstGeom>
            <a:noFill/>
          </p:spPr>
          <p:txBody>
            <a:bodyPr wrap="square">
              <a:spAutoFit/>
            </a:bodyPr>
            <a:lstStyle/>
            <a:p>
              <a:r>
                <a:rPr lang="en-US" sz="1200" dirty="0">
                  <a:solidFill>
                    <a:schemeClr val="bg1"/>
                  </a:solidFill>
                  <a:latin typeface="Plus Jakarta Sans Medium" pitchFamily="2" charset="0"/>
                </a:rPr>
                <a:t>7</a:t>
              </a:r>
              <a:endParaRPr lang="en-US" sz="1200" dirty="0">
                <a:latin typeface="Plus Jakarta Sans Medium" pitchFamily="2" charset="0"/>
              </a:endParaRPr>
            </a:p>
          </p:txBody>
        </p:sp>
        <p:sp>
          <p:nvSpPr>
            <p:cNvPr id="32" name="Oval 31">
              <a:extLst>
                <a:ext uri="{FF2B5EF4-FFF2-40B4-BE49-F238E27FC236}">
                  <a16:creationId xmlns:a16="http://schemas.microsoft.com/office/drawing/2014/main" id="{C4BDE91E-BCEA-299B-9C44-B84139460C5C}"/>
                </a:ext>
              </a:extLst>
            </p:cNvPr>
            <p:cNvSpPr/>
            <p:nvPr/>
          </p:nvSpPr>
          <p:spPr>
            <a:xfrm>
              <a:off x="7370258" y="4506082"/>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9</a:t>
              </a:r>
            </a:p>
          </p:txBody>
        </p:sp>
        <p:sp>
          <p:nvSpPr>
            <p:cNvPr id="33" name="Oval 32">
              <a:extLst>
                <a:ext uri="{FF2B5EF4-FFF2-40B4-BE49-F238E27FC236}">
                  <a16:creationId xmlns:a16="http://schemas.microsoft.com/office/drawing/2014/main" id="{7CFE3CF5-6F01-8BDD-1A64-63622A2FEA24}"/>
                </a:ext>
              </a:extLst>
            </p:cNvPr>
            <p:cNvSpPr/>
            <p:nvPr/>
          </p:nvSpPr>
          <p:spPr>
            <a:xfrm>
              <a:off x="7271302" y="5110569"/>
              <a:ext cx="666464"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10</a:t>
              </a:r>
            </a:p>
          </p:txBody>
        </p:sp>
        <p:sp>
          <p:nvSpPr>
            <p:cNvPr id="34" name="Oval 33">
              <a:extLst>
                <a:ext uri="{FF2B5EF4-FFF2-40B4-BE49-F238E27FC236}">
                  <a16:creationId xmlns:a16="http://schemas.microsoft.com/office/drawing/2014/main" id="{B386F69C-2E59-4DFC-DDE4-6903CFCC94C7}"/>
                </a:ext>
              </a:extLst>
            </p:cNvPr>
            <p:cNvSpPr/>
            <p:nvPr/>
          </p:nvSpPr>
          <p:spPr>
            <a:xfrm>
              <a:off x="8357706" y="5598770"/>
              <a:ext cx="541046"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12</a:t>
              </a:r>
            </a:p>
          </p:txBody>
        </p:sp>
        <p:sp>
          <p:nvSpPr>
            <p:cNvPr id="35" name="Oval 34">
              <a:extLst>
                <a:ext uri="{FF2B5EF4-FFF2-40B4-BE49-F238E27FC236}">
                  <a16:creationId xmlns:a16="http://schemas.microsoft.com/office/drawing/2014/main" id="{980AC9E8-439A-16F0-7851-846B6200760C}"/>
                </a:ext>
              </a:extLst>
            </p:cNvPr>
            <p:cNvSpPr/>
            <p:nvPr/>
          </p:nvSpPr>
          <p:spPr>
            <a:xfrm>
              <a:off x="10527406" y="4355561"/>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2</a:t>
              </a:r>
            </a:p>
          </p:txBody>
        </p:sp>
        <p:sp>
          <p:nvSpPr>
            <p:cNvPr id="36" name="Oval 35">
              <a:extLst>
                <a:ext uri="{FF2B5EF4-FFF2-40B4-BE49-F238E27FC236}">
                  <a16:creationId xmlns:a16="http://schemas.microsoft.com/office/drawing/2014/main" id="{C9121DC6-EF67-F949-810C-7F47D123763D}"/>
                </a:ext>
              </a:extLst>
            </p:cNvPr>
            <p:cNvSpPr/>
            <p:nvPr/>
          </p:nvSpPr>
          <p:spPr>
            <a:xfrm>
              <a:off x="10477104" y="3399539"/>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5</a:t>
              </a:r>
            </a:p>
          </p:txBody>
        </p:sp>
        <p:sp>
          <p:nvSpPr>
            <p:cNvPr id="37" name="Oval 36">
              <a:extLst>
                <a:ext uri="{FF2B5EF4-FFF2-40B4-BE49-F238E27FC236}">
                  <a16:creationId xmlns:a16="http://schemas.microsoft.com/office/drawing/2014/main" id="{F2504BF0-644C-7F98-E14D-AC50299D0544}"/>
                </a:ext>
              </a:extLst>
            </p:cNvPr>
            <p:cNvSpPr/>
            <p:nvPr/>
          </p:nvSpPr>
          <p:spPr>
            <a:xfrm>
              <a:off x="11492368" y="3872344"/>
              <a:ext cx="355600" cy="341868"/>
            </a:xfrm>
            <a:prstGeom prst="ellipse">
              <a:avLst/>
            </a:prstGeom>
            <a:noFill/>
            <a:ln>
              <a:noFill/>
            </a:ln>
          </p:spPr>
          <p:style>
            <a:lnRef idx="3">
              <a:schemeClr val="lt1"/>
            </a:lnRef>
            <a:fillRef idx="1">
              <a:schemeClr val="accent1"/>
            </a:fillRef>
            <a:effectRef idx="1">
              <a:schemeClr val="accent1"/>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dirty="0">
                  <a:solidFill>
                    <a:schemeClr val="bg1"/>
                  </a:solidFill>
                  <a:latin typeface="Plus Jakarta Sans Medium" pitchFamily="2" charset="0"/>
                </a:rPr>
                <a:t>8</a:t>
              </a:r>
            </a:p>
          </p:txBody>
        </p:sp>
      </p:grpSp>
      <p:sp>
        <p:nvSpPr>
          <p:cNvPr id="39" name="TextBox 38">
            <a:extLst>
              <a:ext uri="{FF2B5EF4-FFF2-40B4-BE49-F238E27FC236}">
                <a16:creationId xmlns:a16="http://schemas.microsoft.com/office/drawing/2014/main" id="{908CE231-32E3-2A1E-4D62-0D61867126F1}"/>
              </a:ext>
            </a:extLst>
          </p:cNvPr>
          <p:cNvSpPr txBox="1"/>
          <p:nvPr/>
        </p:nvSpPr>
        <p:spPr>
          <a:xfrm>
            <a:off x="689401" y="4311242"/>
            <a:ext cx="8603398" cy="2000548"/>
          </a:xfrm>
          <a:prstGeom prst="rect">
            <a:avLst/>
          </a:prstGeom>
          <a:noFill/>
        </p:spPr>
        <p:txBody>
          <a:bodyPr wrap="square" numCol="2">
            <a:spAutoFit/>
          </a:bodyPr>
          <a:lstStyle/>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Large / Heavy Systems</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Complicated Design &amp; Installation</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Separate PSU</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Audible &amp; Harmonic Noise Issues</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Frequent / Difficult Dielectric Maintenance</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Limited Turn-Down</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Energy Inefficient</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Poor Heating / Cooling</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Hi OPEX Cost</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Safety Concerns</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Poor Process Integration</a:t>
            </a:r>
          </a:p>
          <a:p>
            <a:pPr marL="180000" indent="360000" defTabSz="182880">
              <a:spcAft>
                <a:spcPts val="800"/>
              </a:spcAft>
              <a:buFont typeface="+mj-lt"/>
              <a:buAutoNum type="arabicPeriod"/>
            </a:pPr>
            <a:r>
              <a:rPr lang="en-US" sz="1400" dirty="0">
                <a:solidFill>
                  <a:schemeClr val="bg1">
                    <a:lumMod val="95000"/>
                  </a:schemeClr>
                </a:solidFill>
                <a:latin typeface="Plus Jakarta Sans Medium" pitchFamily="2" charset="0"/>
                <a:cs typeface="Plus Jakarta Sans Medium" pitchFamily="2" charset="0"/>
              </a:rPr>
              <a:t>Poor Service &amp; Support</a:t>
            </a:r>
          </a:p>
        </p:txBody>
      </p:sp>
      <p:sp>
        <p:nvSpPr>
          <p:cNvPr id="40" name="Rectangle 39">
            <a:extLst>
              <a:ext uri="{FF2B5EF4-FFF2-40B4-BE49-F238E27FC236}">
                <a16:creationId xmlns:a16="http://schemas.microsoft.com/office/drawing/2014/main" id="{BBB06FC6-5124-E533-8453-D6824BE65B48}"/>
              </a:ext>
            </a:extLst>
          </p:cNvPr>
          <p:cNvSpPr/>
          <p:nvPr/>
        </p:nvSpPr>
        <p:spPr>
          <a:xfrm>
            <a:off x="13067972" y="0"/>
            <a:ext cx="5410199"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41" name="TextBox 40">
            <a:extLst>
              <a:ext uri="{FF2B5EF4-FFF2-40B4-BE49-F238E27FC236}">
                <a16:creationId xmlns:a16="http://schemas.microsoft.com/office/drawing/2014/main" id="{798F9BDB-D181-56A7-D306-5EA271E2679B}"/>
              </a:ext>
            </a:extLst>
          </p:cNvPr>
          <p:cNvSpPr txBox="1"/>
          <p:nvPr/>
        </p:nvSpPr>
        <p:spPr>
          <a:xfrm>
            <a:off x="20345400" y="836367"/>
            <a:ext cx="3934732" cy="5185266"/>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Compact footprint</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Modular architecture</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High ozone concentration capability (up to ~20% </a:t>
            </a:r>
            <a:r>
              <a:rPr lang="en-US" sz="1600" dirty="0" err="1">
                <a:solidFill>
                  <a:schemeClr val="bg1">
                    <a:lumMod val="85000"/>
                  </a:schemeClr>
                </a:solidFill>
                <a:latin typeface="Plus Jakarta Sans Medium" pitchFamily="2" charset="0"/>
                <a:cs typeface="Plus Jakarta Sans Medium" pitchFamily="2" charset="0"/>
              </a:rPr>
              <a:t>wt</a:t>
            </a:r>
            <a:r>
              <a:rPr lang="en-US" sz="1600" dirty="0">
                <a:solidFill>
                  <a:schemeClr val="bg1">
                    <a:lumMod val="85000"/>
                  </a:schemeClr>
                </a:solidFill>
                <a:latin typeface="Plus Jakarta Sans Medium" pitchFamily="2" charset="0"/>
                <a:cs typeface="Plus Jakarta Sans Medium" pitchFamily="2" charset="0"/>
              </a:rPr>
              <a:t>)</a:t>
            </a: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Uneven reference base by region</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Power supply reliability concerns in some installations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Condensation management issues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High ozone concentration is marketed as a primary differentiator, though not always required by the process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Not fully modular across all capacity ranges</a:t>
            </a:r>
          </a:p>
        </p:txBody>
      </p:sp>
      <p:pic>
        <p:nvPicPr>
          <p:cNvPr id="45" name="Picture 44">
            <a:extLst>
              <a:ext uri="{FF2B5EF4-FFF2-40B4-BE49-F238E27FC236}">
                <a16:creationId xmlns:a16="http://schemas.microsoft.com/office/drawing/2014/main" id="{3552AFF5-6A87-4495-FE17-E93430CBFB7F}"/>
              </a:ext>
            </a:extLst>
          </p:cNvPr>
          <p:cNvPicPr>
            <a:picLocks noChangeAspect="1"/>
          </p:cNvPicPr>
          <p:nvPr/>
        </p:nvPicPr>
        <p:blipFill rotWithShape="1">
          <a:blip r:embed="rId5">
            <a:clrChange>
              <a:clrFrom>
                <a:srgbClr val="60CBEE"/>
              </a:clrFrom>
              <a:clrTo>
                <a:srgbClr val="60CBEE">
                  <a:alpha val="0"/>
                </a:srgbClr>
              </a:clrTo>
            </a:clrChange>
            <a:extLst>
              <a:ext uri="{BEBA8EAE-BF5A-486C-A8C5-ECC9F3942E4B}">
                <a14:imgProps xmlns:a14="http://schemas.microsoft.com/office/drawing/2010/main">
                  <a14:imgLayer r:embed="rId6">
                    <a14:imgEffect>
                      <a14:backgroundRemoval t="3983" b="94549" l="9953" r="89995">
                        <a14:foregroundMark x1="33368" y1="5031" x2="36459" y2="37876"/>
                        <a14:foregroundMark x1="36459" y1="37876" x2="39654" y2="9015"/>
                        <a14:foregroundMark x1="39654" y1="9015" x2="50131" y2="7966"/>
                        <a14:foregroundMark x1="50131" y1="7966" x2="48507" y2="81761"/>
                        <a14:foregroundMark x1="48507" y1="81761" x2="44054" y2="93152"/>
                        <a14:foregroundMark x1="44054" y1="93152" x2="37402" y2="86303"/>
                        <a14:foregroundMark x1="37402" y1="86303" x2="38135" y2="49196"/>
                        <a14:foregroundMark x1="38135" y1="49196" x2="40388" y2="83159"/>
                        <a14:foregroundMark x1="40388" y1="83159" x2="51860" y2="88120"/>
                        <a14:foregroundMark x1="51860" y1="88120" x2="40702" y2="28861"/>
                        <a14:foregroundMark x1="40702" y1="28861" x2="43583" y2="55416"/>
                        <a14:foregroundMark x1="43583" y1="55416" x2="45888" y2="19986"/>
                        <a14:foregroundMark x1="45888" y1="19986" x2="51179" y2="30189"/>
                        <a14:foregroundMark x1="51179" y1="30189" x2="51336" y2="35989"/>
                        <a14:foregroundMark x1="48874" y1="3005" x2="35411" y2="4053"/>
                        <a14:foregroundMark x1="35411" y1="4053" x2="50602" y2="5031"/>
                        <a14:foregroundMark x1="59350" y1="24319" x2="59927" y2="36478"/>
                        <a14:foregroundMark x1="59927" y1="36478" x2="60084" y2="25996"/>
                        <a14:foregroundMark x1="51598" y1="94549" x2="38554" y2="93152"/>
                        <a14:foregroundMark x1="38554" y1="93152" x2="46883" y2="91544"/>
                        <a14:backgroundMark x1="64065" y1="95528" x2="66370" y2="80853"/>
                        <a14:backgroundMark x1="66370" y1="80853" x2="76375" y2="63941"/>
                        <a14:backgroundMark x1="76375" y1="63941" x2="69041" y2="12648"/>
                        <a14:backgroundMark x1="69041" y1="12648" x2="66841" y2="8386"/>
                        <a14:backgroundMark x1="28916" y1="39972" x2="30644" y2="61286"/>
                        <a14:backgroundMark x1="30644" y1="61286" x2="30906" y2="61915"/>
                        <a14:backgroundMark x1="57150" y1="51223" x2="56941" y2="50245"/>
                        <a14:backgroundMark x1="57831" y1="56184" x2="57517" y2="55765"/>
                        <a14:backgroundMark x1="56050" y1="79665" x2="56050" y2="79665"/>
                      </a14:backgroundRemoval>
                    </a14:imgEffect>
                  </a14:imgLayer>
                </a14:imgProps>
              </a:ext>
            </a:extLst>
          </a:blip>
          <a:srcRect l="28352" r="34616"/>
          <a:stretch/>
        </p:blipFill>
        <p:spPr>
          <a:xfrm>
            <a:off x="5355207" y="8466085"/>
            <a:ext cx="2438400" cy="4935881"/>
          </a:xfrm>
          <a:prstGeom prst="rect">
            <a:avLst/>
          </a:prstGeom>
        </p:spPr>
      </p:pic>
      <p:pic>
        <p:nvPicPr>
          <p:cNvPr id="46" name="Picture 45">
            <a:extLst>
              <a:ext uri="{FF2B5EF4-FFF2-40B4-BE49-F238E27FC236}">
                <a16:creationId xmlns:a16="http://schemas.microsoft.com/office/drawing/2014/main" id="{41581250-62BD-F4DA-6BAC-C6BE78330ACE}"/>
              </a:ext>
            </a:extLst>
          </p:cNvPr>
          <p:cNvPicPr>
            <a:picLocks noChangeAspect="1"/>
          </p:cNvPicPr>
          <p:nvPr/>
        </p:nvPicPr>
        <p:blipFill rotWithShape="1">
          <a:blip r:embed="rId5">
            <a:clrChange>
              <a:clrFrom>
                <a:srgbClr val="60CBEE"/>
              </a:clrFrom>
              <a:clrTo>
                <a:srgbClr val="60CBEE">
                  <a:alpha val="0"/>
                </a:srgbClr>
              </a:clrTo>
            </a:clrChange>
            <a:extLst>
              <a:ext uri="{BEBA8EAE-BF5A-486C-A8C5-ECC9F3942E4B}">
                <a14:imgProps xmlns:a14="http://schemas.microsoft.com/office/drawing/2010/main">
                  <a14:imgLayer r:embed="rId6">
                    <a14:imgEffect>
                      <a14:backgroundRemoval t="3983" b="94549" l="9953" r="89995">
                        <a14:foregroundMark x1="33368" y1="5031" x2="36459" y2="37876"/>
                        <a14:foregroundMark x1="36459" y1="37876" x2="39654" y2="9015"/>
                        <a14:foregroundMark x1="39654" y1="9015" x2="50131" y2="7966"/>
                        <a14:foregroundMark x1="50131" y1="7966" x2="48507" y2="81761"/>
                        <a14:foregroundMark x1="48507" y1="81761" x2="44054" y2="93152"/>
                        <a14:foregroundMark x1="44054" y1="93152" x2="37402" y2="86303"/>
                        <a14:foregroundMark x1="37402" y1="86303" x2="38135" y2="49196"/>
                        <a14:foregroundMark x1="38135" y1="49196" x2="40388" y2="83159"/>
                        <a14:foregroundMark x1="40388" y1="83159" x2="51860" y2="88120"/>
                        <a14:foregroundMark x1="51860" y1="88120" x2="40702" y2="28861"/>
                        <a14:foregroundMark x1="40702" y1="28861" x2="43583" y2="55416"/>
                        <a14:foregroundMark x1="43583" y1="55416" x2="45888" y2="19986"/>
                        <a14:foregroundMark x1="45888" y1="19986" x2="51179" y2="30189"/>
                        <a14:foregroundMark x1="51179" y1="30189" x2="51336" y2="35989"/>
                        <a14:foregroundMark x1="48874" y1="3005" x2="35411" y2="4053"/>
                        <a14:foregroundMark x1="35411" y1="4053" x2="50602" y2="5031"/>
                        <a14:foregroundMark x1="59350" y1="24319" x2="59927" y2="36478"/>
                        <a14:foregroundMark x1="59927" y1="36478" x2="60084" y2="25996"/>
                        <a14:foregroundMark x1="51598" y1="94549" x2="38554" y2="93152"/>
                        <a14:foregroundMark x1="38554" y1="93152" x2="46883" y2="91544"/>
                        <a14:backgroundMark x1="64065" y1="95528" x2="66370" y2="80853"/>
                        <a14:backgroundMark x1="66370" y1="80853" x2="76375" y2="63941"/>
                        <a14:backgroundMark x1="76375" y1="63941" x2="69041" y2="12648"/>
                        <a14:backgroundMark x1="69041" y1="12648" x2="66841" y2="8386"/>
                        <a14:backgroundMark x1="28916" y1="39972" x2="30644" y2="61286"/>
                        <a14:backgroundMark x1="30644" y1="61286" x2="30906" y2="61915"/>
                        <a14:backgroundMark x1="57150" y1="51223" x2="56941" y2="50245"/>
                        <a14:backgroundMark x1="57831" y1="56184" x2="57517" y2="55765"/>
                        <a14:backgroundMark x1="56050" y1="79665" x2="56050" y2="79665"/>
                      </a14:backgroundRemoval>
                    </a14:imgEffect>
                  </a14:imgLayer>
                </a14:imgProps>
              </a:ext>
            </a:extLst>
          </a:blip>
          <a:srcRect l="28352" r="34616"/>
          <a:stretch/>
        </p:blipFill>
        <p:spPr>
          <a:xfrm>
            <a:off x="3369437" y="8466085"/>
            <a:ext cx="2438400" cy="4935881"/>
          </a:xfrm>
          <a:prstGeom prst="rect">
            <a:avLst/>
          </a:prstGeom>
        </p:spPr>
      </p:pic>
      <p:pic>
        <p:nvPicPr>
          <p:cNvPr id="47" name="Picture 46">
            <a:extLst>
              <a:ext uri="{FF2B5EF4-FFF2-40B4-BE49-F238E27FC236}">
                <a16:creationId xmlns:a16="http://schemas.microsoft.com/office/drawing/2014/main" id="{E2AF246B-5003-84C8-5F48-80929FB5CC2A}"/>
              </a:ext>
            </a:extLst>
          </p:cNvPr>
          <p:cNvPicPr>
            <a:picLocks noChangeAspect="1"/>
          </p:cNvPicPr>
          <p:nvPr/>
        </p:nvPicPr>
        <p:blipFill rotWithShape="1">
          <a:blip r:embed="rId5">
            <a:clrChange>
              <a:clrFrom>
                <a:srgbClr val="60CBEE"/>
              </a:clrFrom>
              <a:clrTo>
                <a:srgbClr val="60CBEE">
                  <a:alpha val="0"/>
                </a:srgbClr>
              </a:clrTo>
            </a:clrChange>
            <a:extLst>
              <a:ext uri="{BEBA8EAE-BF5A-486C-A8C5-ECC9F3942E4B}">
                <a14:imgProps xmlns:a14="http://schemas.microsoft.com/office/drawing/2010/main">
                  <a14:imgLayer r:embed="rId6">
                    <a14:imgEffect>
                      <a14:backgroundRemoval t="3983" b="94549" l="9953" r="89995">
                        <a14:foregroundMark x1="33368" y1="5031" x2="36459" y2="37876"/>
                        <a14:foregroundMark x1="36459" y1="37876" x2="39654" y2="9015"/>
                        <a14:foregroundMark x1="39654" y1="9015" x2="50131" y2="7966"/>
                        <a14:foregroundMark x1="50131" y1="7966" x2="48507" y2="81761"/>
                        <a14:foregroundMark x1="48507" y1="81761" x2="44054" y2="93152"/>
                        <a14:foregroundMark x1="44054" y1="93152" x2="37402" y2="86303"/>
                        <a14:foregroundMark x1="37402" y1="86303" x2="38135" y2="49196"/>
                        <a14:foregroundMark x1="38135" y1="49196" x2="40388" y2="83159"/>
                        <a14:foregroundMark x1="40388" y1="83159" x2="51860" y2="88120"/>
                        <a14:foregroundMark x1="51860" y1="88120" x2="40702" y2="28861"/>
                        <a14:foregroundMark x1="40702" y1="28861" x2="43583" y2="55416"/>
                        <a14:foregroundMark x1="43583" y1="55416" x2="45888" y2="19986"/>
                        <a14:foregroundMark x1="45888" y1="19986" x2="51179" y2="30189"/>
                        <a14:foregroundMark x1="51179" y1="30189" x2="51336" y2="35989"/>
                        <a14:foregroundMark x1="48874" y1="3005" x2="35411" y2="4053"/>
                        <a14:foregroundMark x1="35411" y1="4053" x2="50602" y2="5031"/>
                        <a14:foregroundMark x1="59350" y1="24319" x2="59927" y2="36478"/>
                        <a14:foregroundMark x1="59927" y1="36478" x2="60084" y2="25996"/>
                        <a14:foregroundMark x1="51598" y1="94549" x2="38554" y2="93152"/>
                        <a14:foregroundMark x1="38554" y1="93152" x2="46883" y2="91544"/>
                        <a14:backgroundMark x1="64065" y1="95528" x2="66370" y2="80853"/>
                        <a14:backgroundMark x1="66370" y1="80853" x2="76375" y2="63941"/>
                        <a14:backgroundMark x1="76375" y1="63941" x2="69041" y2="12648"/>
                        <a14:backgroundMark x1="69041" y1="12648" x2="66841" y2="8386"/>
                        <a14:backgroundMark x1="28916" y1="39972" x2="30644" y2="61286"/>
                        <a14:backgroundMark x1="30644" y1="61286" x2="30906" y2="61915"/>
                        <a14:backgroundMark x1="57150" y1="51223" x2="56941" y2="50245"/>
                        <a14:backgroundMark x1="57831" y1="56184" x2="57517" y2="55765"/>
                        <a14:backgroundMark x1="56050" y1="79665" x2="56050" y2="79665"/>
                      </a14:backgroundRemoval>
                    </a14:imgEffect>
                  </a14:imgLayer>
                </a14:imgProps>
              </a:ext>
            </a:extLst>
          </a:blip>
          <a:srcRect l="28352" r="34616"/>
          <a:stretch/>
        </p:blipFill>
        <p:spPr>
          <a:xfrm>
            <a:off x="1383668" y="8466085"/>
            <a:ext cx="2438400" cy="4935881"/>
          </a:xfrm>
          <a:prstGeom prst="rect">
            <a:avLst/>
          </a:prstGeom>
        </p:spPr>
      </p:pic>
    </p:spTree>
    <p:extLst>
      <p:ext uri="{BB962C8B-B14F-4D97-AF65-F5344CB8AC3E}">
        <p14:creationId xmlns:p14="http://schemas.microsoft.com/office/powerpoint/2010/main" val="11365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AD7E77-5328-2CBB-49D3-0EE2D9FF4024}"/>
              </a:ext>
            </a:extLst>
          </p:cNvPr>
          <p:cNvSpPr/>
          <p:nvPr/>
        </p:nvSpPr>
        <p:spPr>
          <a:xfrm>
            <a:off x="6781800" y="0"/>
            <a:ext cx="5410199"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49154" name="TextBox 1"/>
          <p:cNvSpPr txBox="1">
            <a:spLocks noChangeArrowheads="1"/>
          </p:cNvSpPr>
          <p:nvPr/>
        </p:nvSpPr>
        <p:spPr bwMode="auto">
          <a:xfrm>
            <a:off x="11115675" y="50212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28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defTabSz="914400" fontAlgn="base">
              <a:spcBef>
                <a:spcPct val="0"/>
              </a:spcBef>
              <a:spcAft>
                <a:spcPct val="0"/>
              </a:spcAft>
              <a:buFontTx/>
              <a:buNone/>
            </a:pPr>
            <a:endParaRPr lang="x-none" altLang="x-none" sz="1800" dirty="0">
              <a:solidFill>
                <a:prstClr val="black"/>
              </a:solidFill>
              <a:latin typeface="Plus Jakarta Sans Medium" pitchFamily="2" charset="0"/>
            </a:endParaRPr>
          </a:p>
        </p:txBody>
      </p:sp>
      <p:sp>
        <p:nvSpPr>
          <p:cNvPr id="10" name="TextBox 9">
            <a:extLst>
              <a:ext uri="{FF2B5EF4-FFF2-40B4-BE49-F238E27FC236}">
                <a16:creationId xmlns:a16="http://schemas.microsoft.com/office/drawing/2014/main" id="{4E326BD6-09DE-FC4F-8E9C-D90D72DE1D4F}"/>
              </a:ext>
            </a:extLst>
          </p:cNvPr>
          <p:cNvSpPr txBox="1"/>
          <p:nvPr/>
        </p:nvSpPr>
        <p:spPr>
          <a:xfrm>
            <a:off x="7875737" y="836367"/>
            <a:ext cx="3934732" cy="5185266"/>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Compact footprint</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Modular architecture</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High ozone concentration capability (up to ~20% </a:t>
            </a:r>
            <a:r>
              <a:rPr lang="en-US" sz="1600" dirty="0" err="1">
                <a:solidFill>
                  <a:schemeClr val="bg1">
                    <a:lumMod val="85000"/>
                  </a:schemeClr>
                </a:solidFill>
                <a:latin typeface="Plus Jakarta Sans Medium" pitchFamily="2" charset="0"/>
                <a:cs typeface="Plus Jakarta Sans Medium" pitchFamily="2" charset="0"/>
              </a:rPr>
              <a:t>wt</a:t>
            </a:r>
            <a:r>
              <a:rPr lang="en-US" sz="1600" dirty="0">
                <a:solidFill>
                  <a:schemeClr val="bg1">
                    <a:lumMod val="85000"/>
                  </a:schemeClr>
                </a:solidFill>
                <a:latin typeface="Plus Jakarta Sans Medium" pitchFamily="2" charset="0"/>
                <a:cs typeface="Plus Jakarta Sans Medium" pitchFamily="2" charset="0"/>
              </a:rPr>
              <a:t>)</a:t>
            </a: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Uneven reference base by region</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Power supply reliability concerns in some installations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Condensation management issues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High ozone concentration is marketed as a primary differentiator, though not always required by the process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Not fully modular across all capacity ranges</a:t>
            </a:r>
          </a:p>
        </p:txBody>
      </p:sp>
      <p:sp>
        <p:nvSpPr>
          <p:cNvPr id="19" name="TextBox 18">
            <a:extLst>
              <a:ext uri="{FF2B5EF4-FFF2-40B4-BE49-F238E27FC236}">
                <a16:creationId xmlns:a16="http://schemas.microsoft.com/office/drawing/2014/main" id="{D0902EBD-BA20-0E54-8E10-8A6F1965C75A}"/>
              </a:ext>
            </a:extLst>
          </p:cNvPr>
          <p:cNvSpPr txBox="1"/>
          <p:nvPr/>
        </p:nvSpPr>
        <p:spPr>
          <a:xfrm>
            <a:off x="657323" y="1876999"/>
            <a:ext cx="3114577" cy="790345"/>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Founded in 2000</a:t>
            </a:r>
          </a:p>
          <a:p>
            <a:pPr marL="457206" indent="-342900">
              <a:lnSpc>
                <a:spcPct val="11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Based in Sweden</a:t>
            </a:r>
          </a:p>
        </p:txBody>
      </p:sp>
      <p:pic>
        <p:nvPicPr>
          <p:cNvPr id="1026" name="Picture 2">
            <a:extLst>
              <a:ext uri="{FF2B5EF4-FFF2-40B4-BE49-F238E27FC236}">
                <a16:creationId xmlns:a16="http://schemas.microsoft.com/office/drawing/2014/main" id="{95EA6CB5-997E-DF35-07EA-3221885A7E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2982" y="900425"/>
            <a:ext cx="4863435" cy="64592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F36A3D67-0C71-AA2E-D400-ECCDA6878C39}"/>
              </a:ext>
            </a:extLst>
          </p:cNvPr>
          <p:cNvPicPr>
            <a:picLocks noChangeAspect="1"/>
          </p:cNvPicPr>
          <p:nvPr/>
        </p:nvPicPr>
        <p:blipFill rotWithShape="1">
          <a:blip r:embed="rId6">
            <a:clrChange>
              <a:clrFrom>
                <a:srgbClr val="60CBEE"/>
              </a:clrFrom>
              <a:clrTo>
                <a:srgbClr val="60CBEE">
                  <a:alpha val="0"/>
                </a:srgbClr>
              </a:clrTo>
            </a:clrChange>
            <a:extLst>
              <a:ext uri="{BEBA8EAE-BF5A-486C-A8C5-ECC9F3942E4B}">
                <a14:imgProps xmlns:a14="http://schemas.microsoft.com/office/drawing/2010/main">
                  <a14:imgLayer r:embed="rId7">
                    <a14:imgEffect>
                      <a14:backgroundRemoval t="3983" b="94549" l="9953" r="89995">
                        <a14:foregroundMark x1="33368" y1="5031" x2="36459" y2="37876"/>
                        <a14:foregroundMark x1="36459" y1="37876" x2="39654" y2="9015"/>
                        <a14:foregroundMark x1="39654" y1="9015" x2="50131" y2="7966"/>
                        <a14:foregroundMark x1="50131" y1="7966" x2="48507" y2="81761"/>
                        <a14:foregroundMark x1="48507" y1="81761" x2="44054" y2="93152"/>
                        <a14:foregroundMark x1="44054" y1="93152" x2="37402" y2="86303"/>
                        <a14:foregroundMark x1="37402" y1="86303" x2="38135" y2="49196"/>
                        <a14:foregroundMark x1="38135" y1="49196" x2="40388" y2="83159"/>
                        <a14:foregroundMark x1="40388" y1="83159" x2="51860" y2="88120"/>
                        <a14:foregroundMark x1="51860" y1="88120" x2="40702" y2="28861"/>
                        <a14:foregroundMark x1="40702" y1="28861" x2="43583" y2="55416"/>
                        <a14:foregroundMark x1="43583" y1="55416" x2="45888" y2="19986"/>
                        <a14:foregroundMark x1="45888" y1="19986" x2="51179" y2="30189"/>
                        <a14:foregroundMark x1="51179" y1="30189" x2="51336" y2="35989"/>
                        <a14:foregroundMark x1="48874" y1="3005" x2="35411" y2="4053"/>
                        <a14:foregroundMark x1="35411" y1="4053" x2="50602" y2="5031"/>
                        <a14:foregroundMark x1="59350" y1="24319" x2="59927" y2="36478"/>
                        <a14:foregroundMark x1="59927" y1="36478" x2="60084" y2="25996"/>
                        <a14:foregroundMark x1="51598" y1="94549" x2="38554" y2="93152"/>
                        <a14:foregroundMark x1="38554" y1="93152" x2="46883" y2="91544"/>
                        <a14:backgroundMark x1="64065" y1="95528" x2="66370" y2="80853"/>
                        <a14:backgroundMark x1="66370" y1="80853" x2="76375" y2="63941"/>
                        <a14:backgroundMark x1="76375" y1="63941" x2="69041" y2="12648"/>
                        <a14:backgroundMark x1="69041" y1="12648" x2="66841" y2="8386"/>
                        <a14:backgroundMark x1="28916" y1="39972" x2="30644" y2="61286"/>
                        <a14:backgroundMark x1="30644" y1="61286" x2="30906" y2="61915"/>
                        <a14:backgroundMark x1="57150" y1="51223" x2="56941" y2="50245"/>
                        <a14:backgroundMark x1="57831" y1="56184" x2="57517" y2="55765"/>
                        <a14:backgroundMark x1="56050" y1="79665" x2="56050" y2="79665"/>
                      </a14:backgroundRemoval>
                    </a14:imgEffect>
                  </a14:imgLayer>
                </a14:imgProps>
              </a:ext>
            </a:extLst>
          </a:blip>
          <a:srcRect l="28352" r="34616"/>
          <a:stretch/>
        </p:blipFill>
        <p:spPr>
          <a:xfrm>
            <a:off x="5355207" y="2252768"/>
            <a:ext cx="2438400" cy="4935881"/>
          </a:xfrm>
          <a:prstGeom prst="rect">
            <a:avLst/>
          </a:prstGeom>
        </p:spPr>
      </p:pic>
      <p:sp>
        <p:nvSpPr>
          <p:cNvPr id="36" name="Rectangle 35">
            <a:extLst>
              <a:ext uri="{FF2B5EF4-FFF2-40B4-BE49-F238E27FC236}">
                <a16:creationId xmlns:a16="http://schemas.microsoft.com/office/drawing/2014/main" id="{101B865A-5A83-7148-4328-A8AAFEE83574}"/>
              </a:ext>
            </a:extLst>
          </p:cNvPr>
          <p:cNvSpPr/>
          <p:nvPr/>
        </p:nvSpPr>
        <p:spPr>
          <a:xfrm>
            <a:off x="0" y="8331516"/>
            <a:ext cx="12191999" cy="3182362"/>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Plus Jakarta Sans Medium" pitchFamily="2" charset="0"/>
            </a:endParaRPr>
          </a:p>
        </p:txBody>
      </p:sp>
      <p:pic>
        <p:nvPicPr>
          <p:cNvPr id="23" name="Picture 22">
            <a:extLst>
              <a:ext uri="{FF2B5EF4-FFF2-40B4-BE49-F238E27FC236}">
                <a16:creationId xmlns:a16="http://schemas.microsoft.com/office/drawing/2014/main" id="{D60045D4-0E00-3B8E-12B7-EABB636C785C}"/>
              </a:ext>
            </a:extLst>
          </p:cNvPr>
          <p:cNvPicPr>
            <a:picLocks noChangeAspect="1"/>
          </p:cNvPicPr>
          <p:nvPr/>
        </p:nvPicPr>
        <p:blipFill rotWithShape="1">
          <a:blip r:embed="rId6">
            <a:clrChange>
              <a:clrFrom>
                <a:srgbClr val="60CBEE"/>
              </a:clrFrom>
              <a:clrTo>
                <a:srgbClr val="60CBEE">
                  <a:alpha val="0"/>
                </a:srgbClr>
              </a:clrTo>
            </a:clrChange>
            <a:extLst>
              <a:ext uri="{BEBA8EAE-BF5A-486C-A8C5-ECC9F3942E4B}">
                <a14:imgProps xmlns:a14="http://schemas.microsoft.com/office/drawing/2010/main">
                  <a14:imgLayer r:embed="rId7">
                    <a14:imgEffect>
                      <a14:backgroundRemoval t="3983" b="94549" l="9953" r="89995">
                        <a14:foregroundMark x1="33368" y1="5031" x2="36459" y2="37876"/>
                        <a14:foregroundMark x1="36459" y1="37876" x2="39654" y2="9015"/>
                        <a14:foregroundMark x1="39654" y1="9015" x2="50131" y2="7966"/>
                        <a14:foregroundMark x1="50131" y1="7966" x2="48507" y2="81761"/>
                        <a14:foregroundMark x1="48507" y1="81761" x2="44054" y2="93152"/>
                        <a14:foregroundMark x1="44054" y1="93152" x2="37402" y2="86303"/>
                        <a14:foregroundMark x1="37402" y1="86303" x2="38135" y2="49196"/>
                        <a14:foregroundMark x1="38135" y1="49196" x2="40388" y2="83159"/>
                        <a14:foregroundMark x1="40388" y1="83159" x2="51860" y2="88120"/>
                        <a14:foregroundMark x1="51860" y1="88120" x2="40702" y2="28861"/>
                        <a14:foregroundMark x1="40702" y1="28861" x2="43583" y2="55416"/>
                        <a14:foregroundMark x1="43583" y1="55416" x2="45888" y2="19986"/>
                        <a14:foregroundMark x1="45888" y1="19986" x2="51179" y2="30189"/>
                        <a14:foregroundMark x1="51179" y1="30189" x2="51336" y2="35989"/>
                        <a14:foregroundMark x1="48874" y1="3005" x2="35411" y2="4053"/>
                        <a14:foregroundMark x1="35411" y1="4053" x2="50602" y2="5031"/>
                        <a14:foregroundMark x1="59350" y1="24319" x2="59927" y2="36478"/>
                        <a14:foregroundMark x1="59927" y1="36478" x2="60084" y2="25996"/>
                        <a14:foregroundMark x1="51598" y1="94549" x2="38554" y2="93152"/>
                        <a14:foregroundMark x1="38554" y1="93152" x2="46883" y2="91544"/>
                        <a14:backgroundMark x1="64065" y1="95528" x2="66370" y2="80853"/>
                        <a14:backgroundMark x1="66370" y1="80853" x2="76375" y2="63941"/>
                        <a14:backgroundMark x1="76375" y1="63941" x2="69041" y2="12648"/>
                        <a14:backgroundMark x1="69041" y1="12648" x2="66841" y2="8386"/>
                        <a14:backgroundMark x1="28916" y1="39972" x2="30644" y2="61286"/>
                        <a14:backgroundMark x1="30644" y1="61286" x2="30906" y2="61915"/>
                        <a14:backgroundMark x1="57150" y1="51223" x2="56941" y2="50245"/>
                        <a14:backgroundMark x1="57831" y1="56184" x2="57517" y2="55765"/>
                        <a14:backgroundMark x1="56050" y1="79665" x2="56050" y2="79665"/>
                      </a14:backgroundRemoval>
                    </a14:imgEffect>
                  </a14:imgLayer>
                </a14:imgProps>
              </a:ext>
            </a:extLst>
          </a:blip>
          <a:srcRect l="28352" r="34616"/>
          <a:stretch/>
        </p:blipFill>
        <p:spPr>
          <a:xfrm>
            <a:off x="3369437" y="3266583"/>
            <a:ext cx="2438400" cy="4935881"/>
          </a:xfrm>
          <a:prstGeom prst="rect">
            <a:avLst/>
          </a:prstGeom>
        </p:spPr>
      </p:pic>
      <p:pic>
        <p:nvPicPr>
          <p:cNvPr id="22" name="Picture 21">
            <a:extLst>
              <a:ext uri="{FF2B5EF4-FFF2-40B4-BE49-F238E27FC236}">
                <a16:creationId xmlns:a16="http://schemas.microsoft.com/office/drawing/2014/main" id="{89712EC7-702A-3AB1-2F4B-3CF3F96EB9A6}"/>
              </a:ext>
            </a:extLst>
          </p:cNvPr>
          <p:cNvPicPr>
            <a:picLocks noChangeAspect="1"/>
          </p:cNvPicPr>
          <p:nvPr/>
        </p:nvPicPr>
        <p:blipFill rotWithShape="1">
          <a:blip r:embed="rId6">
            <a:clrChange>
              <a:clrFrom>
                <a:srgbClr val="60CBEE"/>
              </a:clrFrom>
              <a:clrTo>
                <a:srgbClr val="60CBEE">
                  <a:alpha val="0"/>
                </a:srgbClr>
              </a:clrTo>
            </a:clrChange>
            <a:extLst>
              <a:ext uri="{BEBA8EAE-BF5A-486C-A8C5-ECC9F3942E4B}">
                <a14:imgProps xmlns:a14="http://schemas.microsoft.com/office/drawing/2010/main">
                  <a14:imgLayer r:embed="rId7">
                    <a14:imgEffect>
                      <a14:backgroundRemoval t="3983" b="94549" l="9953" r="89995">
                        <a14:foregroundMark x1="33368" y1="5031" x2="36459" y2="37876"/>
                        <a14:foregroundMark x1="36459" y1="37876" x2="39654" y2="9015"/>
                        <a14:foregroundMark x1="39654" y1="9015" x2="50131" y2="7966"/>
                        <a14:foregroundMark x1="50131" y1="7966" x2="48507" y2="81761"/>
                        <a14:foregroundMark x1="48507" y1="81761" x2="44054" y2="93152"/>
                        <a14:foregroundMark x1="44054" y1="93152" x2="37402" y2="86303"/>
                        <a14:foregroundMark x1="37402" y1="86303" x2="38135" y2="49196"/>
                        <a14:foregroundMark x1="38135" y1="49196" x2="40388" y2="83159"/>
                        <a14:foregroundMark x1="40388" y1="83159" x2="51860" y2="88120"/>
                        <a14:foregroundMark x1="51860" y1="88120" x2="40702" y2="28861"/>
                        <a14:foregroundMark x1="40702" y1="28861" x2="43583" y2="55416"/>
                        <a14:foregroundMark x1="43583" y1="55416" x2="45888" y2="19986"/>
                        <a14:foregroundMark x1="45888" y1="19986" x2="51179" y2="30189"/>
                        <a14:foregroundMark x1="51179" y1="30189" x2="51336" y2="35989"/>
                        <a14:foregroundMark x1="48874" y1="3005" x2="35411" y2="4053"/>
                        <a14:foregroundMark x1="35411" y1="4053" x2="50602" y2="5031"/>
                        <a14:foregroundMark x1="59350" y1="24319" x2="59927" y2="36478"/>
                        <a14:foregroundMark x1="59927" y1="36478" x2="60084" y2="25996"/>
                        <a14:foregroundMark x1="51598" y1="94549" x2="38554" y2="93152"/>
                        <a14:foregroundMark x1="38554" y1="93152" x2="46883" y2="91544"/>
                        <a14:backgroundMark x1="64065" y1="95528" x2="66370" y2="80853"/>
                        <a14:backgroundMark x1="66370" y1="80853" x2="76375" y2="63941"/>
                        <a14:backgroundMark x1="76375" y1="63941" x2="69041" y2="12648"/>
                        <a14:backgroundMark x1="69041" y1="12648" x2="66841" y2="8386"/>
                        <a14:backgroundMark x1="28916" y1="39972" x2="30644" y2="61286"/>
                        <a14:backgroundMark x1="30644" y1="61286" x2="30906" y2="61915"/>
                        <a14:backgroundMark x1="57150" y1="51223" x2="56941" y2="50245"/>
                        <a14:backgroundMark x1="57831" y1="56184" x2="57517" y2="55765"/>
                        <a14:backgroundMark x1="56050" y1="79665" x2="56050" y2="79665"/>
                      </a14:backgroundRemoval>
                    </a14:imgEffect>
                  </a14:imgLayer>
                </a14:imgProps>
              </a:ext>
            </a:extLst>
          </a:blip>
          <a:srcRect l="28352" r="34616"/>
          <a:stretch/>
        </p:blipFill>
        <p:spPr>
          <a:xfrm>
            <a:off x="1383668" y="4280397"/>
            <a:ext cx="2438400" cy="4935881"/>
          </a:xfrm>
          <a:prstGeom prst="rect">
            <a:avLst/>
          </a:prstGeom>
        </p:spPr>
      </p:pic>
      <p:sp>
        <p:nvSpPr>
          <p:cNvPr id="31" name="TextBox 30">
            <a:extLst>
              <a:ext uri="{FF2B5EF4-FFF2-40B4-BE49-F238E27FC236}">
                <a16:creationId xmlns:a16="http://schemas.microsoft.com/office/drawing/2014/main" id="{0C337957-74AC-85AF-7758-8983908051D6}"/>
              </a:ext>
            </a:extLst>
          </p:cNvPr>
          <p:cNvSpPr txBox="1">
            <a:spLocks noChangeAspect="1"/>
          </p:cNvSpPr>
          <p:nvPr/>
        </p:nvSpPr>
        <p:spPr>
          <a:xfrm>
            <a:off x="-31462374"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Operates exclusively through distributors (no direct sales)</a:t>
            </a:r>
          </a:p>
        </p:txBody>
      </p:sp>
      <p:sp>
        <p:nvSpPr>
          <p:cNvPr id="32" name="TextBox 31">
            <a:extLst>
              <a:ext uri="{FF2B5EF4-FFF2-40B4-BE49-F238E27FC236}">
                <a16:creationId xmlns:a16="http://schemas.microsoft.com/office/drawing/2014/main" id="{5A8F4E3E-E05E-9FBA-4C46-8EDDB45341FB}"/>
              </a:ext>
            </a:extLst>
          </p:cNvPr>
          <p:cNvSpPr txBox="1">
            <a:spLocks noChangeAspect="1"/>
          </p:cNvSpPr>
          <p:nvPr/>
        </p:nvSpPr>
        <p:spPr>
          <a:xfrm>
            <a:off x="-25737093"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Promotes high-concentration ozone (~18%)</a:t>
            </a:r>
          </a:p>
        </p:txBody>
      </p:sp>
      <p:sp>
        <p:nvSpPr>
          <p:cNvPr id="33" name="TextBox 32">
            <a:extLst>
              <a:ext uri="{FF2B5EF4-FFF2-40B4-BE49-F238E27FC236}">
                <a16:creationId xmlns:a16="http://schemas.microsoft.com/office/drawing/2014/main" id="{6F18E688-E945-327F-AF2C-76D07210C245}"/>
              </a:ext>
            </a:extLst>
          </p:cNvPr>
          <p:cNvSpPr txBox="1">
            <a:spLocks noChangeAspect="1"/>
          </p:cNvSpPr>
          <p:nvPr/>
        </p:nvSpPr>
        <p:spPr>
          <a:xfrm>
            <a:off x="-20011812"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Higher ozone concentration can increase corrosion risk, material stress, and leak sensitivity</a:t>
            </a:r>
          </a:p>
        </p:txBody>
      </p:sp>
      <p:sp>
        <p:nvSpPr>
          <p:cNvPr id="34" name="TextBox 33">
            <a:extLst>
              <a:ext uri="{FF2B5EF4-FFF2-40B4-BE49-F238E27FC236}">
                <a16:creationId xmlns:a16="http://schemas.microsoft.com/office/drawing/2014/main" id="{026D0708-3B42-AB97-4EB9-F7470A8ECA56}"/>
              </a:ext>
            </a:extLst>
          </p:cNvPr>
          <p:cNvSpPr txBox="1">
            <a:spLocks noChangeAspect="1"/>
          </p:cNvSpPr>
          <p:nvPr/>
        </p:nvSpPr>
        <p:spPr>
          <a:xfrm>
            <a:off x="-14286531"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Pinnacle can achieve high concentrations when required — but system reliability and longevity drive design decisions</a:t>
            </a:r>
          </a:p>
        </p:txBody>
      </p:sp>
      <p:sp>
        <p:nvSpPr>
          <p:cNvPr id="35" name="TextBox 34">
            <a:extLst>
              <a:ext uri="{FF2B5EF4-FFF2-40B4-BE49-F238E27FC236}">
                <a16:creationId xmlns:a16="http://schemas.microsoft.com/office/drawing/2014/main" id="{EF1B37FD-F32A-84AE-240A-0A77718A511B}"/>
              </a:ext>
            </a:extLst>
          </p:cNvPr>
          <p:cNvSpPr txBox="1"/>
          <p:nvPr/>
        </p:nvSpPr>
        <p:spPr>
          <a:xfrm>
            <a:off x="-31462374" y="3275111"/>
            <a:ext cx="2267149" cy="307777"/>
          </a:xfrm>
          <a:prstGeom prst="rect">
            <a:avLst/>
          </a:prstGeom>
          <a:noFill/>
        </p:spPr>
        <p:txBody>
          <a:bodyPr wrap="non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Market Positioning</a:t>
            </a:r>
          </a:p>
        </p:txBody>
      </p:sp>
    </p:spTree>
    <p:extLst>
      <p:ext uri="{BB962C8B-B14F-4D97-AF65-F5344CB8AC3E}">
        <p14:creationId xmlns:p14="http://schemas.microsoft.com/office/powerpoint/2010/main" val="15305919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10000"/>
            <a:lum/>
            <a:extLst>
              <a:ext uri="{96DAC541-7B7A-43D3-8B79-37D633B846F1}">
                <asvg:svgBlip xmlns:asvg="http://schemas.microsoft.com/office/drawing/2016/SVG/main" r:embed="rId4"/>
              </a:ext>
            </a:extLst>
          </a:blip>
          <a:srcRect/>
          <a:stretch>
            <a:fillRect t="-16000" b="-16000"/>
          </a:stretch>
        </a:blipFill>
        <a:effectLst/>
      </p:bgPr>
    </p:bg>
    <p:spTree>
      <p:nvGrpSpPr>
        <p:cNvPr id="1" name=""/>
        <p:cNvGrpSpPr/>
        <p:nvPr/>
      </p:nvGrpSpPr>
      <p:grpSpPr>
        <a:xfrm>
          <a:off x="0" y="0"/>
          <a:ext cx="0" cy="0"/>
          <a:chOff x="0" y="0"/>
          <a:chExt cx="0" cy="0"/>
        </a:xfrm>
      </p:grpSpPr>
      <p:sp>
        <p:nvSpPr>
          <p:cNvPr id="49154" name="TextBox 1"/>
          <p:cNvSpPr txBox="1">
            <a:spLocks noChangeArrowheads="1"/>
          </p:cNvSpPr>
          <p:nvPr/>
        </p:nvSpPr>
        <p:spPr bwMode="auto">
          <a:xfrm>
            <a:off x="11115675" y="50212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28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defTabSz="914400" fontAlgn="base">
              <a:spcBef>
                <a:spcPct val="0"/>
              </a:spcBef>
              <a:spcAft>
                <a:spcPct val="0"/>
              </a:spcAft>
              <a:buFontTx/>
              <a:buNone/>
            </a:pPr>
            <a:endParaRPr lang="x-none" altLang="x-none" sz="1800" dirty="0">
              <a:solidFill>
                <a:prstClr val="black"/>
              </a:solidFill>
              <a:latin typeface="Plus Jakarta Sans Medium" pitchFamily="2" charset="0"/>
            </a:endParaRPr>
          </a:p>
        </p:txBody>
      </p:sp>
      <p:pic>
        <p:nvPicPr>
          <p:cNvPr id="1026" name="Picture 2">
            <a:extLst>
              <a:ext uri="{FF2B5EF4-FFF2-40B4-BE49-F238E27FC236}">
                <a16:creationId xmlns:a16="http://schemas.microsoft.com/office/drawing/2014/main" id="{95EA6CB5-997E-DF35-07EA-3221885A7E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2982" y="900425"/>
            <a:ext cx="4863435" cy="6459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064EA57-602B-7F31-3106-3FB2794F6A68}"/>
              </a:ext>
            </a:extLst>
          </p:cNvPr>
          <p:cNvSpPr txBox="1">
            <a:spLocks noChangeAspect="1"/>
          </p:cNvSpPr>
          <p:nvPr/>
        </p:nvSpPr>
        <p:spPr>
          <a:xfrm>
            <a:off x="889728" y="3065458"/>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Operates exclusively through distributors (no direct sales)</a:t>
            </a:r>
          </a:p>
        </p:txBody>
      </p:sp>
      <p:sp>
        <p:nvSpPr>
          <p:cNvPr id="13" name="TextBox 12">
            <a:extLst>
              <a:ext uri="{FF2B5EF4-FFF2-40B4-BE49-F238E27FC236}">
                <a16:creationId xmlns:a16="http://schemas.microsoft.com/office/drawing/2014/main" id="{C4375F6A-6A28-F93C-2FB5-9063AACEFDDB}"/>
              </a:ext>
            </a:extLst>
          </p:cNvPr>
          <p:cNvSpPr txBox="1">
            <a:spLocks noChangeAspect="1"/>
          </p:cNvSpPr>
          <p:nvPr/>
        </p:nvSpPr>
        <p:spPr>
          <a:xfrm>
            <a:off x="3191657" y="3065458"/>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Promotes high-concentration ozone (~18%)</a:t>
            </a:r>
          </a:p>
        </p:txBody>
      </p:sp>
      <p:sp>
        <p:nvSpPr>
          <p:cNvPr id="14" name="TextBox 13">
            <a:extLst>
              <a:ext uri="{FF2B5EF4-FFF2-40B4-BE49-F238E27FC236}">
                <a16:creationId xmlns:a16="http://schemas.microsoft.com/office/drawing/2014/main" id="{5C5F8B0C-6B81-D8FD-FC87-AE66810F0156}"/>
              </a:ext>
            </a:extLst>
          </p:cNvPr>
          <p:cNvSpPr txBox="1">
            <a:spLocks noChangeAspect="1"/>
          </p:cNvSpPr>
          <p:nvPr/>
        </p:nvSpPr>
        <p:spPr>
          <a:xfrm>
            <a:off x="5491708" y="3065458"/>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Higher ozone concentration can increase corrosion risk, material stress, and leak sensitivity</a:t>
            </a:r>
          </a:p>
        </p:txBody>
      </p:sp>
      <p:sp>
        <p:nvSpPr>
          <p:cNvPr id="15" name="TextBox 14">
            <a:extLst>
              <a:ext uri="{FF2B5EF4-FFF2-40B4-BE49-F238E27FC236}">
                <a16:creationId xmlns:a16="http://schemas.microsoft.com/office/drawing/2014/main" id="{DB0C4F59-0DE8-AAA5-1EC4-97ABEC838AC2}"/>
              </a:ext>
            </a:extLst>
          </p:cNvPr>
          <p:cNvSpPr txBox="1">
            <a:spLocks noChangeAspect="1"/>
          </p:cNvSpPr>
          <p:nvPr/>
        </p:nvSpPr>
        <p:spPr>
          <a:xfrm>
            <a:off x="7793637" y="3065458"/>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Pinnacle can achieve high concentrations when required — but system reliability and longevity drive design decisions</a:t>
            </a:r>
          </a:p>
        </p:txBody>
      </p:sp>
      <p:sp>
        <p:nvSpPr>
          <p:cNvPr id="18" name="TextBox 17">
            <a:extLst>
              <a:ext uri="{FF2B5EF4-FFF2-40B4-BE49-F238E27FC236}">
                <a16:creationId xmlns:a16="http://schemas.microsoft.com/office/drawing/2014/main" id="{2A9A8B86-6F3B-D095-691B-830ED9FC4537}"/>
              </a:ext>
            </a:extLst>
          </p:cNvPr>
          <p:cNvSpPr txBox="1"/>
          <p:nvPr/>
        </p:nvSpPr>
        <p:spPr>
          <a:xfrm>
            <a:off x="924508" y="2542994"/>
            <a:ext cx="2267149" cy="307777"/>
          </a:xfrm>
          <a:prstGeom prst="rect">
            <a:avLst/>
          </a:prstGeom>
          <a:noFill/>
        </p:spPr>
        <p:txBody>
          <a:bodyPr wrap="non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Market Positioning</a:t>
            </a:r>
          </a:p>
        </p:txBody>
      </p:sp>
      <p:sp>
        <p:nvSpPr>
          <p:cNvPr id="29" name="Rectangle 28">
            <a:extLst>
              <a:ext uri="{FF2B5EF4-FFF2-40B4-BE49-F238E27FC236}">
                <a16:creationId xmlns:a16="http://schemas.microsoft.com/office/drawing/2014/main" id="{638F24C2-3607-C68B-D4AC-3CC9E39009E9}"/>
              </a:ext>
            </a:extLst>
          </p:cNvPr>
          <p:cNvSpPr/>
          <p:nvPr/>
        </p:nvSpPr>
        <p:spPr>
          <a:xfrm>
            <a:off x="20916900" y="0"/>
            <a:ext cx="5410199"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30" name="TextBox 29">
            <a:extLst>
              <a:ext uri="{FF2B5EF4-FFF2-40B4-BE49-F238E27FC236}">
                <a16:creationId xmlns:a16="http://schemas.microsoft.com/office/drawing/2014/main" id="{94B97B11-DB1E-7318-4D5C-EF84ADD8953B}"/>
              </a:ext>
            </a:extLst>
          </p:cNvPr>
          <p:cNvSpPr txBox="1"/>
          <p:nvPr/>
        </p:nvSpPr>
        <p:spPr>
          <a:xfrm>
            <a:off x="30556200" y="836367"/>
            <a:ext cx="3934732" cy="5185266"/>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Compact footprint</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Modular architecture</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High ozone concentration capability (up to ~20% </a:t>
            </a:r>
            <a:r>
              <a:rPr lang="en-US" sz="1600" dirty="0" err="1">
                <a:solidFill>
                  <a:schemeClr val="bg1">
                    <a:lumMod val="85000"/>
                  </a:schemeClr>
                </a:solidFill>
                <a:latin typeface="Plus Jakarta Sans Medium" pitchFamily="2" charset="0"/>
                <a:cs typeface="Plus Jakarta Sans Medium" pitchFamily="2" charset="0"/>
              </a:rPr>
              <a:t>wt</a:t>
            </a:r>
            <a:r>
              <a:rPr lang="en-US" sz="1600" dirty="0">
                <a:solidFill>
                  <a:schemeClr val="bg1">
                    <a:lumMod val="85000"/>
                  </a:schemeClr>
                </a:solidFill>
                <a:latin typeface="Plus Jakarta Sans Medium" pitchFamily="2" charset="0"/>
                <a:cs typeface="Plus Jakarta Sans Medium" pitchFamily="2" charset="0"/>
              </a:rPr>
              <a:t>)</a:t>
            </a: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Uneven reference base by region</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Power supply reliability concerns in some installations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Condensation management issues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High ozone concentration is marketed as a primary differentiator, though not always required by the process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Not fully modular across all capacity ranges</a:t>
            </a:r>
          </a:p>
        </p:txBody>
      </p:sp>
      <p:pic>
        <p:nvPicPr>
          <p:cNvPr id="31" name="Picture 30">
            <a:extLst>
              <a:ext uri="{FF2B5EF4-FFF2-40B4-BE49-F238E27FC236}">
                <a16:creationId xmlns:a16="http://schemas.microsoft.com/office/drawing/2014/main" id="{2016EF92-8969-C660-68E0-F77EBD4A7873}"/>
              </a:ext>
            </a:extLst>
          </p:cNvPr>
          <p:cNvPicPr>
            <a:picLocks noChangeAspect="1"/>
          </p:cNvPicPr>
          <p:nvPr/>
        </p:nvPicPr>
        <p:blipFill rotWithShape="1">
          <a:blip r:embed="rId7">
            <a:clrChange>
              <a:clrFrom>
                <a:srgbClr val="60CBEE"/>
              </a:clrFrom>
              <a:clrTo>
                <a:srgbClr val="60CBEE">
                  <a:alpha val="0"/>
                </a:srgbClr>
              </a:clrTo>
            </a:clrChange>
            <a:extLst>
              <a:ext uri="{BEBA8EAE-BF5A-486C-A8C5-ECC9F3942E4B}">
                <a14:imgProps xmlns:a14="http://schemas.microsoft.com/office/drawing/2010/main">
                  <a14:imgLayer r:embed="rId8">
                    <a14:imgEffect>
                      <a14:backgroundRemoval t="3983" b="94549" l="9953" r="89995">
                        <a14:foregroundMark x1="33368" y1="5031" x2="36459" y2="37876"/>
                        <a14:foregroundMark x1="36459" y1="37876" x2="39654" y2="9015"/>
                        <a14:foregroundMark x1="39654" y1="9015" x2="50131" y2="7966"/>
                        <a14:foregroundMark x1="50131" y1="7966" x2="48507" y2="81761"/>
                        <a14:foregroundMark x1="48507" y1="81761" x2="44054" y2="93152"/>
                        <a14:foregroundMark x1="44054" y1="93152" x2="37402" y2="86303"/>
                        <a14:foregroundMark x1="37402" y1="86303" x2="38135" y2="49196"/>
                        <a14:foregroundMark x1="38135" y1="49196" x2="40388" y2="83159"/>
                        <a14:foregroundMark x1="40388" y1="83159" x2="51860" y2="88120"/>
                        <a14:foregroundMark x1="51860" y1="88120" x2="40702" y2="28861"/>
                        <a14:foregroundMark x1="40702" y1="28861" x2="43583" y2="55416"/>
                        <a14:foregroundMark x1="43583" y1="55416" x2="45888" y2="19986"/>
                        <a14:foregroundMark x1="45888" y1="19986" x2="51179" y2="30189"/>
                        <a14:foregroundMark x1="51179" y1="30189" x2="51336" y2="35989"/>
                        <a14:foregroundMark x1="48874" y1="3005" x2="35411" y2="4053"/>
                        <a14:foregroundMark x1="35411" y1="4053" x2="50602" y2="5031"/>
                        <a14:foregroundMark x1="59350" y1="24319" x2="59927" y2="36478"/>
                        <a14:foregroundMark x1="59927" y1="36478" x2="60084" y2="25996"/>
                        <a14:foregroundMark x1="51598" y1="94549" x2="38554" y2="93152"/>
                        <a14:foregroundMark x1="38554" y1="93152" x2="46883" y2="91544"/>
                        <a14:backgroundMark x1="64065" y1="95528" x2="66370" y2="80853"/>
                        <a14:backgroundMark x1="66370" y1="80853" x2="76375" y2="63941"/>
                        <a14:backgroundMark x1="76375" y1="63941" x2="69041" y2="12648"/>
                        <a14:backgroundMark x1="69041" y1="12648" x2="66841" y2="8386"/>
                        <a14:backgroundMark x1="28916" y1="39972" x2="30644" y2="61286"/>
                        <a14:backgroundMark x1="30644" y1="61286" x2="30906" y2="61915"/>
                        <a14:backgroundMark x1="57150" y1="51223" x2="56941" y2="50245"/>
                        <a14:backgroundMark x1="57831" y1="56184" x2="57517" y2="55765"/>
                        <a14:backgroundMark x1="56050" y1="79665" x2="56050" y2="79665"/>
                      </a14:backgroundRemoval>
                    </a14:imgEffect>
                  </a14:imgLayer>
                </a14:imgProps>
              </a:ext>
            </a:extLst>
          </a:blip>
          <a:srcRect l="28352" r="34616"/>
          <a:stretch/>
        </p:blipFill>
        <p:spPr>
          <a:xfrm>
            <a:off x="5355207" y="7596785"/>
            <a:ext cx="2438400" cy="4935881"/>
          </a:xfrm>
          <a:prstGeom prst="rect">
            <a:avLst/>
          </a:prstGeom>
        </p:spPr>
      </p:pic>
      <p:pic>
        <p:nvPicPr>
          <p:cNvPr id="32" name="Picture 31">
            <a:extLst>
              <a:ext uri="{FF2B5EF4-FFF2-40B4-BE49-F238E27FC236}">
                <a16:creationId xmlns:a16="http://schemas.microsoft.com/office/drawing/2014/main" id="{9975B982-43E0-D72E-CC73-228477AC8DD2}"/>
              </a:ext>
            </a:extLst>
          </p:cNvPr>
          <p:cNvPicPr>
            <a:picLocks noChangeAspect="1"/>
          </p:cNvPicPr>
          <p:nvPr/>
        </p:nvPicPr>
        <p:blipFill rotWithShape="1">
          <a:blip r:embed="rId7">
            <a:clrChange>
              <a:clrFrom>
                <a:srgbClr val="60CBEE"/>
              </a:clrFrom>
              <a:clrTo>
                <a:srgbClr val="60CBEE">
                  <a:alpha val="0"/>
                </a:srgbClr>
              </a:clrTo>
            </a:clrChange>
            <a:extLst>
              <a:ext uri="{BEBA8EAE-BF5A-486C-A8C5-ECC9F3942E4B}">
                <a14:imgProps xmlns:a14="http://schemas.microsoft.com/office/drawing/2010/main">
                  <a14:imgLayer r:embed="rId8">
                    <a14:imgEffect>
                      <a14:backgroundRemoval t="3983" b="94549" l="9953" r="89995">
                        <a14:foregroundMark x1="33368" y1="5031" x2="36459" y2="37876"/>
                        <a14:foregroundMark x1="36459" y1="37876" x2="39654" y2="9015"/>
                        <a14:foregroundMark x1="39654" y1="9015" x2="50131" y2="7966"/>
                        <a14:foregroundMark x1="50131" y1="7966" x2="48507" y2="81761"/>
                        <a14:foregroundMark x1="48507" y1="81761" x2="44054" y2="93152"/>
                        <a14:foregroundMark x1="44054" y1="93152" x2="37402" y2="86303"/>
                        <a14:foregroundMark x1="37402" y1="86303" x2="38135" y2="49196"/>
                        <a14:foregroundMark x1="38135" y1="49196" x2="40388" y2="83159"/>
                        <a14:foregroundMark x1="40388" y1="83159" x2="51860" y2="88120"/>
                        <a14:foregroundMark x1="51860" y1="88120" x2="40702" y2="28861"/>
                        <a14:foregroundMark x1="40702" y1="28861" x2="43583" y2="55416"/>
                        <a14:foregroundMark x1="43583" y1="55416" x2="45888" y2="19986"/>
                        <a14:foregroundMark x1="45888" y1="19986" x2="51179" y2="30189"/>
                        <a14:foregroundMark x1="51179" y1="30189" x2="51336" y2="35989"/>
                        <a14:foregroundMark x1="48874" y1="3005" x2="35411" y2="4053"/>
                        <a14:foregroundMark x1="35411" y1="4053" x2="50602" y2="5031"/>
                        <a14:foregroundMark x1="59350" y1="24319" x2="59927" y2="36478"/>
                        <a14:foregroundMark x1="59927" y1="36478" x2="60084" y2="25996"/>
                        <a14:foregroundMark x1="51598" y1="94549" x2="38554" y2="93152"/>
                        <a14:foregroundMark x1="38554" y1="93152" x2="46883" y2="91544"/>
                        <a14:backgroundMark x1="64065" y1="95528" x2="66370" y2="80853"/>
                        <a14:backgroundMark x1="66370" y1="80853" x2="76375" y2="63941"/>
                        <a14:backgroundMark x1="76375" y1="63941" x2="69041" y2="12648"/>
                        <a14:backgroundMark x1="69041" y1="12648" x2="66841" y2="8386"/>
                        <a14:backgroundMark x1="28916" y1="39972" x2="30644" y2="61286"/>
                        <a14:backgroundMark x1="30644" y1="61286" x2="30906" y2="61915"/>
                        <a14:backgroundMark x1="57150" y1="51223" x2="56941" y2="50245"/>
                        <a14:backgroundMark x1="57831" y1="56184" x2="57517" y2="55765"/>
                        <a14:backgroundMark x1="56050" y1="79665" x2="56050" y2="79665"/>
                      </a14:backgroundRemoval>
                    </a14:imgEffect>
                  </a14:imgLayer>
                </a14:imgProps>
              </a:ext>
            </a:extLst>
          </a:blip>
          <a:srcRect l="28352" r="34616"/>
          <a:stretch/>
        </p:blipFill>
        <p:spPr>
          <a:xfrm>
            <a:off x="3369437" y="15361743"/>
            <a:ext cx="2438400" cy="4935881"/>
          </a:xfrm>
          <a:prstGeom prst="rect">
            <a:avLst/>
          </a:prstGeom>
        </p:spPr>
      </p:pic>
      <p:pic>
        <p:nvPicPr>
          <p:cNvPr id="33" name="Picture 32">
            <a:extLst>
              <a:ext uri="{FF2B5EF4-FFF2-40B4-BE49-F238E27FC236}">
                <a16:creationId xmlns:a16="http://schemas.microsoft.com/office/drawing/2014/main" id="{312887C4-52C0-514E-04D7-250B6B0465DF}"/>
              </a:ext>
            </a:extLst>
          </p:cNvPr>
          <p:cNvPicPr>
            <a:picLocks noChangeAspect="1"/>
          </p:cNvPicPr>
          <p:nvPr/>
        </p:nvPicPr>
        <p:blipFill rotWithShape="1">
          <a:blip r:embed="rId7">
            <a:clrChange>
              <a:clrFrom>
                <a:srgbClr val="60CBEE"/>
              </a:clrFrom>
              <a:clrTo>
                <a:srgbClr val="60CBEE">
                  <a:alpha val="0"/>
                </a:srgbClr>
              </a:clrTo>
            </a:clrChange>
            <a:extLst>
              <a:ext uri="{BEBA8EAE-BF5A-486C-A8C5-ECC9F3942E4B}">
                <a14:imgProps xmlns:a14="http://schemas.microsoft.com/office/drawing/2010/main">
                  <a14:imgLayer r:embed="rId8">
                    <a14:imgEffect>
                      <a14:backgroundRemoval t="3983" b="94549" l="9953" r="89995">
                        <a14:foregroundMark x1="33368" y1="5031" x2="36459" y2="37876"/>
                        <a14:foregroundMark x1="36459" y1="37876" x2="39654" y2="9015"/>
                        <a14:foregroundMark x1="39654" y1="9015" x2="50131" y2="7966"/>
                        <a14:foregroundMark x1="50131" y1="7966" x2="48507" y2="81761"/>
                        <a14:foregroundMark x1="48507" y1="81761" x2="44054" y2="93152"/>
                        <a14:foregroundMark x1="44054" y1="93152" x2="37402" y2="86303"/>
                        <a14:foregroundMark x1="37402" y1="86303" x2="38135" y2="49196"/>
                        <a14:foregroundMark x1="38135" y1="49196" x2="40388" y2="83159"/>
                        <a14:foregroundMark x1="40388" y1="83159" x2="51860" y2="88120"/>
                        <a14:foregroundMark x1="51860" y1="88120" x2="40702" y2="28861"/>
                        <a14:foregroundMark x1="40702" y1="28861" x2="43583" y2="55416"/>
                        <a14:foregroundMark x1="43583" y1="55416" x2="45888" y2="19986"/>
                        <a14:foregroundMark x1="45888" y1="19986" x2="51179" y2="30189"/>
                        <a14:foregroundMark x1="51179" y1="30189" x2="51336" y2="35989"/>
                        <a14:foregroundMark x1="48874" y1="3005" x2="35411" y2="4053"/>
                        <a14:foregroundMark x1="35411" y1="4053" x2="50602" y2="5031"/>
                        <a14:foregroundMark x1="59350" y1="24319" x2="59927" y2="36478"/>
                        <a14:foregroundMark x1="59927" y1="36478" x2="60084" y2="25996"/>
                        <a14:foregroundMark x1="51598" y1="94549" x2="38554" y2="93152"/>
                        <a14:foregroundMark x1="38554" y1="93152" x2="46883" y2="91544"/>
                        <a14:backgroundMark x1="64065" y1="95528" x2="66370" y2="80853"/>
                        <a14:backgroundMark x1="66370" y1="80853" x2="76375" y2="63941"/>
                        <a14:backgroundMark x1="76375" y1="63941" x2="69041" y2="12648"/>
                        <a14:backgroundMark x1="69041" y1="12648" x2="66841" y2="8386"/>
                        <a14:backgroundMark x1="28916" y1="39972" x2="30644" y2="61286"/>
                        <a14:backgroundMark x1="30644" y1="61286" x2="30906" y2="61915"/>
                        <a14:backgroundMark x1="57150" y1="51223" x2="56941" y2="50245"/>
                        <a14:backgroundMark x1="57831" y1="56184" x2="57517" y2="55765"/>
                        <a14:backgroundMark x1="56050" y1="79665" x2="56050" y2="79665"/>
                      </a14:backgroundRemoval>
                    </a14:imgEffect>
                  </a14:imgLayer>
                </a14:imgProps>
              </a:ext>
            </a:extLst>
          </a:blip>
          <a:srcRect l="28352" r="34616"/>
          <a:stretch/>
        </p:blipFill>
        <p:spPr>
          <a:xfrm>
            <a:off x="1383668" y="23126700"/>
            <a:ext cx="2438400" cy="4935881"/>
          </a:xfrm>
          <a:prstGeom prst="rect">
            <a:avLst/>
          </a:prstGeom>
        </p:spPr>
      </p:pic>
      <p:sp>
        <p:nvSpPr>
          <p:cNvPr id="34" name="TextBox 33">
            <a:extLst>
              <a:ext uri="{FF2B5EF4-FFF2-40B4-BE49-F238E27FC236}">
                <a16:creationId xmlns:a16="http://schemas.microsoft.com/office/drawing/2014/main" id="{02CCAB67-21E4-516B-0731-709C0EA46547}"/>
              </a:ext>
            </a:extLst>
          </p:cNvPr>
          <p:cNvSpPr txBox="1"/>
          <p:nvPr/>
        </p:nvSpPr>
        <p:spPr>
          <a:xfrm>
            <a:off x="657323" y="11742321"/>
            <a:ext cx="3114577" cy="790345"/>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9"/>
              </a:buBlip>
            </a:pPr>
            <a:r>
              <a:rPr lang="en-US" sz="2000" dirty="0">
                <a:solidFill>
                  <a:schemeClr val="bg2">
                    <a:lumMod val="25000"/>
                  </a:schemeClr>
                </a:solidFill>
                <a:latin typeface="Plus Jakarta Sans Medium" pitchFamily="2" charset="0"/>
                <a:cs typeface="Plus Jakarta Sans Medium" pitchFamily="2" charset="0"/>
              </a:rPr>
              <a:t>Founded in 2000</a:t>
            </a:r>
          </a:p>
          <a:p>
            <a:pPr marL="457206" indent="-342900">
              <a:lnSpc>
                <a:spcPct val="110000"/>
              </a:lnSpc>
              <a:spcAft>
                <a:spcPts val="400"/>
              </a:spcAft>
              <a:buClr>
                <a:schemeClr val="bg1">
                  <a:lumMod val="50000"/>
                </a:schemeClr>
              </a:buClr>
              <a:buSzPct val="80000"/>
              <a:buBlip>
                <a:blip r:embed="rId9"/>
              </a:buBlip>
            </a:pPr>
            <a:r>
              <a:rPr lang="en-US" sz="2000" dirty="0">
                <a:solidFill>
                  <a:schemeClr val="bg2">
                    <a:lumMod val="25000"/>
                  </a:schemeClr>
                </a:solidFill>
                <a:latin typeface="Plus Jakarta Sans Medium" pitchFamily="2" charset="0"/>
                <a:cs typeface="Plus Jakarta Sans Medium" pitchFamily="2" charset="0"/>
              </a:rPr>
              <a:t>Based in Sweden</a:t>
            </a:r>
          </a:p>
        </p:txBody>
      </p:sp>
      <p:sp>
        <p:nvSpPr>
          <p:cNvPr id="36" name="TextBox 35">
            <a:extLst>
              <a:ext uri="{FF2B5EF4-FFF2-40B4-BE49-F238E27FC236}">
                <a16:creationId xmlns:a16="http://schemas.microsoft.com/office/drawing/2014/main" id="{F8BF95C6-5FE0-9FD4-6E9E-E9BF0CB80F4A}"/>
              </a:ext>
            </a:extLst>
          </p:cNvPr>
          <p:cNvSpPr txBox="1"/>
          <p:nvPr/>
        </p:nvSpPr>
        <p:spPr>
          <a:xfrm>
            <a:off x="1497865" y="18304712"/>
            <a:ext cx="3934732" cy="1576072"/>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Extensive reference base</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Wide product portfolio</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Often specified as a “default” technology</a:t>
            </a:r>
          </a:p>
        </p:txBody>
      </p:sp>
      <p:sp>
        <p:nvSpPr>
          <p:cNvPr id="37" name="TextBox 36">
            <a:extLst>
              <a:ext uri="{FF2B5EF4-FFF2-40B4-BE49-F238E27FC236}">
                <a16:creationId xmlns:a16="http://schemas.microsoft.com/office/drawing/2014/main" id="{CABB74DF-D36F-D92A-612B-66CCC1E69BE2}"/>
              </a:ext>
            </a:extLst>
          </p:cNvPr>
          <p:cNvSpPr txBox="1"/>
          <p:nvPr/>
        </p:nvSpPr>
        <p:spPr>
          <a:xfrm>
            <a:off x="4590604" y="-6275560"/>
            <a:ext cx="7315199" cy="725648"/>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9"/>
              </a:buBlip>
            </a:pPr>
            <a:r>
              <a:rPr lang="en-US" dirty="0">
                <a:solidFill>
                  <a:schemeClr val="bg2">
                    <a:lumMod val="25000"/>
                  </a:schemeClr>
                </a:solidFill>
                <a:latin typeface="Plus Jakarta Sans Medium" pitchFamily="2" charset="0"/>
                <a:cs typeface="Plus Jakarta Sans Medium" pitchFamily="2" charset="0"/>
              </a:rPr>
              <a:t>Legacy ozone supplier with roots going back over 50 years</a:t>
            </a:r>
          </a:p>
          <a:p>
            <a:pPr marL="457206" indent="-342900">
              <a:lnSpc>
                <a:spcPct val="110000"/>
              </a:lnSpc>
              <a:spcAft>
                <a:spcPts val="400"/>
              </a:spcAft>
              <a:buClr>
                <a:schemeClr val="bg1">
                  <a:lumMod val="50000"/>
                </a:schemeClr>
              </a:buClr>
              <a:buSzPct val="80000"/>
              <a:buBlip>
                <a:blip r:embed="rId9"/>
              </a:buBlip>
            </a:pPr>
            <a:r>
              <a:rPr lang="en-US" dirty="0">
                <a:solidFill>
                  <a:schemeClr val="bg2">
                    <a:lumMod val="25000"/>
                  </a:schemeClr>
                </a:solidFill>
                <a:latin typeface="Plus Jakarta Sans Medium" pitchFamily="2" charset="0"/>
                <a:cs typeface="Plus Jakarta Sans Medium" pitchFamily="2" charset="0"/>
              </a:rPr>
              <a:t>Long-standing presence in large municipal projects</a:t>
            </a:r>
          </a:p>
        </p:txBody>
      </p:sp>
      <p:grpSp>
        <p:nvGrpSpPr>
          <p:cNvPr id="38" name="Group 37">
            <a:extLst>
              <a:ext uri="{FF2B5EF4-FFF2-40B4-BE49-F238E27FC236}">
                <a16:creationId xmlns:a16="http://schemas.microsoft.com/office/drawing/2014/main" id="{17935A9B-9A63-0614-3767-CD4C6F186DEF}"/>
              </a:ext>
            </a:extLst>
          </p:cNvPr>
          <p:cNvGrpSpPr/>
          <p:nvPr/>
        </p:nvGrpSpPr>
        <p:grpSpPr>
          <a:xfrm>
            <a:off x="4800600" y="-11381347"/>
            <a:ext cx="5236423" cy="1531033"/>
            <a:chOff x="882400" y="695180"/>
            <a:chExt cx="5236423" cy="1531033"/>
          </a:xfrm>
        </p:grpSpPr>
        <p:pic>
          <p:nvPicPr>
            <p:cNvPr id="39" name="Picture 2">
              <a:extLst>
                <a:ext uri="{FF2B5EF4-FFF2-40B4-BE49-F238E27FC236}">
                  <a16:creationId xmlns:a16="http://schemas.microsoft.com/office/drawing/2014/main" id="{81F232A6-90EC-093D-EB21-14B3AFC4F777}"/>
                </a:ext>
              </a:extLst>
            </p:cNvPr>
            <p:cNvPicPr>
              <a:picLocks noChangeAspect="1" noChangeArrowheads="1"/>
            </p:cNvPicPr>
            <p:nvPr/>
          </p:nvPicPr>
          <p:blipFill>
            <a:blip r:embed="rId10"/>
            <a:srcRect/>
            <a:stretch/>
          </p:blipFill>
          <p:spPr bwMode="auto">
            <a:xfrm>
              <a:off x="882400" y="695180"/>
              <a:ext cx="4091278" cy="1531033"/>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2A7C10EB-5184-F394-27E9-25CE1775CC69}"/>
                </a:ext>
              </a:extLst>
            </p:cNvPr>
            <p:cNvSpPr txBox="1"/>
            <p:nvPr/>
          </p:nvSpPr>
          <p:spPr>
            <a:xfrm>
              <a:off x="2388785" y="1643489"/>
              <a:ext cx="3730038" cy="476028"/>
            </a:xfrm>
            <a:prstGeom prst="rect">
              <a:avLst/>
            </a:prstGeom>
            <a:noFill/>
          </p:spPr>
          <p:txBody>
            <a:bodyPr wrap="square">
              <a:spAutoFit/>
            </a:bodyPr>
            <a:lstStyle/>
            <a:p>
              <a:pPr marL="114306">
                <a:lnSpc>
                  <a:spcPct val="90000"/>
                </a:lnSpc>
                <a:spcAft>
                  <a:spcPts val="400"/>
                </a:spcAft>
                <a:buClr>
                  <a:schemeClr val="bg1">
                    <a:lumMod val="50000"/>
                  </a:schemeClr>
                </a:buClr>
                <a:buSzPct val="80000"/>
              </a:pPr>
              <a:r>
                <a:rPr lang="en-US" sz="1200" b="1" spc="50" dirty="0">
                  <a:solidFill>
                    <a:srgbClr val="00B6DE">
                      <a:alpha val="60000"/>
                    </a:srgbClr>
                  </a:solidFill>
                  <a:latin typeface="Plus Jakarta Sans ExtraBold" pitchFamily="2" charset="0"/>
                  <a:cs typeface="Plus Jakarta Sans ExtraBold" pitchFamily="2" charset="0"/>
                </a:rPr>
                <a:t>OZONIA NORTH AMERICA</a:t>
              </a:r>
            </a:p>
            <a:p>
              <a:pPr marL="114306">
                <a:lnSpc>
                  <a:spcPct val="90000"/>
                </a:lnSpc>
                <a:spcAft>
                  <a:spcPts val="400"/>
                </a:spcAft>
                <a:buClr>
                  <a:schemeClr val="bg1">
                    <a:lumMod val="50000"/>
                  </a:schemeClr>
                </a:buClr>
                <a:buSzPct val="80000"/>
              </a:pPr>
              <a:r>
                <a:rPr lang="en-US" sz="1200" b="1" spc="50" dirty="0">
                  <a:solidFill>
                    <a:srgbClr val="00B6DE">
                      <a:alpha val="60000"/>
                    </a:srgbClr>
                  </a:solidFill>
                  <a:latin typeface="Plus Jakarta Sans ExtraBold" pitchFamily="2" charset="0"/>
                  <a:cs typeface="Plus Jakarta Sans ExtraBold" pitchFamily="2" charset="0"/>
                </a:rPr>
                <a:t>(DEGREMONT / SUEZ/VEOLIA)</a:t>
              </a:r>
            </a:p>
          </p:txBody>
        </p:sp>
      </p:grpSp>
      <p:pic>
        <p:nvPicPr>
          <p:cNvPr id="41" name="Picture 40">
            <a:extLst>
              <a:ext uri="{FF2B5EF4-FFF2-40B4-BE49-F238E27FC236}">
                <a16:creationId xmlns:a16="http://schemas.microsoft.com/office/drawing/2014/main" id="{6824C370-D8C8-7F5D-73E0-71C176D7BC62}"/>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10000" b="90000" l="10000" r="90000">
                        <a14:foregroundMark x1="34907" y1="18593" x2="30533" y2="21471"/>
                        <a14:foregroundMark x1="30533" y1="21471" x2="32480" y2="30068"/>
                        <a14:foregroundMark x1="32480" y1="30068" x2="29093" y2="36465"/>
                        <a14:foregroundMark x1="30333" y1="43723" x2="32400" y2="55818"/>
                        <a14:foregroundMark x1="29093" y1="36465" x2="30186" y2="42860"/>
                        <a14:foregroundMark x1="32400" y1="55818" x2="32480" y2="55818"/>
                        <a14:foregroundMark x1="33040" y1="17913" x2="34347" y2="17233"/>
                        <a14:foregroundMark x1="31200" y1="16513" x2="31653" y2="19032"/>
                        <a14:foregroundMark x1="29680" y1="38984" x2="30853" y2="44062"/>
                        <a14:foregroundMark x1="69307" y1="46821" x2="69307" y2="68613"/>
                        <a14:backgroundMark x1="29067" y1="39624" x2="29920" y2="43902"/>
                      </a14:backgroundRemoval>
                    </a14:imgEffect>
                  </a14:imgLayer>
                </a14:imgProps>
              </a:ext>
            </a:extLst>
          </a:blip>
          <a:srcRect l="21052" t="11949" r="28125" b="6941"/>
          <a:stretch/>
        </p:blipFill>
        <p:spPr>
          <a:xfrm>
            <a:off x="-12919556" y="-2665501"/>
            <a:ext cx="8957156" cy="9533986"/>
          </a:xfrm>
          <a:prstGeom prst="rect">
            <a:avLst/>
          </a:prstGeom>
        </p:spPr>
      </p:pic>
      <p:sp>
        <p:nvSpPr>
          <p:cNvPr id="42" name="TextBox 41">
            <a:extLst>
              <a:ext uri="{FF2B5EF4-FFF2-40B4-BE49-F238E27FC236}">
                <a16:creationId xmlns:a16="http://schemas.microsoft.com/office/drawing/2014/main" id="{DD9DFE49-8DF0-1D00-F0B8-28C1CEE4EBEB}"/>
              </a:ext>
            </a:extLst>
          </p:cNvPr>
          <p:cNvSpPr txBox="1"/>
          <p:nvPr/>
        </p:nvSpPr>
        <p:spPr>
          <a:xfrm>
            <a:off x="5029901" y="24287082"/>
            <a:ext cx="6448306" cy="1973874"/>
          </a:xfrm>
          <a:prstGeom prst="rect">
            <a:avLst/>
          </a:prstGeom>
          <a:noFill/>
        </p:spPr>
        <p:txBody>
          <a:bodyPr wrap="square" numCol="2">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Dated generator designs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Large, heavy, and fragile systems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Limited turndown flexibility</a:t>
            </a:r>
          </a:p>
          <a:p>
            <a:pPr marL="400070" indent="-285764">
              <a:lnSpc>
                <a:spcPct val="110000"/>
              </a:lnSpc>
              <a:spcAft>
                <a:spcPts val="400"/>
              </a:spcAft>
              <a:buClr>
                <a:schemeClr val="bg1">
                  <a:lumMod val="50000"/>
                </a:schemeClr>
              </a:buClr>
              <a:buSzPct val="80000"/>
              <a:buBlip>
                <a:blip r:embed="rId6"/>
              </a:buBlip>
            </a:pPr>
            <a:endParaRPr lang="en-US" sz="1600" dirty="0">
              <a:solidFill>
                <a:schemeClr val="bg1">
                  <a:lumMod val="85000"/>
                </a:schemeClr>
              </a:solidFill>
              <a:latin typeface="Plus Jakarta Sans Medium" pitchFamily="2" charset="0"/>
              <a:cs typeface="Plus Jakarta Sans Medium" pitchFamily="2" charset="0"/>
            </a:endParaRPr>
          </a:p>
          <a:p>
            <a:pPr marL="400070" indent="-285764">
              <a:lnSpc>
                <a:spcPct val="110000"/>
              </a:lnSpc>
              <a:spcAft>
                <a:spcPts val="400"/>
              </a:spcAft>
              <a:buClr>
                <a:schemeClr val="bg1">
                  <a:lumMod val="50000"/>
                </a:schemeClr>
              </a:buClr>
              <a:buSzPct val="80000"/>
              <a:buBlip>
                <a:blip r:embed="rId6"/>
              </a:buBlip>
            </a:pPr>
            <a:endParaRPr lang="en-US" sz="1600" dirty="0">
              <a:solidFill>
                <a:schemeClr val="bg1">
                  <a:lumMod val="85000"/>
                </a:schemeClr>
              </a:solidFill>
              <a:latin typeface="Plus Jakarta Sans Medium" pitchFamily="2" charset="0"/>
              <a:cs typeface="Plus Jakarta Sans Medium" pitchFamily="2" charset="0"/>
            </a:endParaRP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Service and responsiveness challenges reported by end users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Commoditized solutions with limited innovation</a:t>
            </a:r>
          </a:p>
        </p:txBody>
      </p:sp>
      <p:sp>
        <p:nvSpPr>
          <p:cNvPr id="43" name="TextBox 42">
            <a:extLst>
              <a:ext uri="{FF2B5EF4-FFF2-40B4-BE49-F238E27FC236}">
                <a16:creationId xmlns:a16="http://schemas.microsoft.com/office/drawing/2014/main" id="{11523D00-A26C-1124-D38A-561879E287B6}"/>
              </a:ext>
            </a:extLst>
          </p:cNvPr>
          <p:cNvSpPr txBox="1"/>
          <p:nvPr/>
        </p:nvSpPr>
        <p:spPr>
          <a:xfrm>
            <a:off x="1815301" y="-3152877"/>
            <a:ext cx="4028977" cy="146745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9"/>
              </a:buBlip>
            </a:pPr>
            <a:r>
              <a:rPr lang="en-US" sz="2000" dirty="0">
                <a:solidFill>
                  <a:schemeClr val="bg2">
                    <a:lumMod val="25000"/>
                  </a:schemeClr>
                </a:solidFill>
                <a:latin typeface="Plus Jakarta Sans Medium" pitchFamily="2" charset="0"/>
                <a:cs typeface="Plus Jakarta Sans Medium" pitchFamily="2" charset="0"/>
              </a:rPr>
              <a:t>Italian-based multinational conglomerate</a:t>
            </a:r>
          </a:p>
          <a:p>
            <a:pPr marL="457206" indent="-342900">
              <a:lnSpc>
                <a:spcPct val="110000"/>
              </a:lnSpc>
              <a:spcAft>
                <a:spcPts val="400"/>
              </a:spcAft>
              <a:buClr>
                <a:schemeClr val="bg1">
                  <a:lumMod val="50000"/>
                </a:schemeClr>
              </a:buClr>
              <a:buSzPct val="80000"/>
              <a:buBlip>
                <a:blip r:embed="rId9"/>
              </a:buBlip>
            </a:pPr>
            <a:r>
              <a:rPr lang="en-US" sz="2000" dirty="0">
                <a:solidFill>
                  <a:schemeClr val="bg2">
                    <a:lumMod val="25000"/>
                  </a:schemeClr>
                </a:solidFill>
                <a:latin typeface="Plus Jakarta Sans Medium" pitchFamily="2" charset="0"/>
                <a:cs typeface="Plus Jakarta Sans Medium" pitchFamily="2" charset="0"/>
              </a:rPr>
              <a:t>Water treatment is a small portion of overall business</a:t>
            </a:r>
          </a:p>
        </p:txBody>
      </p:sp>
      <p:pic>
        <p:nvPicPr>
          <p:cNvPr id="44" name="Graphic 43">
            <a:extLst>
              <a:ext uri="{FF2B5EF4-FFF2-40B4-BE49-F238E27FC236}">
                <a16:creationId xmlns:a16="http://schemas.microsoft.com/office/drawing/2014/main" id="{6CFA1744-FF92-6468-E6A8-5FAA3D660259}"/>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773708" y="-7421081"/>
            <a:ext cx="4879805" cy="1495999"/>
          </a:xfrm>
          <a:prstGeom prst="rect">
            <a:avLst/>
          </a:prstGeom>
        </p:spPr>
      </p:pic>
      <p:pic>
        <p:nvPicPr>
          <p:cNvPr id="45" name="Picture 44">
            <a:extLst>
              <a:ext uri="{FF2B5EF4-FFF2-40B4-BE49-F238E27FC236}">
                <a16:creationId xmlns:a16="http://schemas.microsoft.com/office/drawing/2014/main" id="{17BAAAC9-15F9-3600-2A98-9E1363E3D7EF}"/>
              </a:ext>
            </a:extLst>
          </p:cNvPr>
          <p:cNvPicPr>
            <a:picLocks noChangeAspect="1"/>
          </p:cNvPicPr>
          <p:nvPr/>
        </p:nvPicPr>
        <p:blipFill rotWithShape="1">
          <a:blip r:embed="rId15"/>
          <a:srcRect l="10674" t="25401" r="9453" b="13299"/>
          <a:stretch/>
        </p:blipFill>
        <p:spPr>
          <a:xfrm>
            <a:off x="-273051" y="9947033"/>
            <a:ext cx="8547101" cy="4685224"/>
          </a:xfrm>
          <a:prstGeom prst="rect">
            <a:avLst/>
          </a:prstGeom>
        </p:spPr>
      </p:pic>
      <p:sp>
        <p:nvSpPr>
          <p:cNvPr id="46" name="Rectangle 45">
            <a:extLst>
              <a:ext uri="{FF2B5EF4-FFF2-40B4-BE49-F238E27FC236}">
                <a16:creationId xmlns:a16="http://schemas.microsoft.com/office/drawing/2014/main" id="{B8366C69-E3D1-1E47-B713-AED234C2B965}"/>
              </a:ext>
            </a:extLst>
          </p:cNvPr>
          <p:cNvSpPr/>
          <p:nvPr/>
        </p:nvSpPr>
        <p:spPr>
          <a:xfrm>
            <a:off x="13769589" y="0"/>
            <a:ext cx="5181599"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47" name="TextBox 46">
            <a:extLst>
              <a:ext uri="{FF2B5EF4-FFF2-40B4-BE49-F238E27FC236}">
                <a16:creationId xmlns:a16="http://schemas.microsoft.com/office/drawing/2014/main" id="{88534319-B303-D8CF-04DF-98CDCE7B4D32}"/>
              </a:ext>
            </a:extLst>
          </p:cNvPr>
          <p:cNvSpPr txBox="1"/>
          <p:nvPr/>
        </p:nvSpPr>
        <p:spPr>
          <a:xfrm>
            <a:off x="19773900" y="836367"/>
            <a:ext cx="4190469" cy="3779753"/>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Strong industrial footprint</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Competitive initial pricing</a:t>
            </a: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High operating costs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Conventional tube-and-shell designs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Large and heavy systems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Lower power efficiency compared to newer technologies</a:t>
            </a:r>
          </a:p>
          <a:p>
            <a:pPr marL="400070" indent="-285764">
              <a:lnSpc>
                <a:spcPct val="110000"/>
              </a:lnSpc>
              <a:spcAft>
                <a:spcPts val="400"/>
              </a:spcAft>
              <a:buClr>
                <a:schemeClr val="bg1">
                  <a:lumMod val="50000"/>
                </a:schemeClr>
              </a:buClr>
              <a:buSzPct val="80000"/>
              <a:buBlip>
                <a:blip r:embed="rId6"/>
              </a:buBlip>
            </a:pPr>
            <a:r>
              <a:rPr lang="en-US" sz="1600" dirty="0">
                <a:solidFill>
                  <a:schemeClr val="bg1">
                    <a:lumMod val="85000"/>
                  </a:schemeClr>
                </a:solidFill>
                <a:latin typeface="Plus Jakarta Sans Medium" pitchFamily="2" charset="0"/>
                <a:cs typeface="Plus Jakarta Sans Medium" pitchFamily="2" charset="0"/>
              </a:rPr>
              <a:t>Limited focus on North American municipal ozone market</a:t>
            </a:r>
          </a:p>
        </p:txBody>
      </p:sp>
    </p:spTree>
    <p:extLst>
      <p:ext uri="{BB962C8B-B14F-4D97-AF65-F5344CB8AC3E}">
        <p14:creationId xmlns:p14="http://schemas.microsoft.com/office/powerpoint/2010/main" val="40151949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AD7E77-5328-2CBB-49D3-0EE2D9FF4024}"/>
              </a:ext>
            </a:extLst>
          </p:cNvPr>
          <p:cNvSpPr/>
          <p:nvPr/>
        </p:nvSpPr>
        <p:spPr>
          <a:xfrm>
            <a:off x="6994322" y="228600"/>
            <a:ext cx="5181599"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49154" name="TextBox 1"/>
          <p:cNvSpPr txBox="1">
            <a:spLocks noChangeArrowheads="1"/>
          </p:cNvSpPr>
          <p:nvPr/>
        </p:nvSpPr>
        <p:spPr bwMode="auto">
          <a:xfrm>
            <a:off x="11115675" y="50212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28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defTabSz="914400" fontAlgn="base">
              <a:spcBef>
                <a:spcPct val="0"/>
              </a:spcBef>
              <a:spcAft>
                <a:spcPct val="0"/>
              </a:spcAft>
              <a:buFontTx/>
              <a:buNone/>
            </a:pPr>
            <a:endParaRPr lang="x-none" altLang="x-none" sz="1800" dirty="0">
              <a:solidFill>
                <a:prstClr val="black"/>
              </a:solidFill>
              <a:latin typeface="Plus Jakarta Sans Medium" pitchFamily="2" charset="0"/>
            </a:endParaRPr>
          </a:p>
        </p:txBody>
      </p:sp>
      <p:sp>
        <p:nvSpPr>
          <p:cNvPr id="10" name="TextBox 9">
            <a:extLst>
              <a:ext uri="{FF2B5EF4-FFF2-40B4-BE49-F238E27FC236}">
                <a16:creationId xmlns:a16="http://schemas.microsoft.com/office/drawing/2014/main" id="{4E326BD6-09DE-FC4F-8E9C-D90D72DE1D4F}"/>
              </a:ext>
            </a:extLst>
          </p:cNvPr>
          <p:cNvSpPr txBox="1"/>
          <p:nvPr/>
        </p:nvSpPr>
        <p:spPr>
          <a:xfrm>
            <a:off x="7505964" y="628884"/>
            <a:ext cx="4190469" cy="3779753"/>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Strong industrial footprint</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Competitive initial pricing</a:t>
            </a: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High operating costs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Conventional tube-and-shell designs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Large and heavy systems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Lower power efficiency compared to newer technologies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Limited focus on North American municipal ozone market</a:t>
            </a:r>
          </a:p>
        </p:txBody>
      </p:sp>
      <p:sp>
        <p:nvSpPr>
          <p:cNvPr id="19" name="TextBox 18">
            <a:extLst>
              <a:ext uri="{FF2B5EF4-FFF2-40B4-BE49-F238E27FC236}">
                <a16:creationId xmlns:a16="http://schemas.microsoft.com/office/drawing/2014/main" id="{D0902EBD-BA20-0E54-8E10-8A6F1965C75A}"/>
              </a:ext>
            </a:extLst>
          </p:cNvPr>
          <p:cNvSpPr txBox="1"/>
          <p:nvPr/>
        </p:nvSpPr>
        <p:spPr>
          <a:xfrm>
            <a:off x="1815301" y="1876999"/>
            <a:ext cx="4028977" cy="146745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Italian-based multinational conglomerate</a:t>
            </a:r>
          </a:p>
          <a:p>
            <a:pPr marL="457206" indent="-342900">
              <a:lnSpc>
                <a:spcPct val="11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Water treatment is a small portion of overall business</a:t>
            </a:r>
          </a:p>
        </p:txBody>
      </p:sp>
      <p:pic>
        <p:nvPicPr>
          <p:cNvPr id="4" name="Graphic 3">
            <a:extLst>
              <a:ext uri="{FF2B5EF4-FFF2-40B4-BE49-F238E27FC236}">
                <a16:creationId xmlns:a16="http://schemas.microsoft.com/office/drawing/2014/main" id="{D7275704-3FFF-4627-27AB-9548EF0047A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73708" y="381000"/>
            <a:ext cx="4879805" cy="1495999"/>
          </a:xfrm>
          <a:prstGeom prst="rect">
            <a:avLst/>
          </a:prstGeom>
        </p:spPr>
      </p:pic>
      <p:pic>
        <p:nvPicPr>
          <p:cNvPr id="3" name="Picture 2">
            <a:extLst>
              <a:ext uri="{FF2B5EF4-FFF2-40B4-BE49-F238E27FC236}">
                <a16:creationId xmlns:a16="http://schemas.microsoft.com/office/drawing/2014/main" id="{1789BE9F-1D05-8FD5-D451-7F23AE977A07}"/>
              </a:ext>
            </a:extLst>
          </p:cNvPr>
          <p:cNvPicPr>
            <a:picLocks noChangeAspect="1"/>
          </p:cNvPicPr>
          <p:nvPr/>
        </p:nvPicPr>
        <p:blipFill rotWithShape="1">
          <a:blip r:embed="rId7"/>
          <a:srcRect l="10674" t="25401" r="9453" b="13299"/>
          <a:stretch/>
        </p:blipFill>
        <p:spPr>
          <a:xfrm>
            <a:off x="-273051" y="3184511"/>
            <a:ext cx="8547101" cy="4685224"/>
          </a:xfrm>
          <a:prstGeom prst="rect">
            <a:avLst/>
          </a:prstGeom>
        </p:spPr>
      </p:pic>
      <p:pic>
        <p:nvPicPr>
          <p:cNvPr id="11" name="Picture 2">
            <a:extLst>
              <a:ext uri="{FF2B5EF4-FFF2-40B4-BE49-F238E27FC236}">
                <a16:creationId xmlns:a16="http://schemas.microsoft.com/office/drawing/2014/main" id="{AB270A90-F180-60D5-F6C9-B1DCC8B0364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07600" y="900425"/>
            <a:ext cx="4863435" cy="6459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6296B94-EC6E-CEAB-31CC-356CFC09554F}"/>
              </a:ext>
            </a:extLst>
          </p:cNvPr>
          <p:cNvSpPr txBox="1">
            <a:spLocks noChangeAspect="1"/>
          </p:cNvSpPr>
          <p:nvPr/>
        </p:nvSpPr>
        <p:spPr>
          <a:xfrm>
            <a:off x="-18301912"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Operates exclusively through distributors (no direct sales)</a:t>
            </a:r>
          </a:p>
        </p:txBody>
      </p:sp>
      <p:sp>
        <p:nvSpPr>
          <p:cNvPr id="13" name="TextBox 12">
            <a:extLst>
              <a:ext uri="{FF2B5EF4-FFF2-40B4-BE49-F238E27FC236}">
                <a16:creationId xmlns:a16="http://schemas.microsoft.com/office/drawing/2014/main" id="{2FFCA009-4C74-80B1-89D0-37E5D5003575}"/>
              </a:ext>
            </a:extLst>
          </p:cNvPr>
          <p:cNvSpPr txBox="1">
            <a:spLocks noChangeAspect="1"/>
          </p:cNvSpPr>
          <p:nvPr/>
        </p:nvSpPr>
        <p:spPr>
          <a:xfrm>
            <a:off x="-15166264"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Promotes high-concentration ozone (~18%)</a:t>
            </a:r>
          </a:p>
        </p:txBody>
      </p:sp>
      <p:sp>
        <p:nvSpPr>
          <p:cNvPr id="14" name="TextBox 13">
            <a:extLst>
              <a:ext uri="{FF2B5EF4-FFF2-40B4-BE49-F238E27FC236}">
                <a16:creationId xmlns:a16="http://schemas.microsoft.com/office/drawing/2014/main" id="{A84EEFF5-5EF7-2B6B-DAF6-7E592FE5DD40}"/>
              </a:ext>
            </a:extLst>
          </p:cNvPr>
          <p:cNvSpPr txBox="1">
            <a:spLocks noChangeAspect="1"/>
          </p:cNvSpPr>
          <p:nvPr/>
        </p:nvSpPr>
        <p:spPr>
          <a:xfrm>
            <a:off x="-12030616"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Higher ozone concentration can increase corrosion risk, material stress, and leak sensitivity</a:t>
            </a:r>
          </a:p>
        </p:txBody>
      </p:sp>
      <p:sp>
        <p:nvSpPr>
          <p:cNvPr id="15" name="TextBox 14">
            <a:extLst>
              <a:ext uri="{FF2B5EF4-FFF2-40B4-BE49-F238E27FC236}">
                <a16:creationId xmlns:a16="http://schemas.microsoft.com/office/drawing/2014/main" id="{26599AFF-66CF-1480-5720-4B90BEB3234A}"/>
              </a:ext>
            </a:extLst>
          </p:cNvPr>
          <p:cNvSpPr txBox="1">
            <a:spLocks noChangeAspect="1"/>
          </p:cNvSpPr>
          <p:nvPr/>
        </p:nvSpPr>
        <p:spPr>
          <a:xfrm>
            <a:off x="-8894967"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Pinnacle can achieve high concentrations when required — but system reliability and longevity drive design decisions</a:t>
            </a:r>
          </a:p>
        </p:txBody>
      </p:sp>
      <p:sp>
        <p:nvSpPr>
          <p:cNvPr id="16" name="TextBox 15">
            <a:extLst>
              <a:ext uri="{FF2B5EF4-FFF2-40B4-BE49-F238E27FC236}">
                <a16:creationId xmlns:a16="http://schemas.microsoft.com/office/drawing/2014/main" id="{144CE36E-5FDD-D987-D94A-B2DF8B6051A1}"/>
              </a:ext>
            </a:extLst>
          </p:cNvPr>
          <p:cNvSpPr txBox="1"/>
          <p:nvPr/>
        </p:nvSpPr>
        <p:spPr>
          <a:xfrm>
            <a:off x="-18267132" y="3275111"/>
            <a:ext cx="2267149" cy="307777"/>
          </a:xfrm>
          <a:prstGeom prst="rect">
            <a:avLst/>
          </a:prstGeom>
          <a:noFill/>
        </p:spPr>
        <p:txBody>
          <a:bodyPr wrap="non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Market Positioning</a:t>
            </a:r>
          </a:p>
        </p:txBody>
      </p:sp>
      <p:sp>
        <p:nvSpPr>
          <p:cNvPr id="17" name="TextBox 16">
            <a:extLst>
              <a:ext uri="{FF2B5EF4-FFF2-40B4-BE49-F238E27FC236}">
                <a16:creationId xmlns:a16="http://schemas.microsoft.com/office/drawing/2014/main" id="{BFC65B2B-218F-4DE2-81C5-14E38C92C883}"/>
              </a:ext>
            </a:extLst>
          </p:cNvPr>
          <p:cNvSpPr txBox="1"/>
          <p:nvPr/>
        </p:nvSpPr>
        <p:spPr>
          <a:xfrm>
            <a:off x="20797104" y="1716802"/>
            <a:ext cx="7315199" cy="108164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4"/>
              </a:buBlip>
            </a:pPr>
            <a:r>
              <a:rPr lang="en-US" dirty="0">
                <a:solidFill>
                  <a:schemeClr val="bg2">
                    <a:lumMod val="25000"/>
                  </a:schemeClr>
                </a:solidFill>
                <a:latin typeface="Plus Jakarta Sans Medium" pitchFamily="2" charset="0"/>
                <a:cs typeface="Plus Jakarta Sans Medium" pitchFamily="2" charset="0"/>
              </a:rPr>
              <a:t>formerly </a:t>
            </a:r>
            <a:r>
              <a:rPr lang="en-US" dirty="0" err="1">
                <a:solidFill>
                  <a:schemeClr val="bg2">
                    <a:lumMod val="25000"/>
                  </a:schemeClr>
                </a:solidFill>
                <a:latin typeface="Plus Jakarta Sans Medium" pitchFamily="2" charset="0"/>
                <a:cs typeface="Plus Jakarta Sans Medium" pitchFamily="2" charset="0"/>
              </a:rPr>
              <a:t>Trailgaz</a:t>
            </a:r>
            <a:endParaRPr lang="en-US" dirty="0">
              <a:solidFill>
                <a:schemeClr val="bg2">
                  <a:lumMod val="25000"/>
                </a:schemeClr>
              </a:solidFill>
              <a:latin typeface="Plus Jakarta Sans Medium" pitchFamily="2" charset="0"/>
              <a:cs typeface="Plus Jakarta Sans Medium" pitchFamily="2" charset="0"/>
            </a:endParaRPr>
          </a:p>
          <a:p>
            <a:pPr marL="457206" indent="-342900">
              <a:lnSpc>
                <a:spcPct val="110000"/>
              </a:lnSpc>
              <a:spcAft>
                <a:spcPts val="400"/>
              </a:spcAft>
              <a:buClr>
                <a:schemeClr val="bg1">
                  <a:lumMod val="50000"/>
                </a:schemeClr>
              </a:buClr>
              <a:buSzPct val="80000"/>
              <a:buBlip>
                <a:blip r:embed="rId4"/>
              </a:buBlip>
            </a:pPr>
            <a:r>
              <a:rPr lang="en-US" dirty="0">
                <a:solidFill>
                  <a:schemeClr val="bg2">
                    <a:lumMod val="25000"/>
                  </a:schemeClr>
                </a:solidFill>
                <a:latin typeface="Plus Jakarta Sans Medium" pitchFamily="2" charset="0"/>
                <a:cs typeface="Plus Jakarta Sans Medium" pitchFamily="2" charset="0"/>
              </a:rPr>
              <a:t>Over 30 years in ozone technology</a:t>
            </a:r>
          </a:p>
          <a:p>
            <a:pPr marL="457206" indent="-342900">
              <a:lnSpc>
                <a:spcPct val="110000"/>
              </a:lnSpc>
              <a:spcAft>
                <a:spcPts val="400"/>
              </a:spcAft>
              <a:buClr>
                <a:schemeClr val="bg1">
                  <a:lumMod val="50000"/>
                </a:schemeClr>
              </a:buClr>
              <a:buSzPct val="80000"/>
              <a:buBlip>
                <a:blip r:embed="rId4"/>
              </a:buBlip>
            </a:pPr>
            <a:r>
              <a:rPr lang="en-US" dirty="0">
                <a:solidFill>
                  <a:schemeClr val="bg2">
                    <a:lumMod val="25000"/>
                  </a:schemeClr>
                </a:solidFill>
                <a:latin typeface="Plus Jakarta Sans Medium" pitchFamily="2" charset="0"/>
                <a:cs typeface="Plus Jakarta Sans Medium" pitchFamily="2" charset="0"/>
              </a:rPr>
              <a:t>Acquired and integrated into Xylem</a:t>
            </a:r>
          </a:p>
        </p:txBody>
      </p:sp>
      <p:pic>
        <p:nvPicPr>
          <p:cNvPr id="18" name="Picture 17">
            <a:extLst>
              <a:ext uri="{FF2B5EF4-FFF2-40B4-BE49-F238E27FC236}">
                <a16:creationId xmlns:a16="http://schemas.microsoft.com/office/drawing/2014/main" id="{79523723-49BE-0D94-3314-201ADF5D74B0}"/>
              </a:ext>
            </a:extLst>
          </p:cNvPr>
          <p:cNvPicPr>
            <a:picLocks noChangeAspect="1"/>
          </p:cNvPicPr>
          <p:nvPr/>
        </p:nvPicPr>
        <p:blipFill rotWithShape="1">
          <a:blip r:embed="rId9">
            <a:clrChange>
              <a:clrFrom>
                <a:srgbClr val="FFFFFF"/>
              </a:clrFrom>
              <a:clrTo>
                <a:srgbClr val="FFFFFF">
                  <a:alpha val="0"/>
                </a:srgbClr>
              </a:clrTo>
            </a:clrChange>
          </a:blip>
          <a:srcRect t="16070" b="51308"/>
          <a:stretch/>
        </p:blipFill>
        <p:spPr>
          <a:xfrm>
            <a:off x="19065143" y="855417"/>
            <a:ext cx="4355365" cy="745921"/>
          </a:xfrm>
          <a:prstGeom prst="rect">
            <a:avLst/>
          </a:prstGeom>
        </p:spPr>
      </p:pic>
      <p:pic>
        <p:nvPicPr>
          <p:cNvPr id="21" name="Picture 20">
            <a:extLst>
              <a:ext uri="{FF2B5EF4-FFF2-40B4-BE49-F238E27FC236}">
                <a16:creationId xmlns:a16="http://schemas.microsoft.com/office/drawing/2014/main" id="{C3C461B0-B5E4-E2D2-7218-48EFF87FE3F8}"/>
              </a:ext>
            </a:extLst>
          </p:cNvPr>
          <p:cNvPicPr>
            <a:picLocks noChangeAspect="1"/>
          </p:cNvPicPr>
          <p:nvPr/>
        </p:nvPicPr>
        <p:blipFill rotWithShape="1">
          <a:blip r:embed="rId10">
            <a:clrChange>
              <a:clrFrom>
                <a:srgbClr val="FFFFFF"/>
              </a:clrFrom>
              <a:clrTo>
                <a:srgbClr val="FFFFFF">
                  <a:alpha val="0"/>
                </a:srgbClr>
              </a:clrTo>
            </a:clrChange>
          </a:blip>
          <a:srcRect t="16161"/>
          <a:stretch/>
        </p:blipFill>
        <p:spPr>
          <a:xfrm>
            <a:off x="25488900" y="2715222"/>
            <a:ext cx="9581574" cy="8033139"/>
          </a:xfrm>
          <a:prstGeom prst="rect">
            <a:avLst/>
          </a:prstGeom>
        </p:spPr>
      </p:pic>
    </p:spTree>
    <p:extLst>
      <p:ext uri="{BB962C8B-B14F-4D97-AF65-F5344CB8AC3E}">
        <p14:creationId xmlns:p14="http://schemas.microsoft.com/office/powerpoint/2010/main" val="2139859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extBox 1"/>
          <p:cNvSpPr txBox="1">
            <a:spLocks noChangeArrowheads="1"/>
          </p:cNvSpPr>
          <p:nvPr/>
        </p:nvSpPr>
        <p:spPr bwMode="auto">
          <a:xfrm>
            <a:off x="11115675" y="50212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28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defTabSz="914400" fontAlgn="base">
              <a:spcBef>
                <a:spcPct val="0"/>
              </a:spcBef>
              <a:spcAft>
                <a:spcPct val="0"/>
              </a:spcAft>
              <a:buFontTx/>
              <a:buNone/>
            </a:pPr>
            <a:endParaRPr lang="x-none" altLang="x-none" sz="1800" dirty="0">
              <a:solidFill>
                <a:prstClr val="black"/>
              </a:solidFill>
              <a:latin typeface="Plus Jakarta Sans Medium" pitchFamily="2" charset="0"/>
            </a:endParaRPr>
          </a:p>
        </p:txBody>
      </p:sp>
      <p:sp>
        <p:nvSpPr>
          <p:cNvPr id="19" name="TextBox 18">
            <a:extLst>
              <a:ext uri="{FF2B5EF4-FFF2-40B4-BE49-F238E27FC236}">
                <a16:creationId xmlns:a16="http://schemas.microsoft.com/office/drawing/2014/main" id="{D0902EBD-BA20-0E54-8E10-8A6F1965C75A}"/>
              </a:ext>
            </a:extLst>
          </p:cNvPr>
          <p:cNvSpPr txBox="1"/>
          <p:nvPr/>
        </p:nvSpPr>
        <p:spPr>
          <a:xfrm>
            <a:off x="5109308" y="1716802"/>
            <a:ext cx="7315199" cy="108164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formerly </a:t>
            </a:r>
            <a:r>
              <a:rPr lang="en-US" dirty="0" err="1">
                <a:solidFill>
                  <a:schemeClr val="bg2">
                    <a:lumMod val="25000"/>
                  </a:schemeClr>
                </a:solidFill>
                <a:latin typeface="Plus Jakarta Sans Medium" pitchFamily="2" charset="0"/>
                <a:cs typeface="Plus Jakarta Sans Medium" pitchFamily="2" charset="0"/>
              </a:rPr>
              <a:t>Trailgaz</a:t>
            </a:r>
            <a:endParaRPr lang="en-US" dirty="0">
              <a:solidFill>
                <a:schemeClr val="bg2">
                  <a:lumMod val="25000"/>
                </a:schemeClr>
              </a:solidFill>
              <a:latin typeface="Plus Jakarta Sans Medium" pitchFamily="2" charset="0"/>
              <a:cs typeface="Plus Jakarta Sans Medium" pitchFamily="2" charset="0"/>
            </a:endParaRP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Over 30 years in ozone technology</a:t>
            </a: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Acquired and integrated into Xylem</a:t>
            </a:r>
          </a:p>
        </p:txBody>
      </p:sp>
      <p:sp>
        <p:nvSpPr>
          <p:cNvPr id="36" name="Rectangle 35">
            <a:extLst>
              <a:ext uri="{FF2B5EF4-FFF2-40B4-BE49-F238E27FC236}">
                <a16:creationId xmlns:a16="http://schemas.microsoft.com/office/drawing/2014/main" id="{101B865A-5A83-7148-4328-A8AAFEE83574}"/>
              </a:ext>
            </a:extLst>
          </p:cNvPr>
          <p:cNvSpPr/>
          <p:nvPr/>
        </p:nvSpPr>
        <p:spPr>
          <a:xfrm>
            <a:off x="0" y="8331516"/>
            <a:ext cx="12191999" cy="3182362"/>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Plus Jakarta Sans Medium" pitchFamily="2" charset="0"/>
            </a:endParaRPr>
          </a:p>
        </p:txBody>
      </p:sp>
      <p:sp>
        <p:nvSpPr>
          <p:cNvPr id="31" name="TextBox 30">
            <a:extLst>
              <a:ext uri="{FF2B5EF4-FFF2-40B4-BE49-F238E27FC236}">
                <a16:creationId xmlns:a16="http://schemas.microsoft.com/office/drawing/2014/main" id="{0C337957-74AC-85AF-7758-8983908051D6}"/>
              </a:ext>
            </a:extLst>
          </p:cNvPr>
          <p:cNvSpPr txBox="1">
            <a:spLocks noChangeAspect="1"/>
          </p:cNvSpPr>
          <p:nvPr/>
        </p:nvSpPr>
        <p:spPr>
          <a:xfrm>
            <a:off x="-31462374"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Operates exclusively through distributors (no direct sales)</a:t>
            </a:r>
          </a:p>
        </p:txBody>
      </p:sp>
      <p:sp>
        <p:nvSpPr>
          <p:cNvPr id="32" name="TextBox 31">
            <a:extLst>
              <a:ext uri="{FF2B5EF4-FFF2-40B4-BE49-F238E27FC236}">
                <a16:creationId xmlns:a16="http://schemas.microsoft.com/office/drawing/2014/main" id="{5A8F4E3E-E05E-9FBA-4C46-8EDDB45341FB}"/>
              </a:ext>
            </a:extLst>
          </p:cNvPr>
          <p:cNvSpPr txBox="1">
            <a:spLocks noChangeAspect="1"/>
          </p:cNvSpPr>
          <p:nvPr/>
        </p:nvSpPr>
        <p:spPr>
          <a:xfrm>
            <a:off x="-25737093"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Promotes high-concentration ozone (~18%)</a:t>
            </a:r>
          </a:p>
        </p:txBody>
      </p:sp>
      <p:sp>
        <p:nvSpPr>
          <p:cNvPr id="33" name="TextBox 32">
            <a:extLst>
              <a:ext uri="{FF2B5EF4-FFF2-40B4-BE49-F238E27FC236}">
                <a16:creationId xmlns:a16="http://schemas.microsoft.com/office/drawing/2014/main" id="{6F18E688-E945-327F-AF2C-76D07210C245}"/>
              </a:ext>
            </a:extLst>
          </p:cNvPr>
          <p:cNvSpPr txBox="1">
            <a:spLocks noChangeAspect="1"/>
          </p:cNvSpPr>
          <p:nvPr/>
        </p:nvSpPr>
        <p:spPr>
          <a:xfrm>
            <a:off x="-20011812"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Higher ozone concentration can increase corrosion risk, material stress, and leak sensitivity</a:t>
            </a:r>
          </a:p>
        </p:txBody>
      </p:sp>
      <p:sp>
        <p:nvSpPr>
          <p:cNvPr id="34" name="TextBox 33">
            <a:extLst>
              <a:ext uri="{FF2B5EF4-FFF2-40B4-BE49-F238E27FC236}">
                <a16:creationId xmlns:a16="http://schemas.microsoft.com/office/drawing/2014/main" id="{026D0708-3B42-AB97-4EB9-F7470A8ECA56}"/>
              </a:ext>
            </a:extLst>
          </p:cNvPr>
          <p:cNvSpPr txBox="1">
            <a:spLocks noChangeAspect="1"/>
          </p:cNvSpPr>
          <p:nvPr/>
        </p:nvSpPr>
        <p:spPr>
          <a:xfrm>
            <a:off x="-14286531"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Pinnacle can achieve high concentrations when required — but system reliability and longevity drive design decisions</a:t>
            </a:r>
          </a:p>
        </p:txBody>
      </p:sp>
      <p:sp>
        <p:nvSpPr>
          <p:cNvPr id="35" name="TextBox 34">
            <a:extLst>
              <a:ext uri="{FF2B5EF4-FFF2-40B4-BE49-F238E27FC236}">
                <a16:creationId xmlns:a16="http://schemas.microsoft.com/office/drawing/2014/main" id="{EF1B37FD-F32A-84AE-240A-0A77718A511B}"/>
              </a:ext>
            </a:extLst>
          </p:cNvPr>
          <p:cNvSpPr txBox="1"/>
          <p:nvPr/>
        </p:nvSpPr>
        <p:spPr>
          <a:xfrm>
            <a:off x="-31462374" y="3275111"/>
            <a:ext cx="2267149" cy="307777"/>
          </a:xfrm>
          <a:prstGeom prst="rect">
            <a:avLst/>
          </a:prstGeom>
          <a:noFill/>
        </p:spPr>
        <p:txBody>
          <a:bodyPr wrap="non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Market Positioning</a:t>
            </a:r>
          </a:p>
        </p:txBody>
      </p:sp>
      <p:pic>
        <p:nvPicPr>
          <p:cNvPr id="28" name="Picture 27">
            <a:extLst>
              <a:ext uri="{FF2B5EF4-FFF2-40B4-BE49-F238E27FC236}">
                <a16:creationId xmlns:a16="http://schemas.microsoft.com/office/drawing/2014/main" id="{1816EEE3-EB65-12E5-2921-735D6199CD5E}"/>
              </a:ext>
            </a:extLst>
          </p:cNvPr>
          <p:cNvPicPr>
            <a:picLocks noChangeAspect="1"/>
          </p:cNvPicPr>
          <p:nvPr/>
        </p:nvPicPr>
        <p:blipFill rotWithShape="1">
          <a:blip r:embed="rId4">
            <a:clrChange>
              <a:clrFrom>
                <a:srgbClr val="FFFFFF"/>
              </a:clrFrom>
              <a:clrTo>
                <a:srgbClr val="FFFFFF">
                  <a:alpha val="0"/>
                </a:srgbClr>
              </a:clrTo>
            </a:clrChange>
          </a:blip>
          <a:srcRect t="16070" b="51308"/>
          <a:stretch/>
        </p:blipFill>
        <p:spPr>
          <a:xfrm>
            <a:off x="5117212" y="855417"/>
            <a:ext cx="4355365" cy="745921"/>
          </a:xfrm>
          <a:prstGeom prst="rect">
            <a:avLst/>
          </a:prstGeom>
        </p:spPr>
      </p:pic>
      <p:sp>
        <p:nvSpPr>
          <p:cNvPr id="37" name="Rectangle 36">
            <a:extLst>
              <a:ext uri="{FF2B5EF4-FFF2-40B4-BE49-F238E27FC236}">
                <a16:creationId xmlns:a16="http://schemas.microsoft.com/office/drawing/2014/main" id="{DBA11474-5A0A-A217-9020-321C7AD38E30}"/>
              </a:ext>
            </a:extLst>
          </p:cNvPr>
          <p:cNvSpPr/>
          <p:nvPr/>
        </p:nvSpPr>
        <p:spPr>
          <a:xfrm>
            <a:off x="0" y="0"/>
            <a:ext cx="4532351"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38" name="TextBox 37">
            <a:extLst>
              <a:ext uri="{FF2B5EF4-FFF2-40B4-BE49-F238E27FC236}">
                <a16:creationId xmlns:a16="http://schemas.microsoft.com/office/drawing/2014/main" id="{688E9334-C824-95B1-DE69-9DDEED0FC88E}"/>
              </a:ext>
            </a:extLst>
          </p:cNvPr>
          <p:cNvSpPr txBox="1"/>
          <p:nvPr/>
        </p:nvSpPr>
        <p:spPr>
          <a:xfrm>
            <a:off x="584861" y="836367"/>
            <a:ext cx="3398947" cy="4643579"/>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Large installed base</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Strong parent company</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Introduction of newer product lines (EFFIZON™)</a:t>
            </a: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Aging installed base</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Most systems operate at lower ozone concentrations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Poor turndown performance</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Large footprint and fragile components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Mixed service and reliability reputation</a:t>
            </a:r>
          </a:p>
        </p:txBody>
      </p:sp>
      <p:pic>
        <p:nvPicPr>
          <p:cNvPr id="8" name="Picture 7">
            <a:extLst>
              <a:ext uri="{FF2B5EF4-FFF2-40B4-BE49-F238E27FC236}">
                <a16:creationId xmlns:a16="http://schemas.microsoft.com/office/drawing/2014/main" id="{F31CD278-FCF0-761B-2B13-C3BC15B5BAF3}"/>
              </a:ext>
            </a:extLst>
          </p:cNvPr>
          <p:cNvPicPr>
            <a:picLocks noChangeAspect="1"/>
          </p:cNvPicPr>
          <p:nvPr/>
        </p:nvPicPr>
        <p:blipFill rotWithShape="1">
          <a:blip r:embed="rId6">
            <a:clrChange>
              <a:clrFrom>
                <a:srgbClr val="FFFFFF"/>
              </a:clrFrom>
              <a:clrTo>
                <a:srgbClr val="FFFFFF">
                  <a:alpha val="0"/>
                </a:srgbClr>
              </a:clrTo>
            </a:clrChange>
          </a:blip>
          <a:srcRect t="16161"/>
          <a:stretch/>
        </p:blipFill>
        <p:spPr>
          <a:xfrm>
            <a:off x="4568669" y="2715222"/>
            <a:ext cx="9581574" cy="8033139"/>
          </a:xfrm>
          <a:prstGeom prst="rect">
            <a:avLst/>
          </a:prstGeom>
        </p:spPr>
      </p:pic>
      <p:sp>
        <p:nvSpPr>
          <p:cNvPr id="39" name="TextBox 38">
            <a:extLst>
              <a:ext uri="{FF2B5EF4-FFF2-40B4-BE49-F238E27FC236}">
                <a16:creationId xmlns:a16="http://schemas.microsoft.com/office/drawing/2014/main" id="{7E2BDF30-A7B8-3968-A388-308D0D65BF03}"/>
              </a:ext>
            </a:extLst>
          </p:cNvPr>
          <p:cNvSpPr txBox="1"/>
          <p:nvPr/>
        </p:nvSpPr>
        <p:spPr>
          <a:xfrm>
            <a:off x="1815301" y="-3152877"/>
            <a:ext cx="4028977" cy="146745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3"/>
              </a:buBlip>
            </a:pPr>
            <a:r>
              <a:rPr lang="en-US" sz="2000" dirty="0">
                <a:solidFill>
                  <a:schemeClr val="bg2">
                    <a:lumMod val="25000"/>
                  </a:schemeClr>
                </a:solidFill>
                <a:latin typeface="Plus Jakarta Sans Medium" pitchFamily="2" charset="0"/>
                <a:cs typeface="Plus Jakarta Sans Medium" pitchFamily="2" charset="0"/>
              </a:rPr>
              <a:t>Italian-based multinational conglomerate</a:t>
            </a:r>
          </a:p>
          <a:p>
            <a:pPr marL="457206" indent="-342900">
              <a:lnSpc>
                <a:spcPct val="110000"/>
              </a:lnSpc>
              <a:spcAft>
                <a:spcPts val="400"/>
              </a:spcAft>
              <a:buClr>
                <a:schemeClr val="bg1">
                  <a:lumMod val="50000"/>
                </a:schemeClr>
              </a:buClr>
              <a:buSzPct val="80000"/>
              <a:buBlip>
                <a:blip r:embed="rId3"/>
              </a:buBlip>
            </a:pPr>
            <a:r>
              <a:rPr lang="en-US" sz="2000" dirty="0">
                <a:solidFill>
                  <a:schemeClr val="bg2">
                    <a:lumMod val="25000"/>
                  </a:schemeClr>
                </a:solidFill>
                <a:latin typeface="Plus Jakarta Sans Medium" pitchFamily="2" charset="0"/>
                <a:cs typeface="Plus Jakarta Sans Medium" pitchFamily="2" charset="0"/>
              </a:rPr>
              <a:t>Water treatment is a small portion of overall business</a:t>
            </a:r>
          </a:p>
        </p:txBody>
      </p:sp>
      <p:pic>
        <p:nvPicPr>
          <p:cNvPr id="40" name="Graphic 39">
            <a:extLst>
              <a:ext uri="{FF2B5EF4-FFF2-40B4-BE49-F238E27FC236}">
                <a16:creationId xmlns:a16="http://schemas.microsoft.com/office/drawing/2014/main" id="{A9EFBB9E-7210-7457-FAB2-B9F3EB8FF4ED}"/>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773708" y="-4482270"/>
            <a:ext cx="4879805" cy="1495999"/>
          </a:xfrm>
          <a:prstGeom prst="rect">
            <a:avLst/>
          </a:prstGeom>
        </p:spPr>
      </p:pic>
      <p:pic>
        <p:nvPicPr>
          <p:cNvPr id="41" name="Picture 40">
            <a:extLst>
              <a:ext uri="{FF2B5EF4-FFF2-40B4-BE49-F238E27FC236}">
                <a16:creationId xmlns:a16="http://schemas.microsoft.com/office/drawing/2014/main" id="{9EEF4E77-6E1C-1FD5-6B32-F6CA4B24975D}"/>
              </a:ext>
            </a:extLst>
          </p:cNvPr>
          <p:cNvPicPr>
            <a:picLocks noChangeAspect="1"/>
          </p:cNvPicPr>
          <p:nvPr/>
        </p:nvPicPr>
        <p:blipFill rotWithShape="1">
          <a:blip r:embed="rId9"/>
          <a:srcRect l="10674" t="25401" r="9453" b="13299"/>
          <a:stretch/>
        </p:blipFill>
        <p:spPr>
          <a:xfrm>
            <a:off x="-2848362" y="8020787"/>
            <a:ext cx="16617951" cy="9109384"/>
          </a:xfrm>
          <a:prstGeom prst="rect">
            <a:avLst/>
          </a:prstGeom>
        </p:spPr>
      </p:pic>
      <p:sp>
        <p:nvSpPr>
          <p:cNvPr id="42" name="Rectangle 41">
            <a:extLst>
              <a:ext uri="{FF2B5EF4-FFF2-40B4-BE49-F238E27FC236}">
                <a16:creationId xmlns:a16="http://schemas.microsoft.com/office/drawing/2014/main" id="{E21EE525-AEA4-F4AD-00AA-E96DDC7C91F4}"/>
              </a:ext>
            </a:extLst>
          </p:cNvPr>
          <p:cNvSpPr/>
          <p:nvPr/>
        </p:nvSpPr>
        <p:spPr>
          <a:xfrm>
            <a:off x="21359775" y="0"/>
            <a:ext cx="5181599"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43" name="TextBox 42">
            <a:extLst>
              <a:ext uri="{FF2B5EF4-FFF2-40B4-BE49-F238E27FC236}">
                <a16:creationId xmlns:a16="http://schemas.microsoft.com/office/drawing/2014/main" id="{2B3BACD8-4A9F-4824-B1BD-8D1CA418C7F5}"/>
              </a:ext>
            </a:extLst>
          </p:cNvPr>
          <p:cNvSpPr txBox="1"/>
          <p:nvPr/>
        </p:nvSpPr>
        <p:spPr>
          <a:xfrm>
            <a:off x="19773900" y="836367"/>
            <a:ext cx="4190469" cy="3779753"/>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Strong industrial footprint</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Competitive initial pricing</a:t>
            </a: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High operating costs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Conventional tube-and-shell designs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Large and heavy systems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Lower power efficiency compared to newer technologies</a:t>
            </a:r>
          </a:p>
          <a:p>
            <a:pPr marL="400070" indent="-285764">
              <a:lnSpc>
                <a:spcPct val="110000"/>
              </a:lnSpc>
              <a:spcAft>
                <a:spcPts val="400"/>
              </a:spcAft>
              <a:buClr>
                <a:schemeClr val="bg1">
                  <a:lumMod val="50000"/>
                </a:schemeClr>
              </a:buClr>
              <a:buSzPct val="80000"/>
              <a:buBlip>
                <a:blip r:embed="rId5"/>
              </a:buBlip>
            </a:pPr>
            <a:r>
              <a:rPr lang="en-US" sz="1600" dirty="0">
                <a:solidFill>
                  <a:schemeClr val="bg1">
                    <a:lumMod val="85000"/>
                  </a:schemeClr>
                </a:solidFill>
                <a:latin typeface="Plus Jakarta Sans Medium" pitchFamily="2" charset="0"/>
                <a:cs typeface="Plus Jakarta Sans Medium" pitchFamily="2" charset="0"/>
              </a:rPr>
              <a:t>Limited focus on North American municipal ozone market</a:t>
            </a:r>
          </a:p>
        </p:txBody>
      </p:sp>
      <p:pic>
        <p:nvPicPr>
          <p:cNvPr id="44" name="Picture 2">
            <a:extLst>
              <a:ext uri="{FF2B5EF4-FFF2-40B4-BE49-F238E27FC236}">
                <a16:creationId xmlns:a16="http://schemas.microsoft.com/office/drawing/2014/main" id="{D299173F-2AB4-470A-2238-BC3967F7C1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5999" y="-11536777"/>
            <a:ext cx="731520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4C5E99E1-CE91-9C93-6FD0-1DCDCB82E2BB}"/>
              </a:ext>
            </a:extLst>
          </p:cNvPr>
          <p:cNvPicPr>
            <a:picLocks noChangeAspect="1"/>
          </p:cNvPicPr>
          <p:nvPr/>
        </p:nvPicPr>
        <p:blipFill rotWithShape="1">
          <a:blip r:embed="rId11">
            <a:clrChange>
              <a:clrFrom>
                <a:srgbClr val="FEFEFF"/>
              </a:clrFrom>
              <a:clrTo>
                <a:srgbClr val="FEFEFF">
                  <a:alpha val="0"/>
                </a:srgbClr>
              </a:clrTo>
            </a:clrChange>
          </a:blip>
          <a:srcRect t="11238" b="33390"/>
          <a:stretch/>
        </p:blipFill>
        <p:spPr>
          <a:xfrm>
            <a:off x="312733" y="-10753775"/>
            <a:ext cx="5470534" cy="1702116"/>
          </a:xfrm>
          <a:prstGeom prst="rect">
            <a:avLst/>
          </a:prstGeom>
        </p:spPr>
      </p:pic>
      <p:sp>
        <p:nvSpPr>
          <p:cNvPr id="46" name="TextBox 45">
            <a:extLst>
              <a:ext uri="{FF2B5EF4-FFF2-40B4-BE49-F238E27FC236}">
                <a16:creationId xmlns:a16="http://schemas.microsoft.com/office/drawing/2014/main" id="{6F7E3D7B-B291-5261-4C3A-C494C6F6E066}"/>
              </a:ext>
            </a:extLst>
          </p:cNvPr>
          <p:cNvSpPr txBox="1"/>
          <p:nvPr/>
        </p:nvSpPr>
        <p:spPr>
          <a:xfrm>
            <a:off x="6095998" y="-5306845"/>
            <a:ext cx="6096001" cy="526919"/>
          </a:xfrm>
          <a:prstGeom prst="rect">
            <a:avLst/>
          </a:prstGeom>
          <a:solidFill>
            <a:schemeClr val="bg2">
              <a:lumMod val="90000"/>
            </a:schemeClr>
          </a:solidFill>
        </p:spPr>
        <p:txBody>
          <a:bodyPr wrap="square" tIns="72000" bIns="72000" anchor="ctr" anchorCtr="1">
            <a:normAutofit/>
          </a:bodyPr>
          <a:lstStyle/>
          <a:p>
            <a:pPr marL="114306">
              <a:lnSpc>
                <a:spcPct val="110000"/>
              </a:lnSpc>
              <a:spcAft>
                <a:spcPts val="400"/>
              </a:spcAft>
              <a:buClr>
                <a:schemeClr val="bg1">
                  <a:lumMod val="50000"/>
                </a:schemeClr>
              </a:buClr>
              <a:buSzPct val="80000"/>
            </a:pPr>
            <a:r>
              <a:rPr lang="en-US" dirty="0">
                <a:solidFill>
                  <a:schemeClr val="bg2">
                    <a:lumMod val="25000"/>
                  </a:schemeClr>
                </a:solidFill>
                <a:latin typeface="Plus Jakarta Sans Medium" pitchFamily="2" charset="0"/>
                <a:cs typeface="Plus Jakarta Sans Medium" pitchFamily="2" charset="0"/>
              </a:rPr>
              <a:t>Legacy Japanese water technology provider</a:t>
            </a:r>
          </a:p>
        </p:txBody>
      </p:sp>
      <p:sp>
        <p:nvSpPr>
          <p:cNvPr id="22" name="TextBox 21">
            <a:extLst>
              <a:ext uri="{FF2B5EF4-FFF2-40B4-BE49-F238E27FC236}">
                <a16:creationId xmlns:a16="http://schemas.microsoft.com/office/drawing/2014/main" id="{98851A64-66CD-B64F-63E6-599D52E6EDD3}"/>
              </a:ext>
            </a:extLst>
          </p:cNvPr>
          <p:cNvSpPr txBox="1"/>
          <p:nvPr/>
        </p:nvSpPr>
        <p:spPr>
          <a:xfrm>
            <a:off x="8612694" y="12927707"/>
            <a:ext cx="3166499" cy="194444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Legacy ozone supplier with roots going back over 50 years​</a:t>
            </a: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Long-standing presence in large municipal projects</a:t>
            </a:r>
          </a:p>
        </p:txBody>
      </p:sp>
      <p:pic>
        <p:nvPicPr>
          <p:cNvPr id="23" name="Picture 22">
            <a:extLst>
              <a:ext uri="{FF2B5EF4-FFF2-40B4-BE49-F238E27FC236}">
                <a16:creationId xmlns:a16="http://schemas.microsoft.com/office/drawing/2014/main" id="{361DFBFA-D48D-7E6F-33B0-2B444E100DFD}"/>
              </a:ext>
            </a:extLst>
          </p:cNvPr>
          <p:cNvPicPr>
            <a:picLocks noChangeAspect="1"/>
          </p:cNvPicPr>
          <p:nvPr/>
        </p:nvPicPr>
        <p:blipFill rotWithShape="1">
          <a:blip r:embed="rId12">
            <a:clrChange>
              <a:clrFrom>
                <a:srgbClr val="FFFFFF"/>
              </a:clrFrom>
              <a:clrTo>
                <a:srgbClr val="FFFFFF">
                  <a:alpha val="0"/>
                </a:srgbClr>
              </a:clrTo>
            </a:clrChange>
          </a:blip>
          <a:srcRect l="19373" t="13643" r="27728" b="4784"/>
          <a:stretch/>
        </p:blipFill>
        <p:spPr>
          <a:xfrm>
            <a:off x="4036973" y="20885560"/>
            <a:ext cx="4857768" cy="4995958"/>
          </a:xfrm>
          <a:prstGeom prst="rect">
            <a:avLst/>
          </a:prstGeom>
        </p:spPr>
      </p:pic>
      <p:grpSp>
        <p:nvGrpSpPr>
          <p:cNvPr id="24" name="Group 23">
            <a:extLst>
              <a:ext uri="{FF2B5EF4-FFF2-40B4-BE49-F238E27FC236}">
                <a16:creationId xmlns:a16="http://schemas.microsoft.com/office/drawing/2014/main" id="{434F9FDD-F9C9-003B-F8A7-C569FCD58C0D}"/>
              </a:ext>
            </a:extLst>
          </p:cNvPr>
          <p:cNvGrpSpPr/>
          <p:nvPr/>
        </p:nvGrpSpPr>
        <p:grpSpPr>
          <a:xfrm>
            <a:off x="5297341" y="-3463624"/>
            <a:ext cx="5743497" cy="1768041"/>
            <a:chOff x="5297341" y="802493"/>
            <a:chExt cx="5743497" cy="1768041"/>
          </a:xfrm>
        </p:grpSpPr>
        <p:pic>
          <p:nvPicPr>
            <p:cNvPr id="25" name="Picture 24">
              <a:extLst>
                <a:ext uri="{FF2B5EF4-FFF2-40B4-BE49-F238E27FC236}">
                  <a16:creationId xmlns:a16="http://schemas.microsoft.com/office/drawing/2014/main" id="{2D0D7A88-F3F6-E31A-2AC8-CBC99C96BB3A}"/>
                </a:ext>
              </a:extLst>
            </p:cNvPr>
            <p:cNvPicPr>
              <a:picLocks noChangeAspect="1"/>
            </p:cNvPicPr>
            <p:nvPr/>
          </p:nvPicPr>
          <p:blipFill rotWithShape="1">
            <a:blip r:embed="rId13"/>
            <a:stretch/>
          </p:blipFill>
          <p:spPr>
            <a:xfrm>
              <a:off x="5297341" y="802493"/>
              <a:ext cx="4724619" cy="1768041"/>
            </a:xfrm>
            <a:prstGeom prst="rect">
              <a:avLst/>
            </a:prstGeom>
          </p:spPr>
        </p:pic>
        <p:sp>
          <p:nvSpPr>
            <p:cNvPr id="26" name="TextBox 25">
              <a:extLst>
                <a:ext uri="{FF2B5EF4-FFF2-40B4-BE49-F238E27FC236}">
                  <a16:creationId xmlns:a16="http://schemas.microsoft.com/office/drawing/2014/main" id="{7362B9C0-DBD0-5B44-44C8-90775BA71955}"/>
                </a:ext>
              </a:extLst>
            </p:cNvPr>
            <p:cNvSpPr txBox="1"/>
            <p:nvPr/>
          </p:nvSpPr>
          <p:spPr>
            <a:xfrm>
              <a:off x="7467600" y="1866900"/>
              <a:ext cx="3573238" cy="584775"/>
            </a:xfrm>
            <a:prstGeom prst="rect">
              <a:avLst/>
            </a:prstGeom>
            <a:noFill/>
          </p:spPr>
          <p:txBody>
            <a:bodyPr wrap="square">
              <a:spAutoFit/>
            </a:bodyPr>
            <a:lstStyle/>
            <a:p>
              <a:r>
                <a:rPr lang="en-US" sz="1600" b="1" dirty="0">
                  <a:solidFill>
                    <a:srgbClr val="007692">
                      <a:alpha val="46000"/>
                    </a:srgbClr>
                  </a:solidFill>
                  <a:latin typeface="Plus Jakarta Sans ExtraBold" pitchFamily="2" charset="0"/>
                  <a:cs typeface="Plus Jakarta Sans ExtraBold" pitchFamily="2" charset="0"/>
                </a:rPr>
                <a:t>OZONIA NORTH AMERICA (DEGREMONT / SUEZ/VEOLIA)​</a:t>
              </a:r>
              <a:endParaRPr lang="en-PH" sz="1600" dirty="0">
                <a:solidFill>
                  <a:srgbClr val="007692">
                    <a:alpha val="46000"/>
                  </a:srgbClr>
                </a:solidFill>
                <a:latin typeface="Plus Jakarta Sans Medium" pitchFamily="2" charset="0"/>
              </a:endParaRPr>
            </a:p>
          </p:txBody>
        </p:sp>
      </p:grpSp>
    </p:spTree>
    <p:extLst>
      <p:ext uri="{BB962C8B-B14F-4D97-AF65-F5344CB8AC3E}">
        <p14:creationId xmlns:p14="http://schemas.microsoft.com/office/powerpoint/2010/main" val="10502129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1"/>
          <p:cNvSpPr txBox="1">
            <a:spLocks noChangeArrowheads="1"/>
          </p:cNvSpPr>
          <p:nvPr/>
        </p:nvSpPr>
        <p:spPr bwMode="auto">
          <a:xfrm>
            <a:off x="11115675" y="50212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28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defTabSz="914400" fontAlgn="base">
              <a:spcBef>
                <a:spcPct val="0"/>
              </a:spcBef>
              <a:spcAft>
                <a:spcPct val="0"/>
              </a:spcAft>
              <a:buFontTx/>
              <a:buNone/>
            </a:pPr>
            <a:endParaRPr lang="x-none" altLang="x-none" sz="1800" dirty="0">
              <a:solidFill>
                <a:prstClr val="black"/>
              </a:solidFill>
              <a:latin typeface="Plus Jakarta Sans Medium" pitchFamily="2" charset="0"/>
            </a:endParaRPr>
          </a:p>
        </p:txBody>
      </p:sp>
      <p:sp>
        <p:nvSpPr>
          <p:cNvPr id="19" name="TextBox 18">
            <a:extLst>
              <a:ext uri="{FF2B5EF4-FFF2-40B4-BE49-F238E27FC236}">
                <a16:creationId xmlns:a16="http://schemas.microsoft.com/office/drawing/2014/main" id="{D0902EBD-BA20-0E54-8E10-8A6F1965C75A}"/>
              </a:ext>
            </a:extLst>
          </p:cNvPr>
          <p:cNvSpPr txBox="1"/>
          <p:nvPr/>
        </p:nvSpPr>
        <p:spPr>
          <a:xfrm>
            <a:off x="8612694" y="2969743"/>
            <a:ext cx="3166499" cy="194444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Legacy ozone supplier with roots going back over 50 years​</a:t>
            </a: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Long-standing presence in large municipal projects</a:t>
            </a:r>
          </a:p>
        </p:txBody>
      </p:sp>
      <p:sp>
        <p:nvSpPr>
          <p:cNvPr id="36" name="Rectangle 35">
            <a:extLst>
              <a:ext uri="{FF2B5EF4-FFF2-40B4-BE49-F238E27FC236}">
                <a16:creationId xmlns:a16="http://schemas.microsoft.com/office/drawing/2014/main" id="{101B865A-5A83-7148-4328-A8AAFEE83574}"/>
              </a:ext>
            </a:extLst>
          </p:cNvPr>
          <p:cNvSpPr/>
          <p:nvPr/>
        </p:nvSpPr>
        <p:spPr>
          <a:xfrm>
            <a:off x="0" y="8331516"/>
            <a:ext cx="12191999" cy="3182362"/>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Plus Jakarta Sans Medium" pitchFamily="2" charset="0"/>
            </a:endParaRPr>
          </a:p>
        </p:txBody>
      </p:sp>
      <p:sp>
        <p:nvSpPr>
          <p:cNvPr id="31" name="TextBox 30">
            <a:extLst>
              <a:ext uri="{FF2B5EF4-FFF2-40B4-BE49-F238E27FC236}">
                <a16:creationId xmlns:a16="http://schemas.microsoft.com/office/drawing/2014/main" id="{0C337957-74AC-85AF-7758-8983908051D6}"/>
              </a:ext>
            </a:extLst>
          </p:cNvPr>
          <p:cNvSpPr txBox="1">
            <a:spLocks noChangeAspect="1"/>
          </p:cNvSpPr>
          <p:nvPr/>
        </p:nvSpPr>
        <p:spPr>
          <a:xfrm>
            <a:off x="-31462374"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Operates exclusively through distributors (no direct sales)</a:t>
            </a:r>
          </a:p>
        </p:txBody>
      </p:sp>
      <p:sp>
        <p:nvSpPr>
          <p:cNvPr id="32" name="TextBox 31">
            <a:extLst>
              <a:ext uri="{FF2B5EF4-FFF2-40B4-BE49-F238E27FC236}">
                <a16:creationId xmlns:a16="http://schemas.microsoft.com/office/drawing/2014/main" id="{5A8F4E3E-E05E-9FBA-4C46-8EDDB45341FB}"/>
              </a:ext>
            </a:extLst>
          </p:cNvPr>
          <p:cNvSpPr txBox="1">
            <a:spLocks noChangeAspect="1"/>
          </p:cNvSpPr>
          <p:nvPr/>
        </p:nvSpPr>
        <p:spPr>
          <a:xfrm>
            <a:off x="-25737093"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Promotes high-concentration ozone (~18%)</a:t>
            </a:r>
          </a:p>
        </p:txBody>
      </p:sp>
      <p:sp>
        <p:nvSpPr>
          <p:cNvPr id="33" name="TextBox 32">
            <a:extLst>
              <a:ext uri="{FF2B5EF4-FFF2-40B4-BE49-F238E27FC236}">
                <a16:creationId xmlns:a16="http://schemas.microsoft.com/office/drawing/2014/main" id="{6F18E688-E945-327F-AF2C-76D07210C245}"/>
              </a:ext>
            </a:extLst>
          </p:cNvPr>
          <p:cNvSpPr txBox="1">
            <a:spLocks noChangeAspect="1"/>
          </p:cNvSpPr>
          <p:nvPr/>
        </p:nvSpPr>
        <p:spPr>
          <a:xfrm>
            <a:off x="-20011812"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Higher ozone concentration can increase corrosion risk, material stress, and leak sensitivity</a:t>
            </a:r>
          </a:p>
        </p:txBody>
      </p:sp>
      <p:sp>
        <p:nvSpPr>
          <p:cNvPr id="34" name="TextBox 33">
            <a:extLst>
              <a:ext uri="{FF2B5EF4-FFF2-40B4-BE49-F238E27FC236}">
                <a16:creationId xmlns:a16="http://schemas.microsoft.com/office/drawing/2014/main" id="{026D0708-3B42-AB97-4EB9-F7470A8ECA56}"/>
              </a:ext>
            </a:extLst>
          </p:cNvPr>
          <p:cNvSpPr txBox="1">
            <a:spLocks noChangeAspect="1"/>
          </p:cNvSpPr>
          <p:nvPr/>
        </p:nvSpPr>
        <p:spPr>
          <a:xfrm>
            <a:off x="-14286531"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Pinnacle can achieve high concentrations when required — but system reliability and longevity drive design decisions</a:t>
            </a:r>
          </a:p>
        </p:txBody>
      </p:sp>
      <p:sp>
        <p:nvSpPr>
          <p:cNvPr id="35" name="TextBox 34">
            <a:extLst>
              <a:ext uri="{FF2B5EF4-FFF2-40B4-BE49-F238E27FC236}">
                <a16:creationId xmlns:a16="http://schemas.microsoft.com/office/drawing/2014/main" id="{EF1B37FD-F32A-84AE-240A-0A77718A511B}"/>
              </a:ext>
            </a:extLst>
          </p:cNvPr>
          <p:cNvSpPr txBox="1"/>
          <p:nvPr/>
        </p:nvSpPr>
        <p:spPr>
          <a:xfrm>
            <a:off x="-31462374" y="3275111"/>
            <a:ext cx="2267149" cy="307777"/>
          </a:xfrm>
          <a:prstGeom prst="rect">
            <a:avLst/>
          </a:prstGeom>
          <a:noFill/>
        </p:spPr>
        <p:txBody>
          <a:bodyPr wrap="non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Market Positioning</a:t>
            </a:r>
          </a:p>
        </p:txBody>
      </p:sp>
      <p:sp>
        <p:nvSpPr>
          <p:cNvPr id="37" name="Rectangle 36">
            <a:extLst>
              <a:ext uri="{FF2B5EF4-FFF2-40B4-BE49-F238E27FC236}">
                <a16:creationId xmlns:a16="http://schemas.microsoft.com/office/drawing/2014/main" id="{DBA11474-5A0A-A217-9020-321C7AD38E30}"/>
              </a:ext>
            </a:extLst>
          </p:cNvPr>
          <p:cNvSpPr/>
          <p:nvPr/>
        </p:nvSpPr>
        <p:spPr>
          <a:xfrm>
            <a:off x="0" y="0"/>
            <a:ext cx="4532351"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38" name="TextBox 37">
            <a:extLst>
              <a:ext uri="{FF2B5EF4-FFF2-40B4-BE49-F238E27FC236}">
                <a16:creationId xmlns:a16="http://schemas.microsoft.com/office/drawing/2014/main" id="{688E9334-C824-95B1-DE69-9DDEED0FC88E}"/>
              </a:ext>
            </a:extLst>
          </p:cNvPr>
          <p:cNvSpPr txBox="1"/>
          <p:nvPr/>
        </p:nvSpPr>
        <p:spPr>
          <a:xfrm>
            <a:off x="584862" y="836367"/>
            <a:ext cx="3279904" cy="4914422"/>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Extensive reference base​</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Wide product portfolio​</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Often specified as a “default” technology</a:t>
            </a: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Dated generator designs​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Large, heavy, and fragile systems​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Limited turndown flexibility​</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Service and responsiveness challenges reported by end users​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Commoditized solutions with limited innovation</a:t>
            </a:r>
          </a:p>
        </p:txBody>
      </p:sp>
      <p:sp>
        <p:nvSpPr>
          <p:cNvPr id="39" name="TextBox 38">
            <a:extLst>
              <a:ext uri="{FF2B5EF4-FFF2-40B4-BE49-F238E27FC236}">
                <a16:creationId xmlns:a16="http://schemas.microsoft.com/office/drawing/2014/main" id="{7E2BDF30-A7B8-3968-A388-308D0D65BF03}"/>
              </a:ext>
            </a:extLst>
          </p:cNvPr>
          <p:cNvSpPr txBox="1"/>
          <p:nvPr/>
        </p:nvSpPr>
        <p:spPr>
          <a:xfrm>
            <a:off x="1815301" y="-3152877"/>
            <a:ext cx="4028977" cy="146745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3"/>
              </a:buBlip>
            </a:pPr>
            <a:r>
              <a:rPr lang="en-US" sz="2000" dirty="0">
                <a:solidFill>
                  <a:schemeClr val="bg2">
                    <a:lumMod val="25000"/>
                  </a:schemeClr>
                </a:solidFill>
                <a:latin typeface="Plus Jakarta Sans Medium" pitchFamily="2" charset="0"/>
                <a:cs typeface="Plus Jakarta Sans Medium" pitchFamily="2" charset="0"/>
              </a:rPr>
              <a:t>Italian-based multinational conglomerate</a:t>
            </a:r>
          </a:p>
          <a:p>
            <a:pPr marL="457206" indent="-342900">
              <a:lnSpc>
                <a:spcPct val="110000"/>
              </a:lnSpc>
              <a:spcAft>
                <a:spcPts val="400"/>
              </a:spcAft>
              <a:buClr>
                <a:schemeClr val="bg1">
                  <a:lumMod val="50000"/>
                </a:schemeClr>
              </a:buClr>
              <a:buSzPct val="80000"/>
              <a:buBlip>
                <a:blip r:embed="rId3"/>
              </a:buBlip>
            </a:pPr>
            <a:r>
              <a:rPr lang="en-US" sz="2000" dirty="0">
                <a:solidFill>
                  <a:schemeClr val="bg2">
                    <a:lumMod val="25000"/>
                  </a:schemeClr>
                </a:solidFill>
                <a:latin typeface="Plus Jakarta Sans Medium" pitchFamily="2" charset="0"/>
                <a:cs typeface="Plus Jakarta Sans Medium" pitchFamily="2" charset="0"/>
              </a:rPr>
              <a:t>Water treatment is a small portion of overall business</a:t>
            </a:r>
          </a:p>
        </p:txBody>
      </p:sp>
      <p:pic>
        <p:nvPicPr>
          <p:cNvPr id="40" name="Graphic 39">
            <a:extLst>
              <a:ext uri="{FF2B5EF4-FFF2-40B4-BE49-F238E27FC236}">
                <a16:creationId xmlns:a16="http://schemas.microsoft.com/office/drawing/2014/main" id="{A9EFBB9E-7210-7457-FAB2-B9F3EB8FF4E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773708" y="-4482270"/>
            <a:ext cx="4879805" cy="1495999"/>
          </a:xfrm>
          <a:prstGeom prst="rect">
            <a:avLst/>
          </a:prstGeom>
        </p:spPr>
      </p:pic>
      <p:pic>
        <p:nvPicPr>
          <p:cNvPr id="41" name="Picture 40">
            <a:extLst>
              <a:ext uri="{FF2B5EF4-FFF2-40B4-BE49-F238E27FC236}">
                <a16:creationId xmlns:a16="http://schemas.microsoft.com/office/drawing/2014/main" id="{9EEF4E77-6E1C-1FD5-6B32-F6CA4B24975D}"/>
              </a:ext>
            </a:extLst>
          </p:cNvPr>
          <p:cNvPicPr>
            <a:picLocks noChangeAspect="1"/>
          </p:cNvPicPr>
          <p:nvPr/>
        </p:nvPicPr>
        <p:blipFill rotWithShape="1">
          <a:blip r:embed="rId7"/>
          <a:srcRect l="10674" t="25401" r="9453" b="13299"/>
          <a:stretch/>
        </p:blipFill>
        <p:spPr>
          <a:xfrm>
            <a:off x="-2848362" y="8020787"/>
            <a:ext cx="16617951" cy="9109384"/>
          </a:xfrm>
          <a:prstGeom prst="rect">
            <a:avLst/>
          </a:prstGeom>
        </p:spPr>
      </p:pic>
      <p:sp>
        <p:nvSpPr>
          <p:cNvPr id="42" name="Rectangle 41">
            <a:extLst>
              <a:ext uri="{FF2B5EF4-FFF2-40B4-BE49-F238E27FC236}">
                <a16:creationId xmlns:a16="http://schemas.microsoft.com/office/drawing/2014/main" id="{E21EE525-AEA4-F4AD-00AA-E96DDC7C91F4}"/>
              </a:ext>
            </a:extLst>
          </p:cNvPr>
          <p:cNvSpPr/>
          <p:nvPr/>
        </p:nvSpPr>
        <p:spPr>
          <a:xfrm>
            <a:off x="21359775" y="0"/>
            <a:ext cx="5181599"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43" name="TextBox 42">
            <a:extLst>
              <a:ext uri="{FF2B5EF4-FFF2-40B4-BE49-F238E27FC236}">
                <a16:creationId xmlns:a16="http://schemas.microsoft.com/office/drawing/2014/main" id="{2B3BACD8-4A9F-4824-B1BD-8D1CA418C7F5}"/>
              </a:ext>
            </a:extLst>
          </p:cNvPr>
          <p:cNvSpPr txBox="1"/>
          <p:nvPr/>
        </p:nvSpPr>
        <p:spPr>
          <a:xfrm>
            <a:off x="19773900" y="836367"/>
            <a:ext cx="4190469" cy="3779753"/>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Strong industrial footprint</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Competitive initial pricing</a:t>
            </a: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High operating costs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Conventional tube-and-shell designs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Large and heavy systems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Lower power efficiency compared to newer technologies</a:t>
            </a:r>
          </a:p>
          <a:p>
            <a:pPr marL="400070" indent="-285764">
              <a:lnSpc>
                <a:spcPct val="110000"/>
              </a:lnSpc>
              <a:spcAft>
                <a:spcPts val="400"/>
              </a:spcAft>
              <a:buClr>
                <a:schemeClr val="bg1">
                  <a:lumMod val="50000"/>
                </a:schemeClr>
              </a:buClr>
              <a:buSzPct val="80000"/>
              <a:buBlip>
                <a:blip r:embed="rId4"/>
              </a:buBlip>
            </a:pPr>
            <a:r>
              <a:rPr lang="en-US" sz="1600" dirty="0">
                <a:solidFill>
                  <a:schemeClr val="bg1">
                    <a:lumMod val="85000"/>
                  </a:schemeClr>
                </a:solidFill>
                <a:latin typeface="Plus Jakarta Sans Medium" pitchFamily="2" charset="0"/>
                <a:cs typeface="Plus Jakarta Sans Medium" pitchFamily="2" charset="0"/>
              </a:rPr>
              <a:t>Limited focus on North American municipal ozone market</a:t>
            </a:r>
          </a:p>
        </p:txBody>
      </p:sp>
      <p:pic>
        <p:nvPicPr>
          <p:cNvPr id="44" name="Picture 2">
            <a:extLst>
              <a:ext uri="{FF2B5EF4-FFF2-40B4-BE49-F238E27FC236}">
                <a16:creationId xmlns:a16="http://schemas.microsoft.com/office/drawing/2014/main" id="{D299173F-2AB4-470A-2238-BC3967F7C15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5999" y="-11536777"/>
            <a:ext cx="731520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4C5E99E1-CE91-9C93-6FD0-1DCDCB82E2BB}"/>
              </a:ext>
            </a:extLst>
          </p:cNvPr>
          <p:cNvPicPr>
            <a:picLocks noChangeAspect="1"/>
          </p:cNvPicPr>
          <p:nvPr/>
        </p:nvPicPr>
        <p:blipFill rotWithShape="1">
          <a:blip r:embed="rId9">
            <a:clrChange>
              <a:clrFrom>
                <a:srgbClr val="FEFEFF"/>
              </a:clrFrom>
              <a:clrTo>
                <a:srgbClr val="FEFEFF">
                  <a:alpha val="0"/>
                </a:srgbClr>
              </a:clrTo>
            </a:clrChange>
          </a:blip>
          <a:srcRect t="11238" b="33390"/>
          <a:stretch/>
        </p:blipFill>
        <p:spPr>
          <a:xfrm>
            <a:off x="312733" y="-10753775"/>
            <a:ext cx="5470534" cy="1702116"/>
          </a:xfrm>
          <a:prstGeom prst="rect">
            <a:avLst/>
          </a:prstGeom>
        </p:spPr>
      </p:pic>
      <p:sp>
        <p:nvSpPr>
          <p:cNvPr id="46" name="TextBox 45">
            <a:extLst>
              <a:ext uri="{FF2B5EF4-FFF2-40B4-BE49-F238E27FC236}">
                <a16:creationId xmlns:a16="http://schemas.microsoft.com/office/drawing/2014/main" id="{6F7E3D7B-B291-5261-4C3A-C494C6F6E066}"/>
              </a:ext>
            </a:extLst>
          </p:cNvPr>
          <p:cNvSpPr txBox="1"/>
          <p:nvPr/>
        </p:nvSpPr>
        <p:spPr>
          <a:xfrm>
            <a:off x="6095998" y="-5306845"/>
            <a:ext cx="6096001" cy="526919"/>
          </a:xfrm>
          <a:prstGeom prst="rect">
            <a:avLst/>
          </a:prstGeom>
          <a:solidFill>
            <a:schemeClr val="bg2">
              <a:lumMod val="90000"/>
            </a:schemeClr>
          </a:solidFill>
        </p:spPr>
        <p:txBody>
          <a:bodyPr wrap="square" tIns="72000" bIns="72000" anchor="ctr" anchorCtr="1">
            <a:normAutofit/>
          </a:bodyPr>
          <a:lstStyle/>
          <a:p>
            <a:pPr marL="114306">
              <a:lnSpc>
                <a:spcPct val="110000"/>
              </a:lnSpc>
              <a:spcAft>
                <a:spcPts val="400"/>
              </a:spcAft>
              <a:buClr>
                <a:schemeClr val="bg1">
                  <a:lumMod val="50000"/>
                </a:schemeClr>
              </a:buClr>
              <a:buSzPct val="80000"/>
            </a:pPr>
            <a:r>
              <a:rPr lang="en-US" dirty="0">
                <a:solidFill>
                  <a:schemeClr val="bg2">
                    <a:lumMod val="25000"/>
                  </a:schemeClr>
                </a:solidFill>
                <a:latin typeface="Plus Jakarta Sans Medium" pitchFamily="2" charset="0"/>
                <a:cs typeface="Plus Jakarta Sans Medium" pitchFamily="2" charset="0"/>
              </a:rPr>
              <a:t>Legacy Japanese water technology provider</a:t>
            </a:r>
          </a:p>
        </p:txBody>
      </p:sp>
      <p:grpSp>
        <p:nvGrpSpPr>
          <p:cNvPr id="5" name="Group 4">
            <a:extLst>
              <a:ext uri="{FF2B5EF4-FFF2-40B4-BE49-F238E27FC236}">
                <a16:creationId xmlns:a16="http://schemas.microsoft.com/office/drawing/2014/main" id="{AAD17E62-A177-3E37-C521-E1210396E102}"/>
              </a:ext>
            </a:extLst>
          </p:cNvPr>
          <p:cNvGrpSpPr/>
          <p:nvPr/>
        </p:nvGrpSpPr>
        <p:grpSpPr>
          <a:xfrm>
            <a:off x="5297341" y="802493"/>
            <a:ext cx="5743497" cy="1768041"/>
            <a:chOff x="5297341" y="802493"/>
            <a:chExt cx="5743497" cy="1768041"/>
          </a:xfrm>
        </p:grpSpPr>
        <p:pic>
          <p:nvPicPr>
            <p:cNvPr id="24" name="Picture 23">
              <a:extLst>
                <a:ext uri="{FF2B5EF4-FFF2-40B4-BE49-F238E27FC236}">
                  <a16:creationId xmlns:a16="http://schemas.microsoft.com/office/drawing/2014/main" id="{724E6E7B-52B3-BC60-D286-F3958168778D}"/>
                </a:ext>
              </a:extLst>
            </p:cNvPr>
            <p:cNvPicPr>
              <a:picLocks noChangeAspect="1"/>
            </p:cNvPicPr>
            <p:nvPr/>
          </p:nvPicPr>
          <p:blipFill rotWithShape="1">
            <a:blip r:embed="rId10"/>
            <a:stretch/>
          </p:blipFill>
          <p:spPr>
            <a:xfrm>
              <a:off x="5297341" y="802493"/>
              <a:ext cx="4724619" cy="1768041"/>
            </a:xfrm>
            <a:prstGeom prst="rect">
              <a:avLst/>
            </a:prstGeom>
          </p:spPr>
        </p:pic>
        <p:sp>
          <p:nvSpPr>
            <p:cNvPr id="27" name="TextBox 26">
              <a:extLst>
                <a:ext uri="{FF2B5EF4-FFF2-40B4-BE49-F238E27FC236}">
                  <a16:creationId xmlns:a16="http://schemas.microsoft.com/office/drawing/2014/main" id="{59F3D397-C325-5FF8-B970-6824F3F7A860}"/>
                </a:ext>
              </a:extLst>
            </p:cNvPr>
            <p:cNvSpPr txBox="1"/>
            <p:nvPr/>
          </p:nvSpPr>
          <p:spPr>
            <a:xfrm>
              <a:off x="7467600" y="1866900"/>
              <a:ext cx="3573238" cy="584775"/>
            </a:xfrm>
            <a:prstGeom prst="rect">
              <a:avLst/>
            </a:prstGeom>
            <a:noFill/>
          </p:spPr>
          <p:txBody>
            <a:bodyPr wrap="square">
              <a:spAutoFit/>
            </a:bodyPr>
            <a:lstStyle/>
            <a:p>
              <a:r>
                <a:rPr lang="en-US" sz="1600" b="1" dirty="0">
                  <a:solidFill>
                    <a:srgbClr val="007692">
                      <a:alpha val="46000"/>
                    </a:srgbClr>
                  </a:solidFill>
                  <a:latin typeface="Plus Jakarta Sans ExtraBold" pitchFamily="2" charset="0"/>
                  <a:cs typeface="Plus Jakarta Sans ExtraBold" pitchFamily="2" charset="0"/>
                </a:rPr>
                <a:t>OZONIA NORTH AMERICA (DEGREMONT / SUEZ/VEOLIA)​</a:t>
              </a:r>
              <a:endParaRPr lang="en-PH" sz="1600" dirty="0">
                <a:solidFill>
                  <a:srgbClr val="007692">
                    <a:alpha val="46000"/>
                  </a:srgbClr>
                </a:solidFill>
                <a:latin typeface="Plus Jakarta Sans Medium" pitchFamily="2" charset="0"/>
              </a:endParaRPr>
            </a:p>
          </p:txBody>
        </p:sp>
      </p:grpSp>
      <p:sp>
        <p:nvSpPr>
          <p:cNvPr id="50" name="TextBox 49">
            <a:extLst>
              <a:ext uri="{FF2B5EF4-FFF2-40B4-BE49-F238E27FC236}">
                <a16:creationId xmlns:a16="http://schemas.microsoft.com/office/drawing/2014/main" id="{DE590A3C-8434-80C7-096C-217E81B5F51A}"/>
              </a:ext>
            </a:extLst>
          </p:cNvPr>
          <p:cNvSpPr txBox="1"/>
          <p:nvPr/>
        </p:nvSpPr>
        <p:spPr>
          <a:xfrm>
            <a:off x="20797104" y="1716802"/>
            <a:ext cx="7315199" cy="108164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formerly </a:t>
            </a:r>
            <a:r>
              <a:rPr lang="en-US" dirty="0" err="1">
                <a:solidFill>
                  <a:schemeClr val="bg2">
                    <a:lumMod val="25000"/>
                  </a:schemeClr>
                </a:solidFill>
                <a:latin typeface="Plus Jakarta Sans Medium" pitchFamily="2" charset="0"/>
                <a:cs typeface="Plus Jakarta Sans Medium" pitchFamily="2" charset="0"/>
              </a:rPr>
              <a:t>Trailgaz</a:t>
            </a:r>
            <a:endParaRPr lang="en-US" dirty="0">
              <a:solidFill>
                <a:schemeClr val="bg2">
                  <a:lumMod val="25000"/>
                </a:schemeClr>
              </a:solidFill>
              <a:latin typeface="Plus Jakarta Sans Medium" pitchFamily="2" charset="0"/>
              <a:cs typeface="Plus Jakarta Sans Medium" pitchFamily="2" charset="0"/>
            </a:endParaRP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Over 30 years in ozone technology</a:t>
            </a: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Acquired and integrated into Xylem</a:t>
            </a:r>
          </a:p>
        </p:txBody>
      </p:sp>
      <p:pic>
        <p:nvPicPr>
          <p:cNvPr id="51" name="Picture 50">
            <a:extLst>
              <a:ext uri="{FF2B5EF4-FFF2-40B4-BE49-F238E27FC236}">
                <a16:creationId xmlns:a16="http://schemas.microsoft.com/office/drawing/2014/main" id="{93EC9A1A-64D8-636C-C045-BC1ED5915B02}"/>
              </a:ext>
            </a:extLst>
          </p:cNvPr>
          <p:cNvPicPr>
            <a:picLocks noChangeAspect="1"/>
          </p:cNvPicPr>
          <p:nvPr/>
        </p:nvPicPr>
        <p:blipFill rotWithShape="1">
          <a:blip r:embed="rId11">
            <a:clrChange>
              <a:clrFrom>
                <a:srgbClr val="FFFFFF"/>
              </a:clrFrom>
              <a:clrTo>
                <a:srgbClr val="FFFFFF">
                  <a:alpha val="0"/>
                </a:srgbClr>
              </a:clrTo>
            </a:clrChange>
          </a:blip>
          <a:srcRect t="16070" b="51308"/>
          <a:stretch/>
        </p:blipFill>
        <p:spPr>
          <a:xfrm>
            <a:off x="19065143" y="855417"/>
            <a:ext cx="4355365" cy="745921"/>
          </a:xfrm>
          <a:prstGeom prst="rect">
            <a:avLst/>
          </a:prstGeom>
        </p:spPr>
      </p:pic>
      <p:pic>
        <p:nvPicPr>
          <p:cNvPr id="52" name="Picture 51">
            <a:extLst>
              <a:ext uri="{FF2B5EF4-FFF2-40B4-BE49-F238E27FC236}">
                <a16:creationId xmlns:a16="http://schemas.microsoft.com/office/drawing/2014/main" id="{3B0F491A-04B0-9BB7-E930-E0782233A073}"/>
              </a:ext>
            </a:extLst>
          </p:cNvPr>
          <p:cNvPicPr>
            <a:picLocks noChangeAspect="1"/>
          </p:cNvPicPr>
          <p:nvPr/>
        </p:nvPicPr>
        <p:blipFill rotWithShape="1">
          <a:blip r:embed="rId12">
            <a:clrChange>
              <a:clrFrom>
                <a:srgbClr val="FFFFFF"/>
              </a:clrFrom>
              <a:clrTo>
                <a:srgbClr val="FFFFFF">
                  <a:alpha val="0"/>
                </a:srgbClr>
              </a:clrTo>
            </a:clrChange>
          </a:blip>
          <a:srcRect t="16161"/>
          <a:stretch/>
        </p:blipFill>
        <p:spPr>
          <a:xfrm>
            <a:off x="25488900" y="2715222"/>
            <a:ext cx="9581574" cy="8033139"/>
          </a:xfrm>
          <a:prstGeom prst="rect">
            <a:avLst/>
          </a:prstGeom>
        </p:spPr>
      </p:pic>
      <p:pic>
        <p:nvPicPr>
          <p:cNvPr id="2052" name="Picture 4" descr="Ozonia L generator">
            <a:extLst>
              <a:ext uri="{FF2B5EF4-FFF2-40B4-BE49-F238E27FC236}">
                <a16:creationId xmlns:a16="http://schemas.microsoft.com/office/drawing/2014/main" id="{85C92709-7563-564A-84F5-828C9E23686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72810" y="2438070"/>
            <a:ext cx="4787900" cy="435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0624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AD7E77-5328-2CBB-49D3-0EE2D9FF4024}"/>
              </a:ext>
            </a:extLst>
          </p:cNvPr>
          <p:cNvSpPr/>
          <p:nvPr/>
        </p:nvSpPr>
        <p:spPr>
          <a:xfrm>
            <a:off x="0" y="4076700"/>
            <a:ext cx="12192000" cy="2781299"/>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49154" name="TextBox 1"/>
          <p:cNvSpPr txBox="1">
            <a:spLocks noChangeArrowheads="1"/>
          </p:cNvSpPr>
          <p:nvPr/>
        </p:nvSpPr>
        <p:spPr bwMode="auto">
          <a:xfrm>
            <a:off x="11115675" y="50212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28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defTabSz="914400" fontAlgn="base">
              <a:spcBef>
                <a:spcPct val="0"/>
              </a:spcBef>
              <a:spcAft>
                <a:spcPct val="0"/>
              </a:spcAft>
              <a:buFontTx/>
              <a:buNone/>
            </a:pPr>
            <a:endParaRPr lang="x-none" altLang="x-none" sz="1800" dirty="0">
              <a:solidFill>
                <a:prstClr val="black"/>
              </a:solidFill>
              <a:latin typeface="Plus Jakarta Sans Medium" pitchFamily="2" charset="0"/>
            </a:endParaRPr>
          </a:p>
        </p:txBody>
      </p:sp>
      <p:sp>
        <p:nvSpPr>
          <p:cNvPr id="10" name="TextBox 9">
            <a:extLst>
              <a:ext uri="{FF2B5EF4-FFF2-40B4-BE49-F238E27FC236}">
                <a16:creationId xmlns:a16="http://schemas.microsoft.com/office/drawing/2014/main" id="{4E326BD6-09DE-FC4F-8E9C-D90D72DE1D4F}"/>
              </a:ext>
            </a:extLst>
          </p:cNvPr>
          <p:cNvSpPr txBox="1"/>
          <p:nvPr/>
        </p:nvSpPr>
        <p:spPr>
          <a:xfrm>
            <a:off x="541207" y="4576684"/>
            <a:ext cx="3934732" cy="1576072"/>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Solid engineering reputation</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High ozone concentration capability (up to ~15%)</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Established municipal references</a:t>
            </a:r>
          </a:p>
        </p:txBody>
      </p:sp>
      <p:sp>
        <p:nvSpPr>
          <p:cNvPr id="36" name="Rectangle 35">
            <a:extLst>
              <a:ext uri="{FF2B5EF4-FFF2-40B4-BE49-F238E27FC236}">
                <a16:creationId xmlns:a16="http://schemas.microsoft.com/office/drawing/2014/main" id="{101B865A-5A83-7148-4328-A8AAFEE83574}"/>
              </a:ext>
            </a:extLst>
          </p:cNvPr>
          <p:cNvSpPr/>
          <p:nvPr/>
        </p:nvSpPr>
        <p:spPr>
          <a:xfrm>
            <a:off x="0" y="8331516"/>
            <a:ext cx="12191999" cy="3182362"/>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latin typeface="Plus Jakarta Sans Medium" pitchFamily="2" charset="0"/>
            </a:endParaRPr>
          </a:p>
        </p:txBody>
      </p:sp>
      <p:sp>
        <p:nvSpPr>
          <p:cNvPr id="31" name="TextBox 30">
            <a:extLst>
              <a:ext uri="{FF2B5EF4-FFF2-40B4-BE49-F238E27FC236}">
                <a16:creationId xmlns:a16="http://schemas.microsoft.com/office/drawing/2014/main" id="{0C337957-74AC-85AF-7758-8983908051D6}"/>
              </a:ext>
            </a:extLst>
          </p:cNvPr>
          <p:cNvSpPr txBox="1">
            <a:spLocks noChangeAspect="1"/>
          </p:cNvSpPr>
          <p:nvPr/>
        </p:nvSpPr>
        <p:spPr>
          <a:xfrm>
            <a:off x="-31462374"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Operates exclusively through distributors (no direct sales)</a:t>
            </a:r>
          </a:p>
        </p:txBody>
      </p:sp>
      <p:sp>
        <p:nvSpPr>
          <p:cNvPr id="32" name="TextBox 31">
            <a:extLst>
              <a:ext uri="{FF2B5EF4-FFF2-40B4-BE49-F238E27FC236}">
                <a16:creationId xmlns:a16="http://schemas.microsoft.com/office/drawing/2014/main" id="{5A8F4E3E-E05E-9FBA-4C46-8EDDB45341FB}"/>
              </a:ext>
            </a:extLst>
          </p:cNvPr>
          <p:cNvSpPr txBox="1">
            <a:spLocks noChangeAspect="1"/>
          </p:cNvSpPr>
          <p:nvPr/>
        </p:nvSpPr>
        <p:spPr>
          <a:xfrm>
            <a:off x="-25737093"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Promotes high-concentration ozone (~18%)</a:t>
            </a:r>
          </a:p>
        </p:txBody>
      </p:sp>
      <p:sp>
        <p:nvSpPr>
          <p:cNvPr id="33" name="TextBox 32">
            <a:extLst>
              <a:ext uri="{FF2B5EF4-FFF2-40B4-BE49-F238E27FC236}">
                <a16:creationId xmlns:a16="http://schemas.microsoft.com/office/drawing/2014/main" id="{6F18E688-E945-327F-AF2C-76D07210C245}"/>
              </a:ext>
            </a:extLst>
          </p:cNvPr>
          <p:cNvSpPr txBox="1">
            <a:spLocks noChangeAspect="1"/>
          </p:cNvSpPr>
          <p:nvPr/>
        </p:nvSpPr>
        <p:spPr>
          <a:xfrm>
            <a:off x="-20011812"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Higher ozone concentration can increase corrosion risk, material stress, and leak sensitivity</a:t>
            </a:r>
          </a:p>
        </p:txBody>
      </p:sp>
      <p:sp>
        <p:nvSpPr>
          <p:cNvPr id="34" name="TextBox 33">
            <a:extLst>
              <a:ext uri="{FF2B5EF4-FFF2-40B4-BE49-F238E27FC236}">
                <a16:creationId xmlns:a16="http://schemas.microsoft.com/office/drawing/2014/main" id="{026D0708-3B42-AB97-4EB9-F7470A8ECA56}"/>
              </a:ext>
            </a:extLst>
          </p:cNvPr>
          <p:cNvSpPr txBox="1">
            <a:spLocks noChangeAspect="1"/>
          </p:cNvSpPr>
          <p:nvPr/>
        </p:nvSpPr>
        <p:spPr>
          <a:xfrm>
            <a:off x="-14286531" y="3797575"/>
            <a:ext cx="2160000" cy="2160000"/>
          </a:xfrm>
          <a:prstGeom prst="rect">
            <a:avLst/>
          </a:prstGeom>
          <a:noFill/>
          <a:ln w="12700">
            <a:solidFill>
              <a:srgbClr val="22323A">
                <a:alpha val="70000"/>
              </a:srgbClr>
            </a:solidFill>
            <a:miter lim="800000"/>
          </a:ln>
        </p:spPr>
        <p:txBody>
          <a:bodyPr wrap="square" lIns="216000" tIns="216000" rIns="180000" bIns="288000" rtlCol="0" anchor="t" anchorCtr="0">
            <a:noAutofit/>
          </a:bodyPr>
          <a:lstStyle/>
          <a:p>
            <a:pPr>
              <a:lnSpc>
                <a:spcPct val="110000"/>
              </a:lnSpc>
            </a:pPr>
            <a:r>
              <a:rPr lang="en-US" sz="1400" dirty="0">
                <a:solidFill>
                  <a:srgbClr val="22323A"/>
                </a:solidFill>
                <a:latin typeface="Plus Jakarta Sans Medium" pitchFamily="2" charset="0"/>
                <a:cs typeface="Plus Jakarta Sans Medium" pitchFamily="2" charset="0"/>
              </a:rPr>
              <a:t>Pinnacle can achieve high concentrations when required — but system reliability and longevity drive design decisions</a:t>
            </a:r>
          </a:p>
        </p:txBody>
      </p:sp>
      <p:sp>
        <p:nvSpPr>
          <p:cNvPr id="35" name="TextBox 34">
            <a:extLst>
              <a:ext uri="{FF2B5EF4-FFF2-40B4-BE49-F238E27FC236}">
                <a16:creationId xmlns:a16="http://schemas.microsoft.com/office/drawing/2014/main" id="{EF1B37FD-F32A-84AE-240A-0A77718A511B}"/>
              </a:ext>
            </a:extLst>
          </p:cNvPr>
          <p:cNvSpPr txBox="1"/>
          <p:nvPr/>
        </p:nvSpPr>
        <p:spPr>
          <a:xfrm>
            <a:off x="-31462374" y="3275111"/>
            <a:ext cx="2267149" cy="307777"/>
          </a:xfrm>
          <a:prstGeom prst="rect">
            <a:avLst/>
          </a:prstGeom>
          <a:noFill/>
        </p:spPr>
        <p:txBody>
          <a:bodyPr wrap="non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Market Positioning</a:t>
            </a:r>
          </a:p>
        </p:txBody>
      </p:sp>
      <p:sp>
        <p:nvSpPr>
          <p:cNvPr id="26" name="TextBox 25">
            <a:extLst>
              <a:ext uri="{FF2B5EF4-FFF2-40B4-BE49-F238E27FC236}">
                <a16:creationId xmlns:a16="http://schemas.microsoft.com/office/drawing/2014/main" id="{0DDDAF3B-0020-4CB5-EB34-D91129313EA2}"/>
              </a:ext>
            </a:extLst>
          </p:cNvPr>
          <p:cNvSpPr txBox="1"/>
          <p:nvPr/>
        </p:nvSpPr>
        <p:spPr>
          <a:xfrm>
            <a:off x="4475939" y="4576684"/>
            <a:ext cx="6420661" cy="1380891"/>
          </a:xfrm>
          <a:prstGeom prst="rect">
            <a:avLst/>
          </a:prstGeom>
          <a:noFill/>
        </p:spPr>
        <p:txBody>
          <a:bodyPr wrap="square" numCol="2">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Higher capital cost</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Larger, heavier equipment</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Power efficiency concerns</a:t>
            </a:r>
          </a:p>
          <a:p>
            <a:pPr marL="400070" indent="-285764">
              <a:lnSpc>
                <a:spcPct val="110000"/>
              </a:lnSpc>
              <a:spcAft>
                <a:spcPts val="400"/>
              </a:spcAft>
              <a:buClr>
                <a:schemeClr val="bg1">
                  <a:lumMod val="50000"/>
                </a:schemeClr>
              </a:buClr>
              <a:buSzPct val="80000"/>
              <a:buBlip>
                <a:blip r:embed="rId3"/>
              </a:buBlip>
            </a:pPr>
            <a:endParaRPr lang="en-US" sz="1600" dirty="0">
              <a:solidFill>
                <a:schemeClr val="bg1">
                  <a:lumMod val="85000"/>
                </a:schemeClr>
              </a:solidFill>
              <a:latin typeface="Plus Jakarta Sans Medium" pitchFamily="2" charset="0"/>
              <a:cs typeface="Plus Jakarta Sans Medium" pitchFamily="2" charset="0"/>
            </a:endParaRP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Slower service response</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Ozone is not a core strategic focus</a:t>
            </a:r>
          </a:p>
        </p:txBody>
      </p:sp>
      <p:pic>
        <p:nvPicPr>
          <p:cNvPr id="7170" name="Picture 2">
            <a:extLst>
              <a:ext uri="{FF2B5EF4-FFF2-40B4-BE49-F238E27FC236}">
                <a16:creationId xmlns:a16="http://schemas.microsoft.com/office/drawing/2014/main" id="{1D051641-F6D4-E114-9039-6FD6667CBE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9" y="-38100"/>
            <a:ext cx="731520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67031FC-4BFC-A0B9-7ACF-92222A54C013}"/>
              </a:ext>
            </a:extLst>
          </p:cNvPr>
          <p:cNvPicPr>
            <a:picLocks noChangeAspect="1"/>
          </p:cNvPicPr>
          <p:nvPr/>
        </p:nvPicPr>
        <p:blipFill rotWithShape="1">
          <a:blip r:embed="rId5">
            <a:clrChange>
              <a:clrFrom>
                <a:srgbClr val="FEFEFF"/>
              </a:clrFrom>
              <a:clrTo>
                <a:srgbClr val="FEFEFF">
                  <a:alpha val="0"/>
                </a:srgbClr>
              </a:clrTo>
            </a:clrChange>
          </a:blip>
          <a:srcRect t="11238" b="33390"/>
          <a:stretch/>
        </p:blipFill>
        <p:spPr>
          <a:xfrm>
            <a:off x="312733" y="1203689"/>
            <a:ext cx="5470534" cy="1702116"/>
          </a:xfrm>
          <a:prstGeom prst="rect">
            <a:avLst/>
          </a:prstGeom>
        </p:spPr>
      </p:pic>
      <p:sp>
        <p:nvSpPr>
          <p:cNvPr id="19" name="TextBox 18">
            <a:extLst>
              <a:ext uri="{FF2B5EF4-FFF2-40B4-BE49-F238E27FC236}">
                <a16:creationId xmlns:a16="http://schemas.microsoft.com/office/drawing/2014/main" id="{D0902EBD-BA20-0E54-8E10-8A6F1965C75A}"/>
              </a:ext>
            </a:extLst>
          </p:cNvPr>
          <p:cNvSpPr txBox="1"/>
          <p:nvPr/>
        </p:nvSpPr>
        <p:spPr>
          <a:xfrm>
            <a:off x="6095998" y="3549781"/>
            <a:ext cx="6096001" cy="526919"/>
          </a:xfrm>
          <a:prstGeom prst="rect">
            <a:avLst/>
          </a:prstGeom>
          <a:solidFill>
            <a:schemeClr val="bg2">
              <a:lumMod val="90000"/>
            </a:schemeClr>
          </a:solidFill>
        </p:spPr>
        <p:txBody>
          <a:bodyPr wrap="square" tIns="72000" bIns="72000" anchor="ctr" anchorCtr="1">
            <a:normAutofit/>
          </a:bodyPr>
          <a:lstStyle/>
          <a:p>
            <a:pPr marL="114306">
              <a:lnSpc>
                <a:spcPct val="110000"/>
              </a:lnSpc>
              <a:spcAft>
                <a:spcPts val="400"/>
              </a:spcAft>
              <a:buClr>
                <a:schemeClr val="bg1">
                  <a:lumMod val="50000"/>
                </a:schemeClr>
              </a:buClr>
              <a:buSzPct val="80000"/>
            </a:pPr>
            <a:r>
              <a:rPr lang="en-US" dirty="0">
                <a:solidFill>
                  <a:schemeClr val="bg2">
                    <a:lumMod val="25000"/>
                  </a:schemeClr>
                </a:solidFill>
                <a:latin typeface="Plus Jakarta Sans Medium" pitchFamily="2" charset="0"/>
                <a:cs typeface="Plus Jakarta Sans Medium" pitchFamily="2" charset="0"/>
              </a:rPr>
              <a:t>Legacy Japanese water technology provider</a:t>
            </a:r>
          </a:p>
        </p:txBody>
      </p:sp>
      <p:sp>
        <p:nvSpPr>
          <p:cNvPr id="22" name="TextBox 21">
            <a:extLst>
              <a:ext uri="{FF2B5EF4-FFF2-40B4-BE49-F238E27FC236}">
                <a16:creationId xmlns:a16="http://schemas.microsoft.com/office/drawing/2014/main" id="{6D7D8E7D-C7B8-254A-FFFE-0FF24362E668}"/>
              </a:ext>
            </a:extLst>
          </p:cNvPr>
          <p:cNvSpPr txBox="1"/>
          <p:nvPr/>
        </p:nvSpPr>
        <p:spPr>
          <a:xfrm>
            <a:off x="20797104" y="1716802"/>
            <a:ext cx="7315199" cy="108164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formerly </a:t>
            </a:r>
            <a:r>
              <a:rPr lang="en-US" dirty="0" err="1">
                <a:solidFill>
                  <a:schemeClr val="bg2">
                    <a:lumMod val="25000"/>
                  </a:schemeClr>
                </a:solidFill>
                <a:latin typeface="Plus Jakarta Sans Medium" pitchFamily="2" charset="0"/>
                <a:cs typeface="Plus Jakarta Sans Medium" pitchFamily="2" charset="0"/>
              </a:rPr>
              <a:t>Trailgaz</a:t>
            </a:r>
            <a:endParaRPr lang="en-US" dirty="0">
              <a:solidFill>
                <a:schemeClr val="bg2">
                  <a:lumMod val="25000"/>
                </a:schemeClr>
              </a:solidFill>
              <a:latin typeface="Plus Jakarta Sans Medium" pitchFamily="2" charset="0"/>
              <a:cs typeface="Plus Jakarta Sans Medium" pitchFamily="2" charset="0"/>
            </a:endParaRPr>
          </a:p>
          <a:p>
            <a:pPr marL="457206" indent="-342900">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Over 30 years in ozone technology</a:t>
            </a:r>
          </a:p>
          <a:p>
            <a:pPr marL="457206" indent="-342900">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Acquired and integrated into Xylem</a:t>
            </a:r>
          </a:p>
        </p:txBody>
      </p:sp>
      <p:pic>
        <p:nvPicPr>
          <p:cNvPr id="23" name="Picture 22">
            <a:extLst>
              <a:ext uri="{FF2B5EF4-FFF2-40B4-BE49-F238E27FC236}">
                <a16:creationId xmlns:a16="http://schemas.microsoft.com/office/drawing/2014/main" id="{4489287C-A04E-190C-D6DB-455B646B09FF}"/>
              </a:ext>
            </a:extLst>
          </p:cNvPr>
          <p:cNvPicPr>
            <a:picLocks noChangeAspect="1"/>
          </p:cNvPicPr>
          <p:nvPr/>
        </p:nvPicPr>
        <p:blipFill rotWithShape="1">
          <a:blip r:embed="rId7">
            <a:clrChange>
              <a:clrFrom>
                <a:srgbClr val="FFFFFF"/>
              </a:clrFrom>
              <a:clrTo>
                <a:srgbClr val="FFFFFF">
                  <a:alpha val="0"/>
                </a:srgbClr>
              </a:clrTo>
            </a:clrChange>
          </a:blip>
          <a:srcRect t="16070" b="51308"/>
          <a:stretch/>
        </p:blipFill>
        <p:spPr>
          <a:xfrm>
            <a:off x="19065143" y="855417"/>
            <a:ext cx="4355365" cy="745921"/>
          </a:xfrm>
          <a:prstGeom prst="rect">
            <a:avLst/>
          </a:prstGeom>
        </p:spPr>
      </p:pic>
      <p:pic>
        <p:nvPicPr>
          <p:cNvPr id="24" name="Picture 23">
            <a:extLst>
              <a:ext uri="{FF2B5EF4-FFF2-40B4-BE49-F238E27FC236}">
                <a16:creationId xmlns:a16="http://schemas.microsoft.com/office/drawing/2014/main" id="{A194B3F5-A962-792E-FE48-53FFF9726A9F}"/>
              </a:ext>
            </a:extLst>
          </p:cNvPr>
          <p:cNvPicPr>
            <a:picLocks noChangeAspect="1"/>
          </p:cNvPicPr>
          <p:nvPr/>
        </p:nvPicPr>
        <p:blipFill rotWithShape="1">
          <a:blip r:embed="rId8">
            <a:clrChange>
              <a:clrFrom>
                <a:srgbClr val="FFFFFF"/>
              </a:clrFrom>
              <a:clrTo>
                <a:srgbClr val="FFFFFF">
                  <a:alpha val="0"/>
                </a:srgbClr>
              </a:clrTo>
            </a:clrChange>
          </a:blip>
          <a:srcRect t="16161"/>
          <a:stretch/>
        </p:blipFill>
        <p:spPr>
          <a:xfrm>
            <a:off x="25488900" y="2715222"/>
            <a:ext cx="9581574" cy="8033139"/>
          </a:xfrm>
          <a:prstGeom prst="rect">
            <a:avLst/>
          </a:prstGeom>
        </p:spPr>
      </p:pic>
      <p:sp>
        <p:nvSpPr>
          <p:cNvPr id="25" name="TextBox 24">
            <a:extLst>
              <a:ext uri="{FF2B5EF4-FFF2-40B4-BE49-F238E27FC236}">
                <a16:creationId xmlns:a16="http://schemas.microsoft.com/office/drawing/2014/main" id="{6B46479F-F445-E8ED-4364-E3908BA7BDA0}"/>
              </a:ext>
            </a:extLst>
          </p:cNvPr>
          <p:cNvSpPr txBox="1"/>
          <p:nvPr/>
        </p:nvSpPr>
        <p:spPr>
          <a:xfrm>
            <a:off x="-14434206" y="1876999"/>
            <a:ext cx="4863435" cy="1128899"/>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6"/>
              </a:buBlip>
            </a:pPr>
            <a:r>
              <a:rPr lang="en-US" sz="2000" dirty="0">
                <a:solidFill>
                  <a:schemeClr val="bg2">
                    <a:lumMod val="25000"/>
                  </a:schemeClr>
                </a:solidFill>
                <a:latin typeface="Plus Jakarta Sans Medium" pitchFamily="2" charset="0"/>
                <a:cs typeface="Plus Jakarta Sans Medium" pitchFamily="2" charset="0"/>
              </a:rPr>
              <a:t>Denmark-based manufacturer</a:t>
            </a:r>
          </a:p>
          <a:p>
            <a:pPr marL="457206" indent="-342900">
              <a:lnSpc>
                <a:spcPct val="110000"/>
              </a:lnSpc>
              <a:spcAft>
                <a:spcPts val="400"/>
              </a:spcAft>
              <a:buClr>
                <a:schemeClr val="bg1">
                  <a:lumMod val="50000"/>
                </a:schemeClr>
              </a:buClr>
              <a:buSzPct val="80000"/>
              <a:buBlip>
                <a:blip r:embed="rId6"/>
              </a:buBlip>
            </a:pPr>
            <a:r>
              <a:rPr lang="en-US" sz="2000" dirty="0">
                <a:solidFill>
                  <a:schemeClr val="bg2">
                    <a:lumMod val="25000"/>
                  </a:schemeClr>
                </a:solidFill>
                <a:latin typeface="Plus Jakarta Sans Medium" pitchFamily="2" charset="0"/>
                <a:cs typeface="Plus Jakarta Sans Medium" pitchFamily="2" charset="0"/>
              </a:rPr>
              <a:t>Strong presence in aquaculture and industrial markets</a:t>
            </a:r>
          </a:p>
        </p:txBody>
      </p:sp>
      <p:pic>
        <p:nvPicPr>
          <p:cNvPr id="27" name="Graphic 26">
            <a:extLst>
              <a:ext uri="{FF2B5EF4-FFF2-40B4-BE49-F238E27FC236}">
                <a16:creationId xmlns:a16="http://schemas.microsoft.com/office/drawing/2014/main" id="{C5E2378A-B5ED-EB67-F7BF-7481FF13BD1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086169" y="793017"/>
            <a:ext cx="4863435" cy="637441"/>
          </a:xfrm>
          <a:prstGeom prst="rect">
            <a:avLst/>
          </a:prstGeom>
        </p:spPr>
      </p:pic>
      <p:pic>
        <p:nvPicPr>
          <p:cNvPr id="28" name="Picture 2">
            <a:extLst>
              <a:ext uri="{FF2B5EF4-FFF2-40B4-BE49-F238E27FC236}">
                <a16:creationId xmlns:a16="http://schemas.microsoft.com/office/drawing/2014/main" id="{B391DBFB-5773-7F3C-DAC4-BE53D83C3000}"/>
              </a:ext>
            </a:extLst>
          </p:cNvPr>
          <p:cNvPicPr>
            <a:picLocks noChangeAspect="1" noChangeArrowheads="1"/>
          </p:cNvPicPr>
          <p:nvPr/>
        </p:nvPicPr>
        <p:blipFill rotWithShape="1">
          <a:blip r:embed="rId11">
            <a:clrChange>
              <a:clrFrom>
                <a:srgbClr val="FFFFFF"/>
              </a:clrFrom>
              <a:clrTo>
                <a:srgbClr val="FFFFFF">
                  <a:alpha val="0"/>
                </a:srgbClr>
              </a:clrTo>
            </a:clrChange>
            <a:extLst>
              <a:ext uri="{BEBA8EAE-BF5A-486C-A8C5-ECC9F3942E4B}">
                <a14:imgProps xmlns:a14="http://schemas.microsoft.com/office/drawing/2010/main">
                  <a14:imgLayer r:embed="rId12">
                    <a14:imgEffect>
                      <a14:backgroundRemoval t="10000" b="90000" l="3281" r="90000">
                        <a14:foregroundMark x1="10977" y1="29297" x2="6406" y2="31484"/>
                        <a14:foregroundMark x1="6406" y1="31484" x2="3633" y2="36680"/>
                        <a14:foregroundMark x1="3633" y1="36680" x2="4570" y2="42695"/>
                        <a14:foregroundMark x1="4570" y1="42695" x2="9531" y2="46602"/>
                        <a14:foregroundMark x1="9531" y1="46602" x2="12188" y2="40508"/>
                        <a14:foregroundMark x1="12188" y1="40508" x2="10313" y2="34141"/>
                        <a14:foregroundMark x1="10313" y1="34141" x2="7656" y2="39805"/>
                        <a14:foregroundMark x1="7656" y1="39805" x2="8711" y2="42656"/>
                        <a14:foregroundMark x1="6289" y1="31328" x2="4805" y2="32930"/>
                        <a14:foregroundMark x1="4805" y1="32930" x2="3398" y2="37578"/>
                        <a14:foregroundMark x1="3398" y1="37578" x2="4102" y2="41914"/>
                        <a14:foregroundMark x1="4102" y1="41914" x2="2305" y2="39688"/>
                        <a14:foregroundMark x1="2305" y1="39688" x2="1992" y2="35703"/>
                        <a14:foregroundMark x1="1992" y1="35703" x2="3281" y2="32891"/>
                        <a14:foregroundMark x1="3281" y1="32891" x2="4805" y2="31484"/>
                        <a14:foregroundMark x1="30352" y1="32891" x2="32852" y2="34219"/>
                        <a14:foregroundMark x1="32852" y1="34219" x2="34844" y2="34375"/>
                        <a14:foregroundMark x1="34844" y1="34375" x2="36602" y2="32383"/>
                        <a14:foregroundMark x1="36602" y1="32383" x2="44492" y2="34688"/>
                        <a14:foregroundMark x1="44492" y1="34688" x2="45352" y2="38438"/>
                        <a14:foregroundMark x1="45352" y1="38438" x2="54414" y2="41797"/>
                        <a14:foregroundMark x1="54414" y1="41797" x2="50352" y2="41016"/>
                        <a14:foregroundMark x1="50352" y1="41016" x2="59102" y2="42813"/>
                        <a14:foregroundMark x1="59102" y1="42813" x2="64258" y2="39375"/>
                        <a14:foregroundMark x1="64258" y1="39375" x2="65898" y2="36406"/>
                        <a14:foregroundMark x1="65898" y1="36406" x2="57422" y2="31133"/>
                        <a14:foregroundMark x1="57422" y1="31133" x2="59531" y2="29375"/>
                        <a14:foregroundMark x1="59531" y1="29375" x2="63828" y2="29492"/>
                        <a14:foregroundMark x1="63828" y1="29492" x2="67148" y2="29258"/>
                        <a14:foregroundMark x1="67148" y1="29258" x2="78398" y2="30781"/>
                        <a14:foregroundMark x1="78398" y1="30781" x2="80391" y2="31484"/>
                        <a14:foregroundMark x1="80391" y1="31484" x2="80430" y2="31484"/>
                        <a14:foregroundMark x1="59961" y1="29531" x2="51875" y2="32500"/>
                        <a14:foregroundMark x1="51875" y1="32500" x2="56016" y2="34219"/>
                        <a14:foregroundMark x1="56016" y1="34219" x2="69570" y2="35391"/>
                        <a14:foregroundMark x1="69570" y1="35391" x2="65273" y2="36094"/>
                        <a14:foregroundMark x1="65273" y1="36094" x2="62930" y2="41211"/>
                        <a14:foregroundMark x1="62930" y1="41211" x2="51602" y2="41875"/>
                        <a14:foregroundMark x1="51602" y1="41875" x2="46875" y2="40625"/>
                        <a14:foregroundMark x1="46875" y1="40625" x2="57148" y2="42266"/>
                        <a14:foregroundMark x1="52383" y1="42031" x2="46914" y2="40313"/>
                        <a14:foregroundMark x1="46914" y1="40313" x2="53086" y2="40938"/>
                        <a14:foregroundMark x1="53086" y1="40938" x2="50078" y2="39766"/>
                        <a14:foregroundMark x1="50078" y1="39766" x2="52930" y2="40625"/>
                        <a14:foregroundMark x1="52930" y1="40625" x2="52539" y2="40625"/>
                        <a14:foregroundMark x1="57617" y1="42734" x2="50938" y2="40508"/>
                        <a14:foregroundMark x1="50938" y1="40508" x2="52852" y2="41797"/>
                        <a14:foregroundMark x1="52852" y1="41797" x2="50039" y2="40938"/>
                        <a14:foregroundMark x1="50039" y1="40938" x2="49805" y2="40938"/>
                        <a14:foregroundMark x1="65352" y1="34453" x2="66953" y2="36016"/>
                        <a14:foregroundMark x1="66953" y1="36016" x2="66211" y2="35078"/>
                        <a14:foregroundMark x1="65742" y1="35781" x2="63477" y2="35469"/>
                      </a14:backgroundRemoval>
                    </a14:imgEffect>
                  </a14:imgLayer>
                </a14:imgProps>
              </a:ext>
            </a:extLst>
          </a:blip>
          <a:srcRect t="25593"/>
          <a:stretch/>
        </p:blipFill>
        <p:spPr bwMode="auto">
          <a:xfrm>
            <a:off x="-9225093" y="3005897"/>
            <a:ext cx="9766300" cy="7266815"/>
          </a:xfrm>
          <a:prstGeom prst="rect">
            <a:avLst/>
          </a:prstGeom>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DC40E592-4C02-78CF-6250-CE179C188715}"/>
              </a:ext>
            </a:extLst>
          </p:cNvPr>
          <p:cNvSpPr txBox="1"/>
          <p:nvPr/>
        </p:nvSpPr>
        <p:spPr>
          <a:xfrm>
            <a:off x="8612694" y="-6647375"/>
            <a:ext cx="3166499" cy="1944443"/>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Legacy ozone supplier with roots going back over 50 years​</a:t>
            </a:r>
          </a:p>
          <a:p>
            <a:pPr marL="457206" indent="-342900">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Long-standing presence in large municipal projects</a:t>
            </a:r>
          </a:p>
        </p:txBody>
      </p:sp>
      <p:grpSp>
        <p:nvGrpSpPr>
          <p:cNvPr id="30" name="Group 29">
            <a:extLst>
              <a:ext uri="{FF2B5EF4-FFF2-40B4-BE49-F238E27FC236}">
                <a16:creationId xmlns:a16="http://schemas.microsoft.com/office/drawing/2014/main" id="{F3D97628-3D3C-4128-492D-028079C883B3}"/>
              </a:ext>
            </a:extLst>
          </p:cNvPr>
          <p:cNvGrpSpPr/>
          <p:nvPr/>
        </p:nvGrpSpPr>
        <p:grpSpPr>
          <a:xfrm>
            <a:off x="5297341" y="-8915400"/>
            <a:ext cx="5743497" cy="1768041"/>
            <a:chOff x="5297341" y="802493"/>
            <a:chExt cx="5743497" cy="1768041"/>
          </a:xfrm>
        </p:grpSpPr>
        <p:pic>
          <p:nvPicPr>
            <p:cNvPr id="37" name="Picture 36">
              <a:extLst>
                <a:ext uri="{FF2B5EF4-FFF2-40B4-BE49-F238E27FC236}">
                  <a16:creationId xmlns:a16="http://schemas.microsoft.com/office/drawing/2014/main" id="{4B301419-D8AA-2F9D-DFB1-83F469A8AC4A}"/>
                </a:ext>
              </a:extLst>
            </p:cNvPr>
            <p:cNvPicPr>
              <a:picLocks noChangeAspect="1"/>
            </p:cNvPicPr>
            <p:nvPr/>
          </p:nvPicPr>
          <p:blipFill rotWithShape="1">
            <a:blip r:embed="rId13"/>
            <a:stretch/>
          </p:blipFill>
          <p:spPr>
            <a:xfrm>
              <a:off x="5297341" y="802493"/>
              <a:ext cx="4724619" cy="1768041"/>
            </a:xfrm>
            <a:prstGeom prst="rect">
              <a:avLst/>
            </a:prstGeom>
          </p:spPr>
        </p:pic>
        <p:sp>
          <p:nvSpPr>
            <p:cNvPr id="38" name="TextBox 37">
              <a:extLst>
                <a:ext uri="{FF2B5EF4-FFF2-40B4-BE49-F238E27FC236}">
                  <a16:creationId xmlns:a16="http://schemas.microsoft.com/office/drawing/2014/main" id="{F5D8444A-A535-FC56-A4B7-0E8A57404A5E}"/>
                </a:ext>
              </a:extLst>
            </p:cNvPr>
            <p:cNvSpPr txBox="1"/>
            <p:nvPr/>
          </p:nvSpPr>
          <p:spPr>
            <a:xfrm>
              <a:off x="7467600" y="1866900"/>
              <a:ext cx="3573238" cy="584775"/>
            </a:xfrm>
            <a:prstGeom prst="rect">
              <a:avLst/>
            </a:prstGeom>
            <a:noFill/>
          </p:spPr>
          <p:txBody>
            <a:bodyPr wrap="square">
              <a:spAutoFit/>
            </a:bodyPr>
            <a:lstStyle/>
            <a:p>
              <a:r>
                <a:rPr lang="en-US" sz="1600" b="1" dirty="0">
                  <a:solidFill>
                    <a:srgbClr val="007692">
                      <a:alpha val="46000"/>
                    </a:srgbClr>
                  </a:solidFill>
                  <a:latin typeface="Plus Jakarta Sans ExtraBold" pitchFamily="2" charset="0"/>
                  <a:cs typeface="Plus Jakarta Sans ExtraBold" pitchFamily="2" charset="0"/>
                </a:rPr>
                <a:t>OZONIA NORTH AMERICA (DEGREMONT / SUEZ/VEOLIA)​</a:t>
              </a:r>
              <a:endParaRPr lang="en-PH" sz="1600" dirty="0">
                <a:solidFill>
                  <a:srgbClr val="007692">
                    <a:alpha val="46000"/>
                  </a:srgbClr>
                </a:solidFill>
                <a:latin typeface="Plus Jakarta Sans Medium" pitchFamily="2" charset="0"/>
              </a:endParaRPr>
            </a:p>
          </p:txBody>
        </p:sp>
      </p:grpSp>
    </p:spTree>
    <p:extLst>
      <p:ext uri="{BB962C8B-B14F-4D97-AF65-F5344CB8AC3E}">
        <p14:creationId xmlns:p14="http://schemas.microsoft.com/office/powerpoint/2010/main" val="3359325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AD7E77-5328-2CBB-49D3-0EE2D9FF4024}"/>
              </a:ext>
            </a:extLst>
          </p:cNvPr>
          <p:cNvSpPr/>
          <p:nvPr/>
        </p:nvSpPr>
        <p:spPr>
          <a:xfrm>
            <a:off x="6781800" y="0"/>
            <a:ext cx="5410199" cy="68580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49154" name="TextBox 1"/>
          <p:cNvSpPr txBox="1">
            <a:spLocks noChangeArrowheads="1"/>
          </p:cNvSpPr>
          <p:nvPr/>
        </p:nvSpPr>
        <p:spPr bwMode="auto">
          <a:xfrm>
            <a:off x="11115675" y="50212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28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defTabSz="914400" fontAlgn="base">
              <a:spcBef>
                <a:spcPct val="0"/>
              </a:spcBef>
              <a:spcAft>
                <a:spcPct val="0"/>
              </a:spcAft>
              <a:buFontTx/>
              <a:buNone/>
            </a:pPr>
            <a:endParaRPr lang="x-none" altLang="x-none" sz="1800" dirty="0">
              <a:solidFill>
                <a:prstClr val="black"/>
              </a:solidFill>
              <a:latin typeface="Plus Jakarta Sans Medium" pitchFamily="2" charset="0"/>
            </a:endParaRPr>
          </a:p>
        </p:txBody>
      </p:sp>
      <p:sp>
        <p:nvSpPr>
          <p:cNvPr id="10" name="TextBox 9">
            <a:extLst>
              <a:ext uri="{FF2B5EF4-FFF2-40B4-BE49-F238E27FC236}">
                <a16:creationId xmlns:a16="http://schemas.microsoft.com/office/drawing/2014/main" id="{4E326BD6-09DE-FC4F-8E9C-D90D72DE1D4F}"/>
              </a:ext>
            </a:extLst>
          </p:cNvPr>
          <p:cNvSpPr txBox="1"/>
          <p:nvPr/>
        </p:nvSpPr>
        <p:spPr>
          <a:xfrm>
            <a:off x="7620000" y="836367"/>
            <a:ext cx="4190469" cy="4270143"/>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ADVANTAGES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Strong reference base in aquaculture and industrial applications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Established distributor relationships (including </a:t>
            </a:r>
            <a:r>
              <a:rPr lang="en-US" sz="1600" dirty="0" err="1">
                <a:solidFill>
                  <a:schemeClr val="bg1">
                    <a:lumMod val="85000"/>
                  </a:schemeClr>
                </a:solidFill>
                <a:latin typeface="Plus Jakarta Sans Medium" pitchFamily="2" charset="0"/>
                <a:cs typeface="Plus Jakarta Sans Medium" pitchFamily="2" charset="0"/>
              </a:rPr>
              <a:t>Pureflow</a:t>
            </a:r>
            <a:r>
              <a:rPr lang="en-US" sz="1600" dirty="0">
                <a:solidFill>
                  <a:schemeClr val="bg1">
                    <a:lumMod val="85000"/>
                  </a:schemeClr>
                </a:solidFill>
                <a:latin typeface="Plus Jakarta Sans Medium" pitchFamily="2" charset="0"/>
                <a:cs typeface="Plus Jakarta Sans Medium" pitchFamily="2" charset="0"/>
              </a:rPr>
              <a:t>)</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Compact, packaged system design</a:t>
            </a:r>
          </a:p>
          <a:p>
            <a:pPr marL="114306">
              <a:lnSpc>
                <a:spcPct val="110000"/>
              </a:lnSpc>
              <a:spcAft>
                <a:spcPts val="400"/>
              </a:spcAft>
              <a:buClr>
                <a:schemeClr val="bg1">
                  <a:lumMod val="50000"/>
                </a:schemeClr>
              </a:buClr>
              <a:buSzPct val="80000"/>
            </a:pPr>
            <a:endParaRPr lang="en-US" sz="1600" b="1" dirty="0">
              <a:solidFill>
                <a:schemeClr val="bg1"/>
              </a:solidFill>
              <a:latin typeface="Plus Jakarta Sans ExtraBold" pitchFamily="2" charset="0"/>
              <a:cs typeface="Plus Jakarta Sans ExtraBold" pitchFamily="2" charset="0"/>
            </a:endParaRPr>
          </a:p>
          <a:p>
            <a:pPr marL="114306">
              <a:lnSpc>
                <a:spcPct val="110000"/>
              </a:lnSpc>
              <a:spcAft>
                <a:spcPts val="400"/>
              </a:spcAft>
              <a:buClr>
                <a:schemeClr val="bg1">
                  <a:lumMod val="50000"/>
                </a:schemeClr>
              </a:buClr>
              <a:buSzPct val="80000"/>
            </a:pPr>
            <a:r>
              <a:rPr lang="en-US" sz="1600" b="1" dirty="0">
                <a:solidFill>
                  <a:schemeClr val="bg1"/>
                </a:solidFill>
                <a:latin typeface="Plus Jakarta Sans ExtraBold" pitchFamily="2" charset="0"/>
                <a:cs typeface="Plus Jakarta Sans ExtraBold" pitchFamily="2" charset="0"/>
              </a:rPr>
              <a:t>DISADVANTAGES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Limited municipal drinking water references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Municipal teams cannot directly leverage </a:t>
            </a:r>
            <a:r>
              <a:rPr lang="en-US" sz="1600" dirty="0" err="1">
                <a:solidFill>
                  <a:schemeClr val="bg1">
                    <a:lumMod val="85000"/>
                  </a:schemeClr>
                </a:solidFill>
                <a:latin typeface="Plus Jakarta Sans Medium" pitchFamily="2" charset="0"/>
                <a:cs typeface="Plus Jakarta Sans Medium" pitchFamily="2" charset="0"/>
              </a:rPr>
              <a:t>Primozone</a:t>
            </a:r>
            <a:r>
              <a:rPr lang="en-US" sz="1600" dirty="0">
                <a:solidFill>
                  <a:schemeClr val="bg1">
                    <a:lumMod val="85000"/>
                  </a:schemeClr>
                </a:solidFill>
                <a:latin typeface="Plus Jakarta Sans Medium" pitchFamily="2" charset="0"/>
                <a:cs typeface="Plus Jakarta Sans Medium" pitchFamily="2" charset="0"/>
              </a:rPr>
              <a:t> references</a:t>
            </a:r>
          </a:p>
          <a:p>
            <a:pPr marL="400070" indent="-285764">
              <a:lnSpc>
                <a:spcPct val="110000"/>
              </a:lnSpc>
              <a:spcAft>
                <a:spcPts val="400"/>
              </a:spcAft>
              <a:buClr>
                <a:schemeClr val="bg1">
                  <a:lumMod val="50000"/>
                </a:schemeClr>
              </a:buClr>
              <a:buSzPct val="80000"/>
              <a:buBlip>
                <a:blip r:embed="rId3"/>
              </a:buBlip>
            </a:pPr>
            <a:r>
              <a:rPr lang="en-US" sz="1600" dirty="0">
                <a:solidFill>
                  <a:schemeClr val="bg1">
                    <a:lumMod val="85000"/>
                  </a:schemeClr>
                </a:solidFill>
                <a:latin typeface="Plus Jakarta Sans Medium" pitchFamily="2" charset="0"/>
                <a:cs typeface="Plus Jakarta Sans Medium" pitchFamily="2" charset="0"/>
              </a:rPr>
              <a:t>Smaller unit sizes make large-flow applications challenging</a:t>
            </a:r>
          </a:p>
        </p:txBody>
      </p:sp>
      <p:sp>
        <p:nvSpPr>
          <p:cNvPr id="19" name="TextBox 18">
            <a:extLst>
              <a:ext uri="{FF2B5EF4-FFF2-40B4-BE49-F238E27FC236}">
                <a16:creationId xmlns:a16="http://schemas.microsoft.com/office/drawing/2014/main" id="{D0902EBD-BA20-0E54-8E10-8A6F1965C75A}"/>
              </a:ext>
            </a:extLst>
          </p:cNvPr>
          <p:cNvSpPr txBox="1"/>
          <p:nvPr/>
        </p:nvSpPr>
        <p:spPr>
          <a:xfrm>
            <a:off x="657323" y="1876999"/>
            <a:ext cx="4863435" cy="1128899"/>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Denmark-based manufacturer</a:t>
            </a:r>
          </a:p>
          <a:p>
            <a:pPr marL="457206" indent="-342900">
              <a:lnSpc>
                <a:spcPct val="11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Strong presence in aquaculture and industrial markets</a:t>
            </a:r>
          </a:p>
        </p:txBody>
      </p:sp>
      <p:pic>
        <p:nvPicPr>
          <p:cNvPr id="4" name="Graphic 3">
            <a:extLst>
              <a:ext uri="{FF2B5EF4-FFF2-40B4-BE49-F238E27FC236}">
                <a16:creationId xmlns:a16="http://schemas.microsoft.com/office/drawing/2014/main" id="{D7275704-3FFF-4627-27AB-9548EF0047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8200" y="793017"/>
            <a:ext cx="4863435" cy="637441"/>
          </a:xfrm>
          <a:prstGeom prst="rect">
            <a:avLst/>
          </a:prstGeom>
        </p:spPr>
      </p:pic>
      <p:pic>
        <p:nvPicPr>
          <p:cNvPr id="25" name="Picture 2">
            <a:extLst>
              <a:ext uri="{FF2B5EF4-FFF2-40B4-BE49-F238E27FC236}">
                <a16:creationId xmlns:a16="http://schemas.microsoft.com/office/drawing/2014/main" id="{3FB978BC-2CAD-3CCF-67BF-B2BC1CC36E5F}"/>
              </a:ext>
            </a:extLst>
          </p:cNvPr>
          <p:cNvPicPr>
            <a:picLocks noChangeAspect="1" noChangeArrowheads="1"/>
          </p:cNvPicPr>
          <p:nvPr/>
        </p:nvPicPr>
        <p:blipFill rotWithShape="1">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backgroundRemoval t="10000" b="90000" l="3281" r="90000">
                        <a14:foregroundMark x1="10977" y1="29297" x2="6406" y2="31484"/>
                        <a14:foregroundMark x1="6406" y1="31484" x2="3633" y2="36680"/>
                        <a14:foregroundMark x1="3633" y1="36680" x2="4570" y2="42695"/>
                        <a14:foregroundMark x1="4570" y1="42695" x2="9531" y2="46602"/>
                        <a14:foregroundMark x1="9531" y1="46602" x2="12188" y2="40508"/>
                        <a14:foregroundMark x1="12188" y1="40508" x2="10313" y2="34141"/>
                        <a14:foregroundMark x1="10313" y1="34141" x2="7656" y2="39805"/>
                        <a14:foregroundMark x1="7656" y1="39805" x2="8711" y2="42656"/>
                        <a14:foregroundMark x1="6289" y1="31328" x2="4805" y2="32930"/>
                        <a14:foregroundMark x1="4805" y1="32930" x2="3398" y2="37578"/>
                        <a14:foregroundMark x1="3398" y1="37578" x2="4102" y2="41914"/>
                        <a14:foregroundMark x1="4102" y1="41914" x2="2305" y2="39688"/>
                        <a14:foregroundMark x1="2305" y1="39688" x2="1992" y2="35703"/>
                        <a14:foregroundMark x1="1992" y1="35703" x2="3281" y2="32891"/>
                        <a14:foregroundMark x1="3281" y1="32891" x2="4805" y2="31484"/>
                        <a14:foregroundMark x1="30352" y1="32891" x2="32852" y2="34219"/>
                        <a14:foregroundMark x1="32852" y1="34219" x2="34844" y2="34375"/>
                        <a14:foregroundMark x1="34844" y1="34375" x2="36602" y2="32383"/>
                        <a14:foregroundMark x1="36602" y1="32383" x2="44492" y2="34688"/>
                        <a14:foregroundMark x1="44492" y1="34688" x2="45352" y2="38438"/>
                        <a14:foregroundMark x1="45352" y1="38438" x2="54414" y2="41797"/>
                        <a14:foregroundMark x1="54414" y1="41797" x2="50352" y2="41016"/>
                        <a14:foregroundMark x1="50352" y1="41016" x2="59102" y2="42813"/>
                        <a14:foregroundMark x1="59102" y1="42813" x2="64258" y2="39375"/>
                        <a14:foregroundMark x1="64258" y1="39375" x2="65898" y2="36406"/>
                        <a14:foregroundMark x1="65898" y1="36406" x2="57422" y2="31133"/>
                        <a14:foregroundMark x1="57422" y1="31133" x2="59531" y2="29375"/>
                        <a14:foregroundMark x1="59531" y1="29375" x2="63828" y2="29492"/>
                        <a14:foregroundMark x1="63828" y1="29492" x2="67148" y2="29258"/>
                        <a14:foregroundMark x1="67148" y1="29258" x2="78398" y2="30781"/>
                        <a14:foregroundMark x1="78398" y1="30781" x2="80391" y2="31484"/>
                        <a14:foregroundMark x1="80391" y1="31484" x2="80430" y2="31484"/>
                        <a14:foregroundMark x1="59961" y1="29531" x2="51875" y2="32500"/>
                        <a14:foregroundMark x1="51875" y1="32500" x2="56016" y2="34219"/>
                        <a14:foregroundMark x1="56016" y1="34219" x2="69570" y2="35391"/>
                        <a14:foregroundMark x1="69570" y1="35391" x2="65273" y2="36094"/>
                        <a14:foregroundMark x1="65273" y1="36094" x2="62930" y2="41211"/>
                        <a14:foregroundMark x1="62930" y1="41211" x2="51602" y2="41875"/>
                        <a14:foregroundMark x1="51602" y1="41875" x2="46875" y2="40625"/>
                        <a14:foregroundMark x1="46875" y1="40625" x2="57148" y2="42266"/>
                        <a14:foregroundMark x1="52383" y1="42031" x2="46914" y2="40313"/>
                        <a14:foregroundMark x1="46914" y1="40313" x2="53086" y2="40938"/>
                        <a14:foregroundMark x1="53086" y1="40938" x2="50078" y2="39766"/>
                        <a14:foregroundMark x1="50078" y1="39766" x2="52930" y2="40625"/>
                        <a14:foregroundMark x1="52930" y1="40625" x2="52539" y2="40625"/>
                        <a14:foregroundMark x1="57617" y1="42734" x2="50938" y2="40508"/>
                        <a14:foregroundMark x1="50938" y1="40508" x2="52852" y2="41797"/>
                        <a14:foregroundMark x1="52852" y1="41797" x2="50039" y2="40938"/>
                        <a14:foregroundMark x1="50039" y1="40938" x2="49805" y2="40938"/>
                        <a14:foregroundMark x1="65352" y1="34453" x2="66953" y2="36016"/>
                        <a14:foregroundMark x1="66953" y1="36016" x2="66211" y2="35078"/>
                        <a14:foregroundMark x1="65742" y1="35781" x2="63477" y2="35469"/>
                      </a14:backgroundRemoval>
                    </a14:imgEffect>
                  </a14:imgLayer>
                </a14:imgProps>
              </a:ext>
            </a:extLst>
          </a:blip>
          <a:srcRect t="25593"/>
          <a:stretch/>
        </p:blipFill>
        <p:spPr bwMode="auto">
          <a:xfrm>
            <a:off x="-1143000" y="3005897"/>
            <a:ext cx="9766300" cy="7266815"/>
          </a:xfrm>
          <a:prstGeom prst="rect">
            <a:avLst/>
          </a:prstGeom>
          <a:extLst>
            <a:ext uri="{909E8E84-426E-40DD-AFC4-6F175D3DCCD1}">
              <a14:hiddenFill xmlns:a14="http://schemas.microsoft.com/office/drawing/2010/main">
                <a:solidFill>
                  <a:srgbClr val="FFFFFF"/>
                </a:solidFill>
              </a14:hiddenFill>
            </a:ext>
          </a:extLst>
        </p:spPr>
      </p:pic>
      <p:pic>
        <p:nvPicPr>
          <p:cNvPr id="30" name="Picture 2">
            <a:extLst>
              <a:ext uri="{FF2B5EF4-FFF2-40B4-BE49-F238E27FC236}">
                <a16:creationId xmlns:a16="http://schemas.microsoft.com/office/drawing/2014/main" id="{EB66908E-9DCA-6B02-A63B-784D73E607E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5998" y="-14365703"/>
            <a:ext cx="12344401" cy="694372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8717E406-F648-7E7E-ACF9-A5B39B5CB20C}"/>
              </a:ext>
            </a:extLst>
          </p:cNvPr>
          <p:cNvPicPr>
            <a:picLocks noChangeAspect="1"/>
          </p:cNvPicPr>
          <p:nvPr/>
        </p:nvPicPr>
        <p:blipFill rotWithShape="1">
          <a:blip r:embed="rId10">
            <a:clrChange>
              <a:clrFrom>
                <a:srgbClr val="FEFEFF"/>
              </a:clrFrom>
              <a:clrTo>
                <a:srgbClr val="FEFEFF">
                  <a:alpha val="0"/>
                </a:srgbClr>
              </a:clrTo>
            </a:clrChange>
          </a:blip>
          <a:srcRect t="11238" b="33390"/>
          <a:stretch/>
        </p:blipFill>
        <p:spPr>
          <a:xfrm>
            <a:off x="312733" y="-5630984"/>
            <a:ext cx="5470534" cy="1702116"/>
          </a:xfrm>
          <a:prstGeom prst="rect">
            <a:avLst/>
          </a:prstGeom>
        </p:spPr>
      </p:pic>
      <p:sp>
        <p:nvSpPr>
          <p:cNvPr id="38" name="TextBox 37">
            <a:extLst>
              <a:ext uri="{FF2B5EF4-FFF2-40B4-BE49-F238E27FC236}">
                <a16:creationId xmlns:a16="http://schemas.microsoft.com/office/drawing/2014/main" id="{D6BFB01A-3A43-A80D-872F-D760A58B3A16}"/>
              </a:ext>
            </a:extLst>
          </p:cNvPr>
          <p:cNvSpPr txBox="1"/>
          <p:nvPr/>
        </p:nvSpPr>
        <p:spPr>
          <a:xfrm>
            <a:off x="6095998" y="-1549672"/>
            <a:ext cx="6096001" cy="526919"/>
          </a:xfrm>
          <a:prstGeom prst="rect">
            <a:avLst/>
          </a:prstGeom>
          <a:solidFill>
            <a:schemeClr val="bg2">
              <a:lumMod val="90000"/>
            </a:schemeClr>
          </a:solidFill>
        </p:spPr>
        <p:txBody>
          <a:bodyPr wrap="square" tIns="72000" bIns="72000" anchor="ctr" anchorCtr="1">
            <a:normAutofit/>
          </a:bodyPr>
          <a:lstStyle/>
          <a:p>
            <a:pPr marL="114306">
              <a:lnSpc>
                <a:spcPct val="110000"/>
              </a:lnSpc>
              <a:spcAft>
                <a:spcPts val="400"/>
              </a:spcAft>
              <a:buClr>
                <a:schemeClr val="bg1">
                  <a:lumMod val="50000"/>
                </a:schemeClr>
              </a:buClr>
              <a:buSzPct val="80000"/>
            </a:pPr>
            <a:r>
              <a:rPr lang="en-US" dirty="0">
                <a:solidFill>
                  <a:schemeClr val="bg2">
                    <a:lumMod val="25000"/>
                  </a:schemeClr>
                </a:solidFill>
                <a:latin typeface="Plus Jakarta Sans Medium" pitchFamily="2" charset="0"/>
                <a:cs typeface="Plus Jakarta Sans Medium" pitchFamily="2" charset="0"/>
              </a:rPr>
              <a:t>Legacy Japanese water technology provider</a:t>
            </a:r>
          </a:p>
        </p:txBody>
      </p:sp>
    </p:spTree>
    <p:extLst>
      <p:ext uri="{BB962C8B-B14F-4D97-AF65-F5344CB8AC3E}">
        <p14:creationId xmlns:p14="http://schemas.microsoft.com/office/powerpoint/2010/main" val="2937104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9F9F9"/>
        </a:solidFill>
        <a:effectLst/>
      </p:bgPr>
    </p:bg>
    <p:spTree>
      <p:nvGrpSpPr>
        <p:cNvPr id="1" name=""/>
        <p:cNvGrpSpPr/>
        <p:nvPr/>
      </p:nvGrpSpPr>
      <p:grpSpPr>
        <a:xfrm>
          <a:off x="0" y="0"/>
          <a:ext cx="0" cy="0"/>
          <a:chOff x="0" y="0"/>
          <a:chExt cx="0" cy="0"/>
        </a:xfrm>
      </p:grpSpPr>
      <p:sp>
        <p:nvSpPr>
          <p:cNvPr id="4" name="TextBox 14">
            <a:extLst>
              <a:ext uri="{FF2B5EF4-FFF2-40B4-BE49-F238E27FC236}">
                <a16:creationId xmlns:a16="http://schemas.microsoft.com/office/drawing/2014/main" id="{094807DE-493D-AFFC-8258-6C15E5A671AD}"/>
              </a:ext>
            </a:extLst>
          </p:cNvPr>
          <p:cNvSpPr txBox="1"/>
          <p:nvPr/>
        </p:nvSpPr>
        <p:spPr>
          <a:xfrm>
            <a:off x="1181100" y="876300"/>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Air-cooled units</a:t>
            </a:r>
          </a:p>
        </p:txBody>
      </p:sp>
      <p:sp>
        <p:nvSpPr>
          <p:cNvPr id="5" name="TextBox 4">
            <a:extLst>
              <a:ext uri="{FF2B5EF4-FFF2-40B4-BE49-F238E27FC236}">
                <a16:creationId xmlns:a16="http://schemas.microsoft.com/office/drawing/2014/main" id="{04638F12-478F-721F-499C-D4C53A2A76E3}"/>
              </a:ext>
            </a:extLst>
          </p:cNvPr>
          <p:cNvSpPr txBox="1"/>
          <p:nvPr/>
        </p:nvSpPr>
        <p:spPr>
          <a:xfrm>
            <a:off x="990600" y="1790700"/>
            <a:ext cx="4533900" cy="1386342"/>
          </a:xfrm>
          <a:prstGeom prst="rect">
            <a:avLst/>
          </a:prstGeom>
          <a:noFill/>
        </p:spPr>
        <p:txBody>
          <a:bodyPr wrap="square">
            <a:spAutoFit/>
          </a:bodyPr>
          <a:lstStyle/>
          <a:p>
            <a:pPr marL="114306">
              <a:lnSpc>
                <a:spcPct val="11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Market Position</a:t>
            </a:r>
          </a:p>
          <a:p>
            <a:pPr marL="457206" indent="-342900">
              <a:lnSpc>
                <a:spcPct val="110000"/>
              </a:lnSpc>
              <a:spcAft>
                <a:spcPts val="400"/>
              </a:spcAft>
              <a:buClr>
                <a:schemeClr val="bg1">
                  <a:lumMod val="50000"/>
                </a:schemeClr>
              </a:buClr>
              <a:buSzPct val="80000"/>
              <a:buBlip>
                <a:blip r:embed="rId2"/>
              </a:buBlip>
            </a:pPr>
            <a:r>
              <a:rPr lang="en-US" dirty="0">
                <a:solidFill>
                  <a:schemeClr val="bg2">
                    <a:lumMod val="25000"/>
                  </a:schemeClr>
                </a:solidFill>
                <a:latin typeface="Plus Jakarta Sans Medium" pitchFamily="2" charset="0"/>
                <a:cs typeface="Plus Jakarta Sans Medium" pitchFamily="2" charset="0"/>
              </a:rPr>
              <a:t>Typically limited to ~1.2–1.5 kg/hr.</a:t>
            </a:r>
          </a:p>
          <a:p>
            <a:pPr marL="457206" indent="-342900">
              <a:lnSpc>
                <a:spcPct val="110000"/>
              </a:lnSpc>
              <a:spcAft>
                <a:spcPts val="400"/>
              </a:spcAft>
              <a:buClr>
                <a:schemeClr val="bg1">
                  <a:lumMod val="50000"/>
                </a:schemeClr>
              </a:buClr>
              <a:buSzPct val="80000"/>
              <a:buBlip>
                <a:blip r:embed="rId2"/>
              </a:buBlip>
            </a:pPr>
            <a:r>
              <a:rPr lang="en-US" dirty="0">
                <a:solidFill>
                  <a:schemeClr val="bg2">
                    <a:lumMod val="25000"/>
                  </a:schemeClr>
                </a:solidFill>
                <a:latin typeface="Plus Jakarta Sans Medium" pitchFamily="2" charset="0"/>
                <a:cs typeface="Plus Jakarta Sans Medium" pitchFamily="2" charset="0"/>
              </a:rPr>
              <a:t>Suitable for small industrial or niche municipal applications</a:t>
            </a:r>
          </a:p>
        </p:txBody>
      </p:sp>
      <p:sp>
        <p:nvSpPr>
          <p:cNvPr id="8" name="TextBox 7">
            <a:extLst>
              <a:ext uri="{FF2B5EF4-FFF2-40B4-BE49-F238E27FC236}">
                <a16:creationId xmlns:a16="http://schemas.microsoft.com/office/drawing/2014/main" id="{58330F25-B64C-FABF-F2E1-8A6F34C8A0A6}"/>
              </a:ext>
            </a:extLst>
          </p:cNvPr>
          <p:cNvSpPr txBox="1"/>
          <p:nvPr/>
        </p:nvSpPr>
        <p:spPr>
          <a:xfrm>
            <a:off x="6019800" y="1790700"/>
            <a:ext cx="5181600" cy="2351734"/>
          </a:xfrm>
          <a:prstGeom prst="rect">
            <a:avLst/>
          </a:prstGeom>
          <a:noFill/>
        </p:spPr>
        <p:txBody>
          <a:bodyPr wrap="square">
            <a:spAutoFit/>
          </a:bodyPr>
          <a:lstStyle/>
          <a:p>
            <a:pPr marL="114306">
              <a:lnSpc>
                <a:spcPct val="11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Considerations</a:t>
            </a:r>
          </a:p>
          <a:p>
            <a:pPr marL="457206" indent="-342900">
              <a:lnSpc>
                <a:spcPct val="110000"/>
              </a:lnSpc>
              <a:spcAft>
                <a:spcPts val="400"/>
              </a:spcAft>
              <a:buClr>
                <a:schemeClr val="bg1">
                  <a:lumMod val="50000"/>
                </a:schemeClr>
              </a:buClr>
              <a:buSzPct val="80000"/>
              <a:buBlip>
                <a:blip r:embed="rId2"/>
              </a:buBlip>
            </a:pPr>
            <a:r>
              <a:rPr lang="en-US" dirty="0">
                <a:solidFill>
                  <a:schemeClr val="bg2">
                    <a:lumMod val="25000"/>
                  </a:schemeClr>
                </a:solidFill>
                <a:latin typeface="Plus Jakarta Sans Medium" pitchFamily="2" charset="0"/>
                <a:cs typeface="Plus Jakarta Sans Medium" pitchFamily="2" charset="0"/>
              </a:rPr>
              <a:t>Cooling limitations impact reliability at higher outputs</a:t>
            </a:r>
          </a:p>
          <a:p>
            <a:pPr marL="457206" indent="-342900">
              <a:lnSpc>
                <a:spcPct val="110000"/>
              </a:lnSpc>
              <a:spcAft>
                <a:spcPts val="400"/>
              </a:spcAft>
              <a:buClr>
                <a:schemeClr val="bg1">
                  <a:lumMod val="50000"/>
                </a:schemeClr>
              </a:buClr>
              <a:buSzPct val="80000"/>
              <a:buBlip>
                <a:blip r:embed="rId2"/>
              </a:buBlip>
            </a:pPr>
            <a:r>
              <a:rPr lang="en-US" dirty="0">
                <a:solidFill>
                  <a:schemeClr val="bg2">
                    <a:lumMod val="25000"/>
                  </a:schemeClr>
                </a:solidFill>
                <a:latin typeface="Plus Jakarta Sans Medium" pitchFamily="2" charset="0"/>
                <a:cs typeface="Plus Jakarta Sans Medium" pitchFamily="2" charset="0"/>
              </a:rPr>
              <a:t>Water-cooled systems often preferred for larger municipal applications</a:t>
            </a:r>
          </a:p>
          <a:p>
            <a:pPr marL="457206" indent="-342900">
              <a:lnSpc>
                <a:spcPct val="110000"/>
              </a:lnSpc>
              <a:spcAft>
                <a:spcPts val="400"/>
              </a:spcAft>
              <a:buClr>
                <a:schemeClr val="bg1">
                  <a:lumMod val="50000"/>
                </a:schemeClr>
              </a:buClr>
              <a:buSzPct val="80000"/>
              <a:buBlip>
                <a:blip r:embed="rId2"/>
              </a:buBlip>
            </a:pPr>
            <a:r>
              <a:rPr lang="en-US" dirty="0">
                <a:solidFill>
                  <a:schemeClr val="bg2">
                    <a:lumMod val="25000"/>
                  </a:schemeClr>
                </a:solidFill>
                <a:latin typeface="Plus Jakarta Sans Medium" pitchFamily="2" charset="0"/>
                <a:cs typeface="Plus Jakarta Sans Medium" pitchFamily="2" charset="0"/>
              </a:rPr>
              <a:t>Specifying water-cooled designs can reduce unsuitable competition</a:t>
            </a:r>
          </a:p>
        </p:txBody>
      </p:sp>
      <p:sp>
        <p:nvSpPr>
          <p:cNvPr id="10" name="TextBox 9">
            <a:extLst>
              <a:ext uri="{FF2B5EF4-FFF2-40B4-BE49-F238E27FC236}">
                <a16:creationId xmlns:a16="http://schemas.microsoft.com/office/drawing/2014/main" id="{61B4D1DE-6D5E-CFB5-F54D-E9D7C9669759}"/>
              </a:ext>
            </a:extLst>
          </p:cNvPr>
          <p:cNvSpPr txBox="1"/>
          <p:nvPr/>
        </p:nvSpPr>
        <p:spPr>
          <a:xfrm>
            <a:off x="898712" y="17690990"/>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System Comparison</a:t>
            </a:r>
          </a:p>
        </p:txBody>
      </p:sp>
      <p:graphicFrame>
        <p:nvGraphicFramePr>
          <p:cNvPr id="14" name="Table 13">
            <a:extLst>
              <a:ext uri="{FF2B5EF4-FFF2-40B4-BE49-F238E27FC236}">
                <a16:creationId xmlns:a16="http://schemas.microsoft.com/office/drawing/2014/main" id="{845D2457-5563-C7CA-C2E6-332A9C5A65BD}"/>
              </a:ext>
            </a:extLst>
          </p:cNvPr>
          <p:cNvGraphicFramePr>
            <a:graphicFrameLocks noGrp="1"/>
          </p:cNvGraphicFramePr>
          <p:nvPr>
            <p:extLst>
              <p:ext uri="{D42A27DB-BD31-4B8C-83A1-F6EECF244321}">
                <p14:modId xmlns:p14="http://schemas.microsoft.com/office/powerpoint/2010/main" val="1347598908"/>
              </p:ext>
            </p:extLst>
          </p:nvPr>
        </p:nvGraphicFramePr>
        <p:xfrm>
          <a:off x="898712" y="25336500"/>
          <a:ext cx="10394575" cy="4115760"/>
        </p:xfrm>
        <a:graphic>
          <a:graphicData uri="http://schemas.openxmlformats.org/drawingml/2006/table">
            <a:tbl>
              <a:tblPr firstRow="1" bandRow="1">
                <a:tableStyleId>{5C22544A-7EE6-4342-B048-85BDC9FD1C3A}</a:tableStyleId>
              </a:tblPr>
              <a:tblGrid>
                <a:gridCol w="2078915">
                  <a:extLst>
                    <a:ext uri="{9D8B030D-6E8A-4147-A177-3AD203B41FA5}">
                      <a16:colId xmlns:a16="http://schemas.microsoft.com/office/drawing/2014/main" val="1235590378"/>
                    </a:ext>
                  </a:extLst>
                </a:gridCol>
                <a:gridCol w="2078915">
                  <a:extLst>
                    <a:ext uri="{9D8B030D-6E8A-4147-A177-3AD203B41FA5}">
                      <a16:colId xmlns:a16="http://schemas.microsoft.com/office/drawing/2014/main" val="1812735403"/>
                    </a:ext>
                  </a:extLst>
                </a:gridCol>
                <a:gridCol w="2078915">
                  <a:extLst>
                    <a:ext uri="{9D8B030D-6E8A-4147-A177-3AD203B41FA5}">
                      <a16:colId xmlns:a16="http://schemas.microsoft.com/office/drawing/2014/main" val="4199035921"/>
                    </a:ext>
                  </a:extLst>
                </a:gridCol>
                <a:gridCol w="2078915">
                  <a:extLst>
                    <a:ext uri="{9D8B030D-6E8A-4147-A177-3AD203B41FA5}">
                      <a16:colId xmlns:a16="http://schemas.microsoft.com/office/drawing/2014/main" val="3975919211"/>
                    </a:ext>
                  </a:extLst>
                </a:gridCol>
                <a:gridCol w="2078915">
                  <a:extLst>
                    <a:ext uri="{9D8B030D-6E8A-4147-A177-3AD203B41FA5}">
                      <a16:colId xmlns:a16="http://schemas.microsoft.com/office/drawing/2014/main" val="480437691"/>
                    </a:ext>
                  </a:extLst>
                </a:gridCol>
              </a:tblGrid>
              <a:tr h="426880">
                <a:tc>
                  <a:txBody>
                    <a:bodyPr/>
                    <a:lstStyle/>
                    <a:p>
                      <a:pPr>
                        <a:buNone/>
                      </a:pPr>
                      <a:r>
                        <a:rPr lang="en-US" sz="1600" b="1" dirty="0">
                          <a:solidFill>
                            <a:schemeClr val="bg1"/>
                          </a:solidFill>
                          <a:latin typeface="Plus Jakarta Sans ExtraBold" pitchFamily="2" charset="0"/>
                          <a:cs typeface="Plus Jakarta Sans ExtraBold" pitchFamily="2" charset="0"/>
                        </a:rPr>
                        <a:t>FEATURE</a:t>
                      </a:r>
                      <a:endParaRPr lang="en-US" sz="1600" dirty="0">
                        <a:solidFill>
                          <a:schemeClr val="bg1"/>
                        </a:solidFill>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solidFill>
                            <a:schemeClr val="bg1"/>
                          </a:solidFill>
                          <a:latin typeface="Plus Jakarta Sans ExtraBold" pitchFamily="2" charset="0"/>
                          <a:cs typeface="Plus Jakarta Sans ExtraBold" pitchFamily="2" charset="0"/>
                        </a:rPr>
                        <a:t>PINNACLE</a:t>
                      </a:r>
                      <a:endParaRPr lang="en-US" sz="1600" dirty="0">
                        <a:solidFill>
                          <a:schemeClr val="bg1"/>
                        </a:solidFill>
                        <a:latin typeface="Plus Jakarta Sans Medium" pitchFamily="2" charset="0"/>
                        <a:cs typeface="Plus Jakarta Sans Medium" pitchFamily="2" charset="0"/>
                      </a:endParaRP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28575" cap="flat" cmpd="sng" algn="ctr">
                      <a:solidFill>
                        <a:srgbClr val="AD2A38"/>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AD2A38"/>
                    </a:solidFill>
                  </a:tcPr>
                </a:tc>
                <a:tc>
                  <a:txBody>
                    <a:bodyPr/>
                    <a:lstStyle/>
                    <a:p>
                      <a:pPr>
                        <a:buNone/>
                      </a:pPr>
                      <a:r>
                        <a:rPr lang="en-US" sz="1600" b="1" dirty="0">
                          <a:solidFill>
                            <a:schemeClr val="bg1"/>
                          </a:solidFill>
                          <a:latin typeface="Plus Jakarta Sans ExtraBold" pitchFamily="2" charset="0"/>
                          <a:cs typeface="Plus Jakarta Sans ExtraBold" pitchFamily="2" charset="0"/>
                        </a:rPr>
                        <a:t>OZONIA/WEDECO</a:t>
                      </a:r>
                      <a:endParaRPr lang="en-US" sz="1600" dirty="0">
                        <a:solidFill>
                          <a:schemeClr val="bg1"/>
                        </a:solidFill>
                        <a:latin typeface="Plus Jakarta Sans Medium" pitchFamily="2" charset="0"/>
                        <a:cs typeface="Plus Jakarta Sans Medium" pitchFamily="2" charset="0"/>
                      </a:endParaRP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solidFill>
                            <a:schemeClr val="bg1"/>
                          </a:solidFill>
                          <a:latin typeface="Plus Jakarta Sans ExtraBold" pitchFamily="2" charset="0"/>
                          <a:cs typeface="Plus Jakarta Sans ExtraBold" pitchFamily="2" charset="0"/>
                        </a:rPr>
                        <a:t>AASI</a:t>
                      </a:r>
                      <a:endParaRPr lang="en-US" sz="1600" dirty="0">
                        <a:solidFill>
                          <a:schemeClr val="bg1"/>
                        </a:solidFill>
                        <a:latin typeface="Plus Jakarta Sans Medium" pitchFamily="2" charset="0"/>
                        <a:cs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solidFill>
                            <a:schemeClr val="bg1"/>
                          </a:solidFill>
                          <a:latin typeface="Plus Jakarta Sans ExtraBold" pitchFamily="2" charset="0"/>
                          <a:cs typeface="Plus Jakarta Sans ExtraBold" pitchFamily="2" charset="0"/>
                        </a:rPr>
                        <a:t>PRIMOZONE</a:t>
                      </a:r>
                      <a:endParaRPr lang="en-US" sz="1600" dirty="0">
                        <a:solidFill>
                          <a:schemeClr val="bg1"/>
                        </a:solidFill>
                        <a:latin typeface="Plus Jakarta Sans Medium" pitchFamily="2" charset="0"/>
                        <a:cs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a:buNone/>
                      </a:pPr>
                      <a:r>
                        <a:rPr lang="en-US" sz="1200" b="1" dirty="0">
                          <a:latin typeface="Plus Jakarta Sans ExtraBold" pitchFamily="2" charset="0"/>
                          <a:cs typeface="Plus Jakarta Sans ExtraBold" pitchFamily="2" charset="0"/>
                        </a:rPr>
                        <a:t>Modularity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True modular architecture</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Not modular</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Not modular</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Limited modularity</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a:buNone/>
                      </a:pPr>
                      <a:r>
                        <a:rPr lang="en-US" sz="1200" b="1" dirty="0">
                          <a:latin typeface="Plus Jakarta Sans ExtraBold" pitchFamily="2" charset="0"/>
                          <a:cs typeface="Plus Jakarta Sans ExtraBold" pitchFamily="2" charset="0"/>
                        </a:rPr>
                        <a:t>Redundancy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Built-in module redundancy</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Standby unit required</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Standby unit required</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Built-in module redundancy</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a:buNone/>
                      </a:pPr>
                      <a:r>
                        <a:rPr lang="en-US" sz="1200" b="1" dirty="0">
                          <a:latin typeface="Plus Jakarta Sans ExtraBold" pitchFamily="2" charset="0"/>
                          <a:cs typeface="Plus Jakarta Sans ExtraBold" pitchFamily="2" charset="0"/>
                        </a:rPr>
                        <a:t>Ozone % by Weight</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6–20%</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6–15%</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6–15%</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6–20%</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a:buNone/>
                      </a:pPr>
                      <a:r>
                        <a:rPr lang="en-US" sz="1200" b="1" dirty="0">
                          <a:latin typeface="Plus Jakarta Sans ExtraBold" pitchFamily="2" charset="0"/>
                          <a:cs typeface="Plus Jakarta Sans ExtraBold" pitchFamily="2" charset="0"/>
                        </a:rPr>
                        <a:t>Turn-Down Capability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0–100%</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40–100%</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40–100%</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0–100%(?)</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426880">
                <a:tc>
                  <a:txBody>
                    <a:bodyPr/>
                    <a:lstStyle/>
                    <a:p>
                      <a:pPr>
                        <a:buNone/>
                      </a:pPr>
                      <a:r>
                        <a:rPr lang="en-US" sz="1200" b="1" dirty="0">
                          <a:latin typeface="Plus Jakarta Sans ExtraBold" pitchFamily="2" charset="0"/>
                          <a:cs typeface="Plus Jakarta Sans ExtraBold" pitchFamily="2" charset="0"/>
                        </a:rPr>
                        <a:t>Power Supply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Integrated, modular, high-frequency</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External, line-frequency</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External, line-frequency</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Integrated, modular, high-frequency, </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052054"/>
                  </a:ext>
                </a:extLst>
              </a:tr>
              <a:tr h="426880">
                <a:tc>
                  <a:txBody>
                    <a:bodyPr/>
                    <a:lstStyle/>
                    <a:p>
                      <a:pPr>
                        <a:buNone/>
                      </a:pPr>
                      <a:r>
                        <a:rPr lang="en-US" sz="1200" b="1" dirty="0">
                          <a:latin typeface="Plus Jakarta Sans ExtraBold" pitchFamily="2" charset="0"/>
                          <a:cs typeface="Plus Jakarta Sans ExtraBold" pitchFamily="2" charset="0"/>
                        </a:rPr>
                        <a:t>Power Efficiency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~3.5 kW/</a:t>
                      </a:r>
                      <a:r>
                        <a:rPr lang="en-US" sz="1200" dirty="0" err="1">
                          <a:latin typeface="Plus Jakarta Sans Medium" pitchFamily="2" charset="0"/>
                          <a:cs typeface="Plus Jakarta Sans Medium" pitchFamily="2" charset="0"/>
                        </a:rPr>
                        <a:t>lb</a:t>
                      </a:r>
                      <a:r>
                        <a:rPr lang="en-US" sz="1200" dirty="0">
                          <a:latin typeface="Plus Jakarta Sans Medium" pitchFamily="2" charset="0"/>
                          <a:cs typeface="Plus Jakarta Sans Medium" pitchFamily="2" charset="0"/>
                        </a:rPr>
                        <a:t> @ 10%</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~5.45 kW/</a:t>
                      </a:r>
                      <a:r>
                        <a:rPr lang="en-US" sz="1200" dirty="0" err="1">
                          <a:latin typeface="Plus Jakarta Sans Medium" pitchFamily="2" charset="0"/>
                          <a:cs typeface="Plus Jakarta Sans Medium" pitchFamily="2" charset="0"/>
                        </a:rPr>
                        <a:t>lb</a:t>
                      </a:r>
                      <a:r>
                        <a:rPr lang="en-US" sz="1200" dirty="0">
                          <a:latin typeface="Plus Jakarta Sans Medium" pitchFamily="2" charset="0"/>
                          <a:cs typeface="Plus Jakarta Sans Medium" pitchFamily="2" charset="0"/>
                        </a:rPr>
                        <a:t> @ 10%</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~4.5 kW/</a:t>
                      </a:r>
                      <a:r>
                        <a:rPr lang="en-US" sz="1200" dirty="0" err="1">
                          <a:latin typeface="Plus Jakarta Sans Medium" pitchFamily="2" charset="0"/>
                          <a:cs typeface="Plus Jakarta Sans Medium" pitchFamily="2" charset="0"/>
                        </a:rPr>
                        <a:t>lb</a:t>
                      </a:r>
                      <a:r>
                        <a:rPr lang="en-US" sz="1200" dirty="0">
                          <a:latin typeface="Plus Jakarta Sans Medium" pitchFamily="2" charset="0"/>
                          <a:cs typeface="Plus Jakarta Sans Medium" pitchFamily="2" charset="0"/>
                        </a:rPr>
                        <a:t> @ 10%</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~4.5 kW/</a:t>
                      </a:r>
                      <a:r>
                        <a:rPr lang="en-US" sz="1200" dirty="0" err="1">
                          <a:latin typeface="Plus Jakarta Sans Medium" pitchFamily="2" charset="0"/>
                          <a:cs typeface="Plus Jakarta Sans Medium" pitchFamily="2" charset="0"/>
                        </a:rPr>
                        <a:t>lb</a:t>
                      </a:r>
                      <a:r>
                        <a:rPr lang="en-US" sz="1200" dirty="0">
                          <a:latin typeface="Plus Jakarta Sans Medium" pitchFamily="2" charset="0"/>
                          <a:cs typeface="Plus Jakarta Sans Medium" pitchFamily="2" charset="0"/>
                        </a:rPr>
                        <a:t> @ 10%</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1140547"/>
                  </a:ext>
                </a:extLst>
              </a:tr>
              <a:tr h="426880">
                <a:tc>
                  <a:txBody>
                    <a:bodyPr/>
                    <a:lstStyle/>
                    <a:p>
                      <a:pPr>
                        <a:buNone/>
                      </a:pPr>
                      <a:r>
                        <a:rPr lang="en-US" sz="1200" b="1" dirty="0">
                          <a:latin typeface="Plus Jakarta Sans ExtraBold" pitchFamily="2" charset="0"/>
                          <a:cs typeface="Plus Jakarta Sans ExtraBold" pitchFamily="2" charset="0"/>
                        </a:rPr>
                        <a:t>Service &amp; Reliability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Ruggedized, sealed-cell design; minimal cleaning</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Glass/ceramic components; regular cleaning required</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Glass/ceramic components; regular cleaning required</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Condensation sensitivity; PSU window exposure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485420"/>
                  </a:ext>
                </a:extLst>
              </a:tr>
              <a:tr h="426880">
                <a:tc>
                  <a:txBody>
                    <a:bodyPr/>
                    <a:lstStyle/>
                    <a:p>
                      <a:pPr>
                        <a:buNone/>
                      </a:pPr>
                      <a:r>
                        <a:rPr lang="en-US" sz="1200" b="1" dirty="0">
                          <a:latin typeface="Plus Jakarta Sans ExtraBold" pitchFamily="2" charset="0"/>
                          <a:cs typeface="Plus Jakarta Sans ExtraBold" pitchFamily="2" charset="0"/>
                        </a:rPr>
                        <a:t>Footprint</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Lowest</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AD2A38"/>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Large</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Large</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Low</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0623489"/>
                  </a:ext>
                </a:extLst>
              </a:tr>
            </a:tbl>
          </a:graphicData>
        </a:graphic>
      </p:graphicFrame>
      <p:sp>
        <p:nvSpPr>
          <p:cNvPr id="15" name="TextBox 14">
            <a:extLst>
              <a:ext uri="{FF2B5EF4-FFF2-40B4-BE49-F238E27FC236}">
                <a16:creationId xmlns:a16="http://schemas.microsoft.com/office/drawing/2014/main" id="{E1583E0B-F63A-67EA-F333-F4D3A155CFEC}"/>
              </a:ext>
            </a:extLst>
          </p:cNvPr>
          <p:cNvSpPr txBox="1"/>
          <p:nvPr/>
        </p:nvSpPr>
        <p:spPr>
          <a:xfrm>
            <a:off x="657323" y="-15782104"/>
            <a:ext cx="4863435" cy="1128899"/>
          </a:xfrm>
          <a:prstGeom prst="rect">
            <a:avLst/>
          </a:prstGeom>
          <a:noFill/>
        </p:spPr>
        <p:txBody>
          <a:bodyPr wrap="square">
            <a:spAutoFit/>
          </a:bodyPr>
          <a:lstStyle/>
          <a:p>
            <a:pPr marL="457206" indent="-342900">
              <a:lnSpc>
                <a:spcPct val="110000"/>
              </a:lnSpc>
              <a:spcAft>
                <a:spcPts val="400"/>
              </a:spcAft>
              <a:buClr>
                <a:schemeClr val="bg1">
                  <a:lumMod val="50000"/>
                </a:schemeClr>
              </a:buClr>
              <a:buSzPct val="80000"/>
              <a:buBlip>
                <a:blip r:embed="rId2"/>
              </a:buBlip>
            </a:pPr>
            <a:r>
              <a:rPr lang="en-US" sz="2000" dirty="0">
                <a:solidFill>
                  <a:schemeClr val="bg2">
                    <a:lumMod val="25000"/>
                  </a:schemeClr>
                </a:solidFill>
                <a:latin typeface="Plus Jakarta Sans Medium" pitchFamily="2" charset="0"/>
                <a:cs typeface="Plus Jakarta Sans Medium" pitchFamily="2" charset="0"/>
              </a:rPr>
              <a:t>Denmark-based manufacturer</a:t>
            </a:r>
          </a:p>
          <a:p>
            <a:pPr marL="457206" indent="-342900">
              <a:lnSpc>
                <a:spcPct val="110000"/>
              </a:lnSpc>
              <a:spcAft>
                <a:spcPts val="400"/>
              </a:spcAft>
              <a:buClr>
                <a:schemeClr val="bg1">
                  <a:lumMod val="50000"/>
                </a:schemeClr>
              </a:buClr>
              <a:buSzPct val="80000"/>
              <a:buBlip>
                <a:blip r:embed="rId2"/>
              </a:buBlip>
            </a:pPr>
            <a:r>
              <a:rPr lang="en-US" sz="2000" dirty="0">
                <a:solidFill>
                  <a:schemeClr val="bg2">
                    <a:lumMod val="25000"/>
                  </a:schemeClr>
                </a:solidFill>
                <a:latin typeface="Plus Jakarta Sans Medium" pitchFamily="2" charset="0"/>
                <a:cs typeface="Plus Jakarta Sans Medium" pitchFamily="2" charset="0"/>
              </a:rPr>
              <a:t>Strong presence in aquaculture and industrial markets</a:t>
            </a:r>
          </a:p>
        </p:txBody>
      </p:sp>
      <p:pic>
        <p:nvPicPr>
          <p:cNvPr id="16" name="Graphic 15">
            <a:extLst>
              <a:ext uri="{FF2B5EF4-FFF2-40B4-BE49-F238E27FC236}">
                <a16:creationId xmlns:a16="http://schemas.microsoft.com/office/drawing/2014/main" id="{0DAD2257-3E1B-F69B-F154-D591331D1B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 y="-20497800"/>
            <a:ext cx="4863435" cy="637441"/>
          </a:xfrm>
          <a:prstGeom prst="rect">
            <a:avLst/>
          </a:prstGeom>
        </p:spPr>
      </p:pic>
      <p:pic>
        <p:nvPicPr>
          <p:cNvPr id="1028" name="Picture 4" descr="Atlas 60 (Low Pressure) | Absolute Ozone">
            <a:extLst>
              <a:ext uri="{FF2B5EF4-FFF2-40B4-BE49-F238E27FC236}">
                <a16:creationId xmlns:a16="http://schemas.microsoft.com/office/drawing/2014/main" id="{98D6DE89-94CF-E5F5-E96B-016D42D2D5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010127"/>
            <a:ext cx="6705600" cy="4020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74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CB111F-021D-7F5E-4F4D-B986F81B80CB}"/>
              </a:ext>
            </a:extLst>
          </p:cNvPr>
          <p:cNvGraphicFramePr>
            <a:graphicFrameLocks noGrp="1"/>
          </p:cNvGraphicFramePr>
          <p:nvPr>
            <p:extLst>
              <p:ext uri="{D42A27DB-BD31-4B8C-83A1-F6EECF244321}">
                <p14:modId xmlns:p14="http://schemas.microsoft.com/office/powerpoint/2010/main" val="4273896020"/>
              </p:ext>
            </p:extLst>
          </p:nvPr>
        </p:nvGraphicFramePr>
        <p:xfrm>
          <a:off x="898712" y="2057375"/>
          <a:ext cx="10394575" cy="4115760"/>
        </p:xfrm>
        <a:graphic>
          <a:graphicData uri="http://schemas.openxmlformats.org/drawingml/2006/table">
            <a:tbl>
              <a:tblPr firstRow="1" bandRow="1">
                <a:tableStyleId>{5C22544A-7EE6-4342-B048-85BDC9FD1C3A}</a:tableStyleId>
              </a:tblPr>
              <a:tblGrid>
                <a:gridCol w="2078915">
                  <a:extLst>
                    <a:ext uri="{9D8B030D-6E8A-4147-A177-3AD203B41FA5}">
                      <a16:colId xmlns:a16="http://schemas.microsoft.com/office/drawing/2014/main" val="1235590378"/>
                    </a:ext>
                  </a:extLst>
                </a:gridCol>
                <a:gridCol w="2078915">
                  <a:extLst>
                    <a:ext uri="{9D8B030D-6E8A-4147-A177-3AD203B41FA5}">
                      <a16:colId xmlns:a16="http://schemas.microsoft.com/office/drawing/2014/main" val="1812735403"/>
                    </a:ext>
                  </a:extLst>
                </a:gridCol>
                <a:gridCol w="2078915">
                  <a:extLst>
                    <a:ext uri="{9D8B030D-6E8A-4147-A177-3AD203B41FA5}">
                      <a16:colId xmlns:a16="http://schemas.microsoft.com/office/drawing/2014/main" val="4199035921"/>
                    </a:ext>
                  </a:extLst>
                </a:gridCol>
                <a:gridCol w="2078915">
                  <a:extLst>
                    <a:ext uri="{9D8B030D-6E8A-4147-A177-3AD203B41FA5}">
                      <a16:colId xmlns:a16="http://schemas.microsoft.com/office/drawing/2014/main" val="3975919211"/>
                    </a:ext>
                  </a:extLst>
                </a:gridCol>
                <a:gridCol w="2078915">
                  <a:extLst>
                    <a:ext uri="{9D8B030D-6E8A-4147-A177-3AD203B41FA5}">
                      <a16:colId xmlns:a16="http://schemas.microsoft.com/office/drawing/2014/main" val="480437691"/>
                    </a:ext>
                  </a:extLst>
                </a:gridCol>
              </a:tblGrid>
              <a:tr h="426880">
                <a:tc>
                  <a:txBody>
                    <a:bodyPr/>
                    <a:lstStyle/>
                    <a:p>
                      <a:pPr>
                        <a:buNone/>
                      </a:pPr>
                      <a:r>
                        <a:rPr lang="en-US" sz="1600" b="1" dirty="0">
                          <a:solidFill>
                            <a:schemeClr val="bg1"/>
                          </a:solidFill>
                          <a:latin typeface="Plus Jakarta Sans ExtraBold" pitchFamily="2" charset="0"/>
                          <a:cs typeface="Plus Jakarta Sans ExtraBold" pitchFamily="2" charset="0"/>
                        </a:rPr>
                        <a:t>FEATURE</a:t>
                      </a:r>
                      <a:endParaRPr lang="en-US" sz="1600" dirty="0">
                        <a:solidFill>
                          <a:schemeClr val="bg1"/>
                        </a:solidFill>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solidFill>
                            <a:schemeClr val="bg1"/>
                          </a:solidFill>
                          <a:latin typeface="Plus Jakarta Sans ExtraBold" pitchFamily="2" charset="0"/>
                          <a:cs typeface="Plus Jakarta Sans ExtraBold" pitchFamily="2" charset="0"/>
                        </a:rPr>
                        <a:t>PINNACLE</a:t>
                      </a:r>
                      <a:endParaRPr lang="en-US" sz="1600" dirty="0">
                        <a:solidFill>
                          <a:schemeClr val="bg1"/>
                        </a:solidFill>
                        <a:latin typeface="Plus Jakarta Sans Medium" pitchFamily="2" charset="0"/>
                        <a:cs typeface="Plus Jakarta Sans Medium" pitchFamily="2" charset="0"/>
                      </a:endParaRP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28575" cap="flat" cmpd="sng" algn="ctr">
                      <a:solidFill>
                        <a:srgbClr val="AD2A38"/>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AD2A38"/>
                    </a:solidFill>
                  </a:tcPr>
                </a:tc>
                <a:tc>
                  <a:txBody>
                    <a:bodyPr/>
                    <a:lstStyle/>
                    <a:p>
                      <a:pPr>
                        <a:buNone/>
                      </a:pPr>
                      <a:r>
                        <a:rPr lang="en-US" sz="1600" b="1" dirty="0">
                          <a:solidFill>
                            <a:schemeClr val="bg1"/>
                          </a:solidFill>
                          <a:latin typeface="Plus Jakarta Sans ExtraBold" pitchFamily="2" charset="0"/>
                          <a:cs typeface="Plus Jakarta Sans ExtraBold" pitchFamily="2" charset="0"/>
                        </a:rPr>
                        <a:t>OZONIA/WEDECO</a:t>
                      </a:r>
                      <a:endParaRPr lang="en-US" sz="1600" dirty="0">
                        <a:solidFill>
                          <a:schemeClr val="bg1"/>
                        </a:solidFill>
                        <a:latin typeface="Plus Jakarta Sans Medium" pitchFamily="2" charset="0"/>
                        <a:cs typeface="Plus Jakarta Sans Medium" pitchFamily="2" charset="0"/>
                      </a:endParaRP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solidFill>
                            <a:schemeClr val="bg1"/>
                          </a:solidFill>
                          <a:latin typeface="Plus Jakarta Sans ExtraBold" pitchFamily="2" charset="0"/>
                          <a:cs typeface="Plus Jakarta Sans ExtraBold" pitchFamily="2" charset="0"/>
                        </a:rPr>
                        <a:t>AASI</a:t>
                      </a:r>
                      <a:endParaRPr lang="en-US" sz="1600" dirty="0">
                        <a:solidFill>
                          <a:schemeClr val="bg1"/>
                        </a:solidFill>
                        <a:latin typeface="Plus Jakarta Sans Medium" pitchFamily="2" charset="0"/>
                        <a:cs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600" b="1" dirty="0">
                          <a:solidFill>
                            <a:schemeClr val="bg1"/>
                          </a:solidFill>
                          <a:latin typeface="Plus Jakarta Sans ExtraBold" pitchFamily="2" charset="0"/>
                          <a:cs typeface="Plus Jakarta Sans ExtraBold" pitchFamily="2" charset="0"/>
                        </a:rPr>
                        <a:t>PRIMOZONE</a:t>
                      </a:r>
                      <a:endParaRPr lang="en-US" sz="1600" dirty="0">
                        <a:solidFill>
                          <a:schemeClr val="bg1"/>
                        </a:solidFill>
                        <a:latin typeface="Plus Jakarta Sans Medium" pitchFamily="2" charset="0"/>
                        <a:cs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28575"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a:buNone/>
                      </a:pPr>
                      <a:r>
                        <a:rPr lang="en-US" sz="1200" b="1" dirty="0">
                          <a:latin typeface="Plus Jakarta Sans ExtraBold" pitchFamily="2" charset="0"/>
                          <a:cs typeface="Plus Jakarta Sans ExtraBold" pitchFamily="2" charset="0"/>
                        </a:rPr>
                        <a:t>Modularity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True modular architecture</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Not modular</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Not modular</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Limited modularity</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a:buNone/>
                      </a:pPr>
                      <a:r>
                        <a:rPr lang="en-US" sz="1200" b="1" dirty="0">
                          <a:latin typeface="Plus Jakarta Sans ExtraBold" pitchFamily="2" charset="0"/>
                          <a:cs typeface="Plus Jakarta Sans ExtraBold" pitchFamily="2" charset="0"/>
                        </a:rPr>
                        <a:t>Redundancy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Built-in module redundancy</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Standby unit required</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Standby unit required</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Built-in module redundancy</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a:buNone/>
                      </a:pPr>
                      <a:r>
                        <a:rPr lang="en-US" sz="1200" b="1" dirty="0">
                          <a:latin typeface="Plus Jakarta Sans ExtraBold" pitchFamily="2" charset="0"/>
                          <a:cs typeface="Plus Jakarta Sans ExtraBold" pitchFamily="2" charset="0"/>
                        </a:rPr>
                        <a:t>Ozone % by Weight</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6–20%</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6–15%</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6–15%</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6–20%</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a:buNone/>
                      </a:pPr>
                      <a:r>
                        <a:rPr lang="en-US" sz="1200" b="1" dirty="0">
                          <a:latin typeface="Plus Jakarta Sans ExtraBold" pitchFamily="2" charset="0"/>
                          <a:cs typeface="Plus Jakarta Sans ExtraBold" pitchFamily="2" charset="0"/>
                        </a:rPr>
                        <a:t>Turn-Down Capability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0–100%</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40–100%</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40–100%</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0–100%(?)</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426880">
                <a:tc>
                  <a:txBody>
                    <a:bodyPr/>
                    <a:lstStyle/>
                    <a:p>
                      <a:pPr>
                        <a:buNone/>
                      </a:pPr>
                      <a:r>
                        <a:rPr lang="en-US" sz="1200" b="1" dirty="0">
                          <a:latin typeface="Plus Jakarta Sans ExtraBold" pitchFamily="2" charset="0"/>
                          <a:cs typeface="Plus Jakarta Sans ExtraBold" pitchFamily="2" charset="0"/>
                        </a:rPr>
                        <a:t>Power Supply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Integrated, modular, high-frequency</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External, line-frequency</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External, line-frequency</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Integrated, modular, high-frequency, </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052054"/>
                  </a:ext>
                </a:extLst>
              </a:tr>
              <a:tr h="426880">
                <a:tc>
                  <a:txBody>
                    <a:bodyPr/>
                    <a:lstStyle/>
                    <a:p>
                      <a:pPr>
                        <a:buNone/>
                      </a:pPr>
                      <a:r>
                        <a:rPr lang="en-US" sz="1200" b="1" dirty="0">
                          <a:latin typeface="Plus Jakarta Sans ExtraBold" pitchFamily="2" charset="0"/>
                          <a:cs typeface="Plus Jakarta Sans ExtraBold" pitchFamily="2" charset="0"/>
                        </a:rPr>
                        <a:t>Power Efficiency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~3.5 kW/</a:t>
                      </a:r>
                      <a:r>
                        <a:rPr lang="en-US" sz="1200" dirty="0" err="1">
                          <a:latin typeface="Plus Jakarta Sans Medium" pitchFamily="2" charset="0"/>
                          <a:cs typeface="Plus Jakarta Sans Medium" pitchFamily="2" charset="0"/>
                        </a:rPr>
                        <a:t>lb</a:t>
                      </a:r>
                      <a:r>
                        <a:rPr lang="en-US" sz="1200" dirty="0">
                          <a:latin typeface="Plus Jakarta Sans Medium" pitchFamily="2" charset="0"/>
                          <a:cs typeface="Plus Jakarta Sans Medium" pitchFamily="2" charset="0"/>
                        </a:rPr>
                        <a:t> @ 10%</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~5.45 kW/</a:t>
                      </a:r>
                      <a:r>
                        <a:rPr lang="en-US" sz="1200" dirty="0" err="1">
                          <a:latin typeface="Plus Jakarta Sans Medium" pitchFamily="2" charset="0"/>
                          <a:cs typeface="Plus Jakarta Sans Medium" pitchFamily="2" charset="0"/>
                        </a:rPr>
                        <a:t>lb</a:t>
                      </a:r>
                      <a:r>
                        <a:rPr lang="en-US" sz="1200" dirty="0">
                          <a:latin typeface="Plus Jakarta Sans Medium" pitchFamily="2" charset="0"/>
                          <a:cs typeface="Plus Jakarta Sans Medium" pitchFamily="2" charset="0"/>
                        </a:rPr>
                        <a:t> @ 10%</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~4.5 kW/</a:t>
                      </a:r>
                      <a:r>
                        <a:rPr lang="en-US" sz="1200" dirty="0" err="1">
                          <a:latin typeface="Plus Jakarta Sans Medium" pitchFamily="2" charset="0"/>
                          <a:cs typeface="Plus Jakarta Sans Medium" pitchFamily="2" charset="0"/>
                        </a:rPr>
                        <a:t>lb</a:t>
                      </a:r>
                      <a:r>
                        <a:rPr lang="en-US" sz="1200" dirty="0">
                          <a:latin typeface="Plus Jakarta Sans Medium" pitchFamily="2" charset="0"/>
                          <a:cs typeface="Plus Jakarta Sans Medium" pitchFamily="2" charset="0"/>
                        </a:rPr>
                        <a:t> @ 10%</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~4.5 kW/</a:t>
                      </a:r>
                      <a:r>
                        <a:rPr lang="en-US" sz="1200" dirty="0" err="1">
                          <a:latin typeface="Plus Jakarta Sans Medium" pitchFamily="2" charset="0"/>
                          <a:cs typeface="Plus Jakarta Sans Medium" pitchFamily="2" charset="0"/>
                        </a:rPr>
                        <a:t>lb</a:t>
                      </a:r>
                      <a:r>
                        <a:rPr lang="en-US" sz="1200" dirty="0">
                          <a:latin typeface="Plus Jakarta Sans Medium" pitchFamily="2" charset="0"/>
                          <a:cs typeface="Plus Jakarta Sans Medium" pitchFamily="2" charset="0"/>
                        </a:rPr>
                        <a:t> @ 10%</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1140547"/>
                  </a:ext>
                </a:extLst>
              </a:tr>
              <a:tr h="426880">
                <a:tc>
                  <a:txBody>
                    <a:bodyPr/>
                    <a:lstStyle/>
                    <a:p>
                      <a:pPr>
                        <a:buNone/>
                      </a:pPr>
                      <a:r>
                        <a:rPr lang="en-US" sz="1200" b="1" dirty="0">
                          <a:latin typeface="Plus Jakarta Sans ExtraBold" pitchFamily="2" charset="0"/>
                          <a:cs typeface="Plus Jakarta Sans ExtraBold" pitchFamily="2" charset="0"/>
                        </a:rPr>
                        <a:t>Service &amp; Reliability</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Ruggedized, sealed-cell design; minimal cleaning</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Glass/ceramic components; regular cleaning required</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Glass/ceramic components; regular cleaning required</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Condensation sensitivity; PSU window exposure</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4485420"/>
                  </a:ext>
                </a:extLst>
              </a:tr>
              <a:tr h="426880">
                <a:tc>
                  <a:txBody>
                    <a:bodyPr/>
                    <a:lstStyle/>
                    <a:p>
                      <a:pPr>
                        <a:buNone/>
                      </a:pPr>
                      <a:r>
                        <a:rPr lang="en-US" sz="1200" b="1" dirty="0">
                          <a:latin typeface="Plus Jakarta Sans ExtraBold" pitchFamily="2" charset="0"/>
                          <a:cs typeface="Plus Jakarta Sans ExtraBold" pitchFamily="2" charset="0"/>
                        </a:rPr>
                        <a:t>Footprint</a:t>
                      </a:r>
                      <a:endParaRPr lang="en-US" sz="1200" dirty="0">
                        <a:latin typeface="Plus Jakarta Sans Medium" pitchFamily="2" charset="0"/>
                        <a:cs typeface="Plus Jakarta Sans Medium" pitchFamily="2" charset="0"/>
                      </a:endParaRPr>
                    </a:p>
                  </a:txBody>
                  <a:tcPr anchor="ctr">
                    <a:lnL w="28575" cap="flat" cmpd="sng" algn="ctr">
                      <a:solidFill>
                        <a:srgbClr val="7F7F7F"/>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Lowest</a:t>
                      </a:r>
                    </a:p>
                  </a:txBody>
                  <a:tcPr anchor="ctr">
                    <a:lnL w="28575" cap="flat" cmpd="sng" algn="ctr">
                      <a:solidFill>
                        <a:srgbClr val="AD2A38"/>
                      </a:solidFill>
                      <a:prstDash val="solid"/>
                      <a:round/>
                      <a:headEnd type="none" w="med" len="med"/>
                      <a:tailEnd type="none" w="med" len="med"/>
                    </a:lnL>
                    <a:lnR w="28575"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AD2A38"/>
                      </a:solidFill>
                      <a:prstDash val="solid"/>
                      <a:round/>
                      <a:headEnd type="none" w="med" len="med"/>
                      <a:tailEnd type="none" w="med" len="med"/>
                    </a:lnB>
                    <a:lnTlToBr w="12700" cmpd="sng">
                      <a:noFill/>
                      <a:prstDash val="solid"/>
                    </a:lnTlToBr>
                    <a:lnBlToTr w="12700" cmpd="sng">
                      <a:noFill/>
                      <a:prstDash val="solid"/>
                    </a:lnBlToTr>
                    <a:solidFill>
                      <a:srgbClr val="FFEBEB"/>
                    </a:solidFill>
                  </a:tcPr>
                </a:tc>
                <a:tc>
                  <a:txBody>
                    <a:bodyPr/>
                    <a:lstStyle/>
                    <a:p>
                      <a:pPr algn="l">
                        <a:buNone/>
                      </a:pPr>
                      <a:r>
                        <a:rPr lang="en-US" sz="1200" dirty="0">
                          <a:latin typeface="Plus Jakarta Sans Medium" pitchFamily="2" charset="0"/>
                          <a:cs typeface="Plus Jakarta Sans Medium" pitchFamily="2" charset="0"/>
                        </a:rPr>
                        <a:t>Large</a:t>
                      </a:r>
                    </a:p>
                  </a:txBody>
                  <a:tcPr anchor="ctr">
                    <a:lnL w="28575" cap="flat" cmpd="sng" algn="ctr">
                      <a:solidFill>
                        <a:srgbClr val="AD2A38"/>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Large</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US" sz="1200" dirty="0">
                          <a:latin typeface="Plus Jakarta Sans Medium" pitchFamily="2" charset="0"/>
                          <a:cs typeface="Plus Jakarta Sans Medium" pitchFamily="2" charset="0"/>
                        </a:rPr>
                        <a:t>Low</a:t>
                      </a:r>
                    </a:p>
                  </a:txBody>
                  <a:tcPr anchor="ctr">
                    <a:lnL w="6350" cap="flat" cmpd="sng" algn="ctr">
                      <a:solidFill>
                        <a:schemeClr val="bg1">
                          <a:lumMod val="50000"/>
                        </a:schemeClr>
                      </a:solidFill>
                      <a:prstDash val="solid"/>
                      <a:round/>
                      <a:headEnd type="none" w="med" len="med"/>
                      <a:tailEnd type="none" w="med" len="med"/>
                    </a:lnL>
                    <a:lnR w="28575"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0623489"/>
                  </a:ext>
                </a:extLst>
              </a:tr>
            </a:tbl>
          </a:graphicData>
        </a:graphic>
      </p:graphicFrame>
      <p:sp>
        <p:nvSpPr>
          <p:cNvPr id="15" name="TextBox 14">
            <a:extLst>
              <a:ext uri="{FF2B5EF4-FFF2-40B4-BE49-F238E27FC236}">
                <a16:creationId xmlns:a16="http://schemas.microsoft.com/office/drawing/2014/main" id="{DBFC2600-AC6F-87C5-A2FF-E0C41C1F6E56}"/>
              </a:ext>
            </a:extLst>
          </p:cNvPr>
          <p:cNvSpPr txBox="1"/>
          <p:nvPr/>
        </p:nvSpPr>
        <p:spPr>
          <a:xfrm>
            <a:off x="898712" y="578975"/>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System Comparison</a:t>
            </a:r>
          </a:p>
        </p:txBody>
      </p:sp>
      <p:sp>
        <p:nvSpPr>
          <p:cNvPr id="18" name="TextBox 17">
            <a:extLst>
              <a:ext uri="{FF2B5EF4-FFF2-40B4-BE49-F238E27FC236}">
                <a16:creationId xmlns:a16="http://schemas.microsoft.com/office/drawing/2014/main" id="{AFFE7502-8D29-BEC0-39FB-443E175960AB}"/>
              </a:ext>
            </a:extLst>
          </p:cNvPr>
          <p:cNvSpPr txBox="1"/>
          <p:nvPr/>
        </p:nvSpPr>
        <p:spPr>
          <a:xfrm>
            <a:off x="898712" y="17449800"/>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Pinnacle vs Competition</a:t>
            </a:r>
          </a:p>
        </p:txBody>
      </p:sp>
      <p:sp>
        <p:nvSpPr>
          <p:cNvPr id="19" name="TextBox 18">
            <a:extLst>
              <a:ext uri="{FF2B5EF4-FFF2-40B4-BE49-F238E27FC236}">
                <a16:creationId xmlns:a16="http://schemas.microsoft.com/office/drawing/2014/main" id="{FB7EE2F6-602D-6E69-25EB-7D79CE54C83D}"/>
              </a:ext>
            </a:extLst>
          </p:cNvPr>
          <p:cNvSpPr txBox="1"/>
          <p:nvPr/>
        </p:nvSpPr>
        <p:spPr>
          <a:xfrm>
            <a:off x="898712" y="21571660"/>
            <a:ext cx="8184776" cy="307777"/>
          </a:xfrm>
          <a:prstGeom prst="rect">
            <a:avLst/>
          </a:prstGeom>
          <a:noFill/>
        </p:spPr>
        <p:txBody>
          <a:bodyPr wrap="squar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More Features.  More Reliable.  Higher Performance.  Safer.</a:t>
            </a:r>
          </a:p>
        </p:txBody>
      </p:sp>
      <p:pic>
        <p:nvPicPr>
          <p:cNvPr id="20" name="Picture 2">
            <a:extLst>
              <a:ext uri="{FF2B5EF4-FFF2-40B4-BE49-F238E27FC236}">
                <a16:creationId xmlns:a16="http://schemas.microsoft.com/office/drawing/2014/main" id="{AB1E7BE3-DF89-BB2B-D8F9-03DDEE97D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3700" y="7444806"/>
            <a:ext cx="16158506" cy="9090344"/>
          </a:xfrm>
          <a:prstGeom prst="rect">
            <a:avLst/>
          </a:prstGeom>
          <a:noFill/>
          <a:effectLst>
            <a:softEdge rad="482600"/>
          </a:effectLst>
          <a:extLst>
            <a:ext uri="{909E8E84-426E-40DD-AFC4-6F175D3DCCD1}">
              <a14:hiddenFill xmlns:a14="http://schemas.microsoft.com/office/drawing/2010/main">
                <a:solidFill>
                  <a:srgbClr val="FFFFFF"/>
                </a:solidFill>
              </a14:hiddenFill>
            </a:ext>
          </a:extLst>
        </p:spPr>
      </p:pic>
      <p:sp>
        <p:nvSpPr>
          <p:cNvPr id="24" name="TextBox 14">
            <a:extLst>
              <a:ext uri="{FF2B5EF4-FFF2-40B4-BE49-F238E27FC236}">
                <a16:creationId xmlns:a16="http://schemas.microsoft.com/office/drawing/2014/main" id="{565F8ED5-27B6-E600-3CF5-F551C68BE47F}"/>
              </a:ext>
            </a:extLst>
          </p:cNvPr>
          <p:cNvSpPr txBox="1"/>
          <p:nvPr/>
        </p:nvSpPr>
        <p:spPr>
          <a:xfrm>
            <a:off x="898712" y="-4818895"/>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Air-cooled units</a:t>
            </a:r>
          </a:p>
        </p:txBody>
      </p:sp>
      <p:sp>
        <p:nvSpPr>
          <p:cNvPr id="25" name="TextBox 24">
            <a:extLst>
              <a:ext uri="{FF2B5EF4-FFF2-40B4-BE49-F238E27FC236}">
                <a16:creationId xmlns:a16="http://schemas.microsoft.com/office/drawing/2014/main" id="{F9736291-8BEB-C1B5-6AF9-42AB5376F03D}"/>
              </a:ext>
            </a:extLst>
          </p:cNvPr>
          <p:cNvSpPr txBox="1"/>
          <p:nvPr/>
        </p:nvSpPr>
        <p:spPr>
          <a:xfrm>
            <a:off x="-12306300" y="1790700"/>
            <a:ext cx="4533900" cy="1386342"/>
          </a:xfrm>
          <a:prstGeom prst="rect">
            <a:avLst/>
          </a:prstGeom>
          <a:noFill/>
        </p:spPr>
        <p:txBody>
          <a:bodyPr wrap="square">
            <a:spAutoFit/>
          </a:bodyPr>
          <a:lstStyle/>
          <a:p>
            <a:pPr marL="114306">
              <a:lnSpc>
                <a:spcPct val="11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Market Position</a:t>
            </a: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Typically limited to ~1.2–1.5 kg/hr.</a:t>
            </a: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Suitable for small industrial or niche municipal applications</a:t>
            </a:r>
          </a:p>
        </p:txBody>
      </p:sp>
      <p:sp>
        <p:nvSpPr>
          <p:cNvPr id="26" name="TextBox 25">
            <a:extLst>
              <a:ext uri="{FF2B5EF4-FFF2-40B4-BE49-F238E27FC236}">
                <a16:creationId xmlns:a16="http://schemas.microsoft.com/office/drawing/2014/main" id="{0EB535B4-3E51-F4F9-5221-3F67C9158B7D}"/>
              </a:ext>
            </a:extLst>
          </p:cNvPr>
          <p:cNvSpPr txBox="1"/>
          <p:nvPr/>
        </p:nvSpPr>
        <p:spPr>
          <a:xfrm>
            <a:off x="17373599" y="1790700"/>
            <a:ext cx="5181600" cy="2351734"/>
          </a:xfrm>
          <a:prstGeom prst="rect">
            <a:avLst/>
          </a:prstGeom>
          <a:noFill/>
        </p:spPr>
        <p:txBody>
          <a:bodyPr wrap="square">
            <a:spAutoFit/>
          </a:bodyPr>
          <a:lstStyle/>
          <a:p>
            <a:pPr marL="114306">
              <a:lnSpc>
                <a:spcPct val="11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Considerations</a:t>
            </a: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Cooling limitations impact reliability at higher outputs</a:t>
            </a: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Water-cooled systems often preferred for larger municipal applications</a:t>
            </a:r>
          </a:p>
          <a:p>
            <a:pPr marL="457206" indent="-342900">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Specifying water-cooled designs can reduce unsuitable competition</a:t>
            </a:r>
          </a:p>
        </p:txBody>
      </p:sp>
    </p:spTree>
    <p:extLst>
      <p:ext uri="{BB962C8B-B14F-4D97-AF65-F5344CB8AC3E}">
        <p14:creationId xmlns:p14="http://schemas.microsoft.com/office/powerpoint/2010/main" val="3021969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CB111F-021D-7F5E-4F4D-B986F81B80CB}"/>
              </a:ext>
            </a:extLst>
          </p:cNvPr>
          <p:cNvGraphicFramePr>
            <a:graphicFrameLocks noGrp="1"/>
          </p:cNvGraphicFramePr>
          <p:nvPr>
            <p:extLst>
              <p:ext uri="{D42A27DB-BD31-4B8C-83A1-F6EECF244321}">
                <p14:modId xmlns:p14="http://schemas.microsoft.com/office/powerpoint/2010/main" val="101954776"/>
              </p:ext>
            </p:extLst>
          </p:nvPr>
        </p:nvGraphicFramePr>
        <p:xfrm>
          <a:off x="898712" y="2057375"/>
          <a:ext cx="10394575" cy="4175760"/>
        </p:xfrm>
        <a:graphic>
          <a:graphicData uri="http://schemas.openxmlformats.org/drawingml/2006/table">
            <a:tbl>
              <a:tblPr firstRow="1" bandRow="1">
                <a:tableStyleId>{5C22544A-7EE6-4342-B048-85BDC9FD1C3A}</a:tableStyleId>
              </a:tblPr>
              <a:tblGrid>
                <a:gridCol w="2078915">
                  <a:extLst>
                    <a:ext uri="{9D8B030D-6E8A-4147-A177-3AD203B41FA5}">
                      <a16:colId xmlns:a16="http://schemas.microsoft.com/office/drawing/2014/main" val="1235590378"/>
                    </a:ext>
                  </a:extLst>
                </a:gridCol>
                <a:gridCol w="2078915">
                  <a:extLst>
                    <a:ext uri="{9D8B030D-6E8A-4147-A177-3AD203B41FA5}">
                      <a16:colId xmlns:a16="http://schemas.microsoft.com/office/drawing/2014/main" val="1812735403"/>
                    </a:ext>
                  </a:extLst>
                </a:gridCol>
                <a:gridCol w="2078915">
                  <a:extLst>
                    <a:ext uri="{9D8B030D-6E8A-4147-A177-3AD203B41FA5}">
                      <a16:colId xmlns:a16="http://schemas.microsoft.com/office/drawing/2014/main" val="4199035921"/>
                    </a:ext>
                  </a:extLst>
                </a:gridCol>
                <a:gridCol w="2078915">
                  <a:extLst>
                    <a:ext uri="{9D8B030D-6E8A-4147-A177-3AD203B41FA5}">
                      <a16:colId xmlns:a16="http://schemas.microsoft.com/office/drawing/2014/main" val="3975919211"/>
                    </a:ext>
                  </a:extLst>
                </a:gridCol>
                <a:gridCol w="2078915">
                  <a:extLst>
                    <a:ext uri="{9D8B030D-6E8A-4147-A177-3AD203B41FA5}">
                      <a16:colId xmlns:a16="http://schemas.microsoft.com/office/drawing/2014/main" val="480437691"/>
                    </a:ext>
                  </a:extLst>
                </a:gridCol>
              </a:tblGrid>
              <a:tr h="426880">
                <a:tc>
                  <a:txBody>
                    <a:bodyPr/>
                    <a:lstStyle/>
                    <a:p>
                      <a:pPr>
                        <a:buNone/>
                      </a:pPr>
                      <a:r>
                        <a:rPr lang="en-US" sz="1400" b="1" dirty="0">
                          <a:latin typeface="Plus Jakarta Sans ExtraBold" pitchFamily="2" charset="0"/>
                          <a:cs typeface="Plus Jakarta Sans ExtraBold" pitchFamily="2" charset="0"/>
                        </a:rPr>
                        <a:t>CATEGORY</a:t>
                      </a:r>
                      <a:endParaRPr lang="en-US" sz="14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38100"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400" b="1" dirty="0">
                          <a:latin typeface="Plus Jakarta Sans ExtraBold" pitchFamily="2" charset="0"/>
                          <a:cs typeface="Plus Jakarta Sans ExtraBold" pitchFamily="2" charset="0"/>
                        </a:rPr>
                        <a:t>FEATURE</a:t>
                      </a:r>
                      <a:endParaRPr lang="en-US" sz="1400" dirty="0">
                        <a:latin typeface="Plus Jakarta Sans Medium" pitchFamily="2" charset="0"/>
                        <a:cs typeface="Plus Jakarta Sans Medium" pitchFamily="2" charset="0"/>
                      </a:endParaRP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3810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buNone/>
                      </a:pPr>
                      <a:r>
                        <a:rPr lang="en-US" sz="1400" b="1" dirty="0">
                          <a:latin typeface="Plus Jakarta Sans ExtraBold" pitchFamily="2" charset="0"/>
                          <a:cs typeface="Plus Jakarta Sans ExtraBold" pitchFamily="2" charset="0"/>
                        </a:rPr>
                        <a:t>LEGACY SYSTEMS</a:t>
                      </a:r>
                      <a:endParaRPr lang="en-US" sz="1400" dirty="0">
                        <a:latin typeface="Plus Jakarta Sans Medium" pitchFamily="2" charset="0"/>
                        <a:cs typeface="Plus Jakarta Sans Medium" pitchFamily="2" charset="0"/>
                      </a:endParaRP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400" b="1" dirty="0">
                          <a:latin typeface="Plus Jakarta Sans ExtraBold" pitchFamily="2" charset="0"/>
                          <a:cs typeface="Plus Jakarta Sans ExtraBold" pitchFamily="2" charset="0"/>
                        </a:rPr>
                        <a:t>OTHER MODULAR SYSTEMS</a:t>
                      </a:r>
                      <a:endParaRPr lang="en-US" sz="1400" dirty="0">
                        <a:latin typeface="Plus Jakarta Sans Medium" pitchFamily="2" charset="0"/>
                        <a:cs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38100"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400" b="1" dirty="0">
                          <a:latin typeface="Plus Jakarta Sans ExtraBold" pitchFamily="2" charset="0"/>
                          <a:cs typeface="Plus Jakarta Sans ExtraBold" pitchFamily="2" charset="0"/>
                        </a:rPr>
                        <a:t>PINNACLE OZONE (QUADBLOCK®)</a:t>
                      </a:r>
                      <a:endParaRPr lang="en-US" sz="1400" dirty="0">
                        <a:latin typeface="Plus Jakarta Sans Medium" pitchFamily="2" charset="0"/>
                        <a:cs typeface="Plus Jakarta Sans Medium" pitchFamily="2" charset="0"/>
                      </a:endParaRP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38100" cap="flat" cmpd="sng" algn="ctr">
                      <a:solidFill>
                        <a:srgbClr val="AD2A38"/>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AD2A38"/>
                    </a:solidFill>
                  </a:tcPr>
                </a:tc>
                <a:extLst>
                  <a:ext uri="{0D108BD9-81ED-4DB2-BD59-A6C34878D82A}">
                    <a16:rowId xmlns:a16="http://schemas.microsoft.com/office/drawing/2014/main" val="3677574085"/>
                  </a:ext>
                </a:extLst>
              </a:tr>
              <a:tr h="426880">
                <a:tc>
                  <a:txBody>
                    <a:bodyPr/>
                    <a:lstStyle/>
                    <a:p>
                      <a:pPr>
                        <a:buNone/>
                      </a:pPr>
                      <a:r>
                        <a:rPr lang="en-US" sz="1200" b="1" dirty="0">
                          <a:latin typeface="Plus Jakarta Sans ExtraBold" pitchFamily="2" charset="0"/>
                          <a:cs typeface="Plus Jakarta Sans ExtraBold" pitchFamily="2" charset="0"/>
                        </a:rPr>
                        <a:t>Design</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Modular / Scalable Architecture</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a:latin typeface="Plus Jakarta Sans Medium" pitchFamily="2" charset="0"/>
                          <a:cs typeface="Plus Jakarta Sans Medium" pitchFamily="2" charset="0"/>
                        </a:rPr>
                        <a:t>Fixed cabinets</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a:latin typeface="Plus Jakarta Sans Medium" pitchFamily="2" charset="0"/>
                          <a:cs typeface="Plus Jakarta Sans Medium" pitchFamily="2" charset="0"/>
                        </a:rPr>
                        <a:t>Rack-based designs</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err="1">
                          <a:latin typeface="Plus Jakarta Sans Medium" pitchFamily="2" charset="0"/>
                          <a:cs typeface="Plus Jakarta Sans Medium" pitchFamily="2" charset="0"/>
                        </a:rPr>
                        <a:t>QuadBlock</a:t>
                      </a:r>
                      <a:r>
                        <a:rPr lang="en-US" sz="1200" dirty="0">
                          <a:latin typeface="Plus Jakarta Sans Medium" pitchFamily="2" charset="0"/>
                          <a:cs typeface="Plus Jakarta Sans Medium" pitchFamily="2" charset="0"/>
                        </a:rPr>
                        <a:t>® modular &amp; scalable</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2935568746"/>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lus Jakarta Sans ExtraBold" pitchFamily="2" charset="0"/>
                          <a:cs typeface="Plus Jakarta Sans ExtraBold" pitchFamily="2" charset="0"/>
                        </a:rPr>
                        <a:t>Design</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Integrated O₃ Control (PLC/HMI)</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a:latin typeface="Plus Jakarta Sans Medium" pitchFamily="2" charset="0"/>
                          <a:cs typeface="Plus Jakarta Sans Medium" pitchFamily="2" charset="0"/>
                        </a:rPr>
                        <a:t>PLC + HMI </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a:latin typeface="Plus Jakarta Sans Medium" pitchFamily="2" charset="0"/>
                          <a:cs typeface="Plus Jakarta Sans Medium" pitchFamily="2" charset="0"/>
                        </a:rPr>
                        <a:t>Varies by vendor</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Native PLC + HMI with full diagnostics</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1643423503"/>
                  </a:ext>
                </a:extLst>
              </a:tr>
              <a:tr h="426880">
                <a:tc>
                  <a:txBody>
                    <a:bodyPr/>
                    <a:lstStyle/>
                    <a:p>
                      <a:pPr>
                        <a:buNone/>
                      </a:pPr>
                      <a:r>
                        <a:rPr lang="en-US" sz="1200" b="1" dirty="0">
                          <a:latin typeface="Plus Jakarta Sans ExtraBold" pitchFamily="2" charset="0"/>
                          <a:cs typeface="Plus Jakarta Sans ExtraBold" pitchFamily="2" charset="0"/>
                        </a:rPr>
                        <a:t>Performance</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Standard 8–10% </a:t>
                      </a:r>
                      <a:r>
                        <a:rPr lang="en-US" sz="1200" dirty="0" err="1">
                          <a:latin typeface="Plus Jakarta Sans Medium" pitchFamily="2" charset="0"/>
                          <a:cs typeface="Plus Jakarta Sans Medium" pitchFamily="2" charset="0"/>
                        </a:rPr>
                        <a:t>wt</a:t>
                      </a:r>
                      <a:r>
                        <a:rPr lang="en-US" sz="1200" dirty="0">
                          <a:latin typeface="Plus Jakarta Sans Medium" pitchFamily="2" charset="0"/>
                          <a:cs typeface="Plus Jakarta Sans Medium" pitchFamily="2" charset="0"/>
                        </a:rPr>
                        <a:t> Ozone Output</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6–12%</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a:latin typeface="Plus Jakarta Sans Medium" pitchFamily="2" charset="0"/>
                          <a:cs typeface="Plus Jakarta Sans Medium" pitchFamily="2" charset="0"/>
                        </a:rPr>
                        <a:t>6–20%</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Optimized for efficiency</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2236672373"/>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latin typeface="Plus Jakarta Sans ExtraBold" pitchFamily="2" charset="0"/>
                          <a:cs typeface="Plus Jakarta Sans ExtraBold" pitchFamily="2" charset="0"/>
                        </a:rPr>
                        <a:t>Performance</a:t>
                      </a:r>
                      <a:endParaRPr lang="en-US" sz="120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Constant %BW Across Turndown Range</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Output varies with flow</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Depends on model</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Stable %BW even at low flow</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3956587459"/>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lus Jakarta Sans ExtraBold" pitchFamily="2" charset="0"/>
                          <a:cs typeface="Plus Jakarta Sans ExtraBold" pitchFamily="2" charset="0"/>
                        </a:rPr>
                        <a:t>Performance</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No Nitrogen Feed Required</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Always needed</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Always needed</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PSA/LOX-based</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449052054"/>
                  </a:ext>
                </a:extLst>
              </a:tr>
              <a:tr h="426880">
                <a:tc>
                  <a:txBody>
                    <a:bodyPr/>
                    <a:lstStyle/>
                    <a:p>
                      <a:pPr>
                        <a:buNone/>
                      </a:pPr>
                      <a:r>
                        <a:rPr lang="en-US" sz="1200" b="1" dirty="0">
                          <a:latin typeface="Plus Jakarta Sans ExtraBold" pitchFamily="2" charset="0"/>
                          <a:cs typeface="Plus Jakarta Sans ExtraBold" pitchFamily="2" charset="0"/>
                        </a:rPr>
                        <a:t>Reliability</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Hot-Swappable Ozone Cells</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Extensive work needed</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Extensive work needed</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45 minutes</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3561140547"/>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lus Jakarta Sans ExtraBold" pitchFamily="2" charset="0"/>
                          <a:cs typeface="Plus Jakarta Sans ExtraBold" pitchFamily="2" charset="0"/>
                        </a:rPr>
                        <a:t>Reliability</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Low / No Routine Maintenance</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a:latin typeface="Plus Jakarta Sans Medium" pitchFamily="2" charset="0"/>
                          <a:cs typeface="Plus Jakarta Sans Medium" pitchFamily="2" charset="0"/>
                        </a:rPr>
                        <a:t>Frequent PM needed</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Varies with design</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Low service burden</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4204485420"/>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lus Jakarta Sans ExtraBold" pitchFamily="2" charset="0"/>
                          <a:cs typeface="Plus Jakarta Sans ExtraBold" pitchFamily="2" charset="0"/>
                        </a:rPr>
                        <a:t>Safety</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Leak Safety Isolation Protocol</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381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a:latin typeface="Plus Jakarta Sans Medium" pitchFamily="2" charset="0"/>
                          <a:cs typeface="Plus Jakarta Sans Medium" pitchFamily="2" charset="0"/>
                        </a:rPr>
                        <a:t>Not Installed</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Current Issues</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Standard Install</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AD2A38"/>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2800623489"/>
                  </a:ext>
                </a:extLst>
              </a:tr>
            </a:tbl>
          </a:graphicData>
        </a:graphic>
      </p:graphicFrame>
      <p:sp>
        <p:nvSpPr>
          <p:cNvPr id="18" name="TextBox 17">
            <a:extLst>
              <a:ext uri="{FF2B5EF4-FFF2-40B4-BE49-F238E27FC236}">
                <a16:creationId xmlns:a16="http://schemas.microsoft.com/office/drawing/2014/main" id="{4360D2B7-B12D-7DAF-5933-649C504DD8CE}"/>
              </a:ext>
            </a:extLst>
          </p:cNvPr>
          <p:cNvSpPr txBox="1"/>
          <p:nvPr/>
        </p:nvSpPr>
        <p:spPr>
          <a:xfrm>
            <a:off x="898712" y="578975"/>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Pinnacle vs Competition</a:t>
            </a:r>
          </a:p>
        </p:txBody>
      </p:sp>
      <p:sp>
        <p:nvSpPr>
          <p:cNvPr id="19" name="TextBox 18">
            <a:extLst>
              <a:ext uri="{FF2B5EF4-FFF2-40B4-BE49-F238E27FC236}">
                <a16:creationId xmlns:a16="http://schemas.microsoft.com/office/drawing/2014/main" id="{958DEFEA-46F3-D740-38E0-7DFEF5BB2D21}"/>
              </a:ext>
            </a:extLst>
          </p:cNvPr>
          <p:cNvSpPr txBox="1"/>
          <p:nvPr/>
        </p:nvSpPr>
        <p:spPr>
          <a:xfrm>
            <a:off x="898712" y="1342796"/>
            <a:ext cx="8184776" cy="307777"/>
          </a:xfrm>
          <a:prstGeom prst="rect">
            <a:avLst/>
          </a:prstGeom>
          <a:noFill/>
        </p:spPr>
        <p:txBody>
          <a:bodyPr wrap="squar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More Features.  More Reliable.  Higher Performance.  Safer.</a:t>
            </a:r>
          </a:p>
        </p:txBody>
      </p:sp>
      <p:sp>
        <p:nvSpPr>
          <p:cNvPr id="21" name="TextBox 20">
            <a:extLst>
              <a:ext uri="{FF2B5EF4-FFF2-40B4-BE49-F238E27FC236}">
                <a16:creationId xmlns:a16="http://schemas.microsoft.com/office/drawing/2014/main" id="{B6D14C04-719E-37AF-CF53-F1433E559590}"/>
              </a:ext>
            </a:extLst>
          </p:cNvPr>
          <p:cNvSpPr txBox="1"/>
          <p:nvPr/>
        </p:nvSpPr>
        <p:spPr>
          <a:xfrm>
            <a:off x="1051112" y="15773400"/>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Pinnacle vs Competition</a:t>
            </a:r>
          </a:p>
        </p:txBody>
      </p:sp>
      <p:sp>
        <p:nvSpPr>
          <p:cNvPr id="22" name="TextBox 21">
            <a:extLst>
              <a:ext uri="{FF2B5EF4-FFF2-40B4-BE49-F238E27FC236}">
                <a16:creationId xmlns:a16="http://schemas.microsoft.com/office/drawing/2014/main" id="{C2518AA6-0919-9176-5757-FD2697E9C500}"/>
              </a:ext>
            </a:extLst>
          </p:cNvPr>
          <p:cNvSpPr txBox="1"/>
          <p:nvPr/>
        </p:nvSpPr>
        <p:spPr>
          <a:xfrm>
            <a:off x="1051112" y="19533310"/>
            <a:ext cx="8184776" cy="307777"/>
          </a:xfrm>
          <a:prstGeom prst="rect">
            <a:avLst/>
          </a:prstGeom>
          <a:noFill/>
        </p:spPr>
        <p:txBody>
          <a:bodyPr wrap="squar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Better Support.  Best Service.  Less Costly.  Greater Value.</a:t>
            </a:r>
          </a:p>
        </p:txBody>
      </p:sp>
    </p:spTree>
    <p:extLst>
      <p:ext uri="{BB962C8B-B14F-4D97-AF65-F5344CB8AC3E}">
        <p14:creationId xmlns:p14="http://schemas.microsoft.com/office/powerpoint/2010/main" val="856830185"/>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CB111F-021D-7F5E-4F4D-B986F81B80CB}"/>
              </a:ext>
            </a:extLst>
          </p:cNvPr>
          <p:cNvGraphicFramePr>
            <a:graphicFrameLocks noGrp="1"/>
          </p:cNvGraphicFramePr>
          <p:nvPr>
            <p:extLst>
              <p:ext uri="{D42A27DB-BD31-4B8C-83A1-F6EECF244321}">
                <p14:modId xmlns:p14="http://schemas.microsoft.com/office/powerpoint/2010/main" val="2095720523"/>
              </p:ext>
            </p:extLst>
          </p:nvPr>
        </p:nvGraphicFramePr>
        <p:xfrm>
          <a:off x="898712" y="2057375"/>
          <a:ext cx="10394575" cy="4145440"/>
        </p:xfrm>
        <a:graphic>
          <a:graphicData uri="http://schemas.openxmlformats.org/drawingml/2006/table">
            <a:tbl>
              <a:tblPr firstRow="1" bandRow="1">
                <a:tableStyleId>{5C22544A-7EE6-4342-B048-85BDC9FD1C3A}</a:tableStyleId>
              </a:tblPr>
              <a:tblGrid>
                <a:gridCol w="2078915">
                  <a:extLst>
                    <a:ext uri="{9D8B030D-6E8A-4147-A177-3AD203B41FA5}">
                      <a16:colId xmlns:a16="http://schemas.microsoft.com/office/drawing/2014/main" val="1235590378"/>
                    </a:ext>
                  </a:extLst>
                </a:gridCol>
                <a:gridCol w="2078915">
                  <a:extLst>
                    <a:ext uri="{9D8B030D-6E8A-4147-A177-3AD203B41FA5}">
                      <a16:colId xmlns:a16="http://schemas.microsoft.com/office/drawing/2014/main" val="1812735403"/>
                    </a:ext>
                  </a:extLst>
                </a:gridCol>
                <a:gridCol w="2078915">
                  <a:extLst>
                    <a:ext uri="{9D8B030D-6E8A-4147-A177-3AD203B41FA5}">
                      <a16:colId xmlns:a16="http://schemas.microsoft.com/office/drawing/2014/main" val="4199035921"/>
                    </a:ext>
                  </a:extLst>
                </a:gridCol>
                <a:gridCol w="2078915">
                  <a:extLst>
                    <a:ext uri="{9D8B030D-6E8A-4147-A177-3AD203B41FA5}">
                      <a16:colId xmlns:a16="http://schemas.microsoft.com/office/drawing/2014/main" val="3975919211"/>
                    </a:ext>
                  </a:extLst>
                </a:gridCol>
                <a:gridCol w="2078915">
                  <a:extLst>
                    <a:ext uri="{9D8B030D-6E8A-4147-A177-3AD203B41FA5}">
                      <a16:colId xmlns:a16="http://schemas.microsoft.com/office/drawing/2014/main" val="480437691"/>
                    </a:ext>
                  </a:extLst>
                </a:gridCol>
              </a:tblGrid>
              <a:tr h="426880">
                <a:tc>
                  <a:txBody>
                    <a:bodyPr/>
                    <a:lstStyle/>
                    <a:p>
                      <a:pPr>
                        <a:buNone/>
                      </a:pPr>
                      <a:r>
                        <a:rPr lang="en-US" sz="1400" b="1" dirty="0">
                          <a:latin typeface="Plus Jakarta Sans ExtraBold" pitchFamily="2" charset="0"/>
                          <a:cs typeface="Plus Jakarta Sans ExtraBold" pitchFamily="2" charset="0"/>
                        </a:rPr>
                        <a:t>CATEGORY</a:t>
                      </a:r>
                      <a:endParaRPr lang="en-US" sz="14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38100"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400" b="1" dirty="0">
                          <a:latin typeface="Plus Jakarta Sans ExtraBold" pitchFamily="2" charset="0"/>
                          <a:cs typeface="Plus Jakarta Sans ExtraBold" pitchFamily="2" charset="0"/>
                        </a:rPr>
                        <a:t>FEATURE</a:t>
                      </a:r>
                      <a:endParaRPr lang="en-US" sz="1400" dirty="0">
                        <a:latin typeface="Plus Jakarta Sans Medium" pitchFamily="2" charset="0"/>
                        <a:cs typeface="Plus Jakarta Sans Medium" pitchFamily="2" charset="0"/>
                      </a:endParaRP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3810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buNone/>
                      </a:pPr>
                      <a:r>
                        <a:rPr lang="en-US" sz="1400" b="1" dirty="0">
                          <a:latin typeface="Plus Jakarta Sans ExtraBold" pitchFamily="2" charset="0"/>
                          <a:cs typeface="Plus Jakarta Sans ExtraBold" pitchFamily="2" charset="0"/>
                        </a:rPr>
                        <a:t>LEGACY SYSTEMS</a:t>
                      </a:r>
                      <a:endParaRPr lang="en-US" sz="1400" dirty="0">
                        <a:latin typeface="Plus Jakarta Sans Medium" pitchFamily="2" charset="0"/>
                        <a:cs typeface="Plus Jakarta Sans Medium" pitchFamily="2" charset="0"/>
                      </a:endParaRP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400" b="1" dirty="0">
                          <a:latin typeface="Plus Jakarta Sans ExtraBold" pitchFamily="2" charset="0"/>
                          <a:cs typeface="Plus Jakarta Sans ExtraBold" pitchFamily="2" charset="0"/>
                        </a:rPr>
                        <a:t>OTHER MODULAR SYSTEMS</a:t>
                      </a:r>
                      <a:endParaRPr lang="en-US" sz="1400" dirty="0">
                        <a:latin typeface="Plus Jakarta Sans Medium" pitchFamily="2" charset="0"/>
                        <a:cs typeface="Plus Jakarta Sans Medium" pitchFamily="2" charset="0"/>
                      </a:endParaRP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38100" cap="flat" cmpd="sng" algn="ctr">
                      <a:solidFill>
                        <a:srgbClr val="7F7F7F"/>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buNone/>
                      </a:pPr>
                      <a:r>
                        <a:rPr lang="en-US" sz="1400" b="1" dirty="0">
                          <a:latin typeface="Plus Jakarta Sans ExtraBold" pitchFamily="2" charset="0"/>
                          <a:cs typeface="Plus Jakarta Sans ExtraBold" pitchFamily="2" charset="0"/>
                        </a:rPr>
                        <a:t>PINNACLE OZONE (QUADBLOCK®)</a:t>
                      </a:r>
                      <a:endParaRPr lang="en-US" sz="1400" dirty="0">
                        <a:latin typeface="Plus Jakarta Sans Medium" pitchFamily="2" charset="0"/>
                        <a:cs typeface="Plus Jakarta Sans Medium" pitchFamily="2" charset="0"/>
                      </a:endParaRP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38100" cap="flat" cmpd="sng" algn="ctr">
                      <a:solidFill>
                        <a:srgbClr val="AD2A38"/>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AD2A38"/>
                    </a:solidFill>
                  </a:tcPr>
                </a:tc>
                <a:extLst>
                  <a:ext uri="{0D108BD9-81ED-4DB2-BD59-A6C34878D82A}">
                    <a16:rowId xmlns:a16="http://schemas.microsoft.com/office/drawing/2014/main" val="3677574085"/>
                  </a:ext>
                </a:extLst>
              </a:tr>
              <a:tr h="426880">
                <a:tc>
                  <a:txBody>
                    <a:bodyPr/>
                    <a:lstStyle/>
                    <a:p>
                      <a:pPr>
                        <a:buNone/>
                      </a:pPr>
                      <a:r>
                        <a:rPr lang="en-US" sz="1200" b="1" dirty="0">
                          <a:latin typeface="Plus Jakarta Sans ExtraBold" pitchFamily="2" charset="0"/>
                          <a:cs typeface="Plus Jakarta Sans ExtraBold" pitchFamily="2" charset="0"/>
                        </a:rPr>
                        <a:t>Project Delivery</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In-House O₃ Application Development</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Minimum </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Plus Jakarta Sans Medium" pitchFamily="2" charset="0"/>
                          <a:cs typeface="Plus Jakarta Sans Medium" pitchFamily="2" charset="0"/>
                        </a:rPr>
                        <a:t>Minimum </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Lab Services + PTI R&amp;D</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2935568746"/>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lus Jakarta Sans ExtraBold" pitchFamily="2" charset="0"/>
                          <a:cs typeface="Plus Jakarta Sans ExtraBold" pitchFamily="2" charset="0"/>
                        </a:rPr>
                        <a:t>Project Delivery</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Single Point Project Responsibility</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Often split across vendors</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Shared with integrators</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One team, one owner</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1643423503"/>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lus Jakarta Sans ExtraBold" pitchFamily="2" charset="0"/>
                          <a:cs typeface="Plus Jakarta Sans ExtraBold" pitchFamily="2" charset="0"/>
                        </a:rPr>
                        <a:t>Project Delivery</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Pilot Engineering Support Team</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Available</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Available</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Available</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2236672373"/>
                  </a:ext>
                </a:extLst>
              </a:tr>
              <a:tr h="426880">
                <a:tc>
                  <a:txBody>
                    <a:bodyPr/>
                    <a:lstStyle/>
                    <a:p>
                      <a:pPr>
                        <a:buNone/>
                      </a:pPr>
                      <a:r>
                        <a:rPr lang="en-US" sz="1200" b="1" dirty="0">
                          <a:latin typeface="Plus Jakarta Sans ExtraBold" pitchFamily="2" charset="0"/>
                          <a:cs typeface="Plus Jakarta Sans ExtraBold" pitchFamily="2" charset="0"/>
                        </a:rPr>
                        <a:t>Ownership &amp; Cost</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Lowest Total Lifetime Cost (CAPEX + OPEX)</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High service + energy</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Mixed performance</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Proven with low OPEX + reliability</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3956587459"/>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lus Jakarta Sans ExtraBold" pitchFamily="2" charset="0"/>
                          <a:cs typeface="Plus Jakarta Sans ExtraBold" pitchFamily="2" charset="0"/>
                        </a:rPr>
                        <a:t>Ownership &amp; Cost</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Manufacturing location</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Partially overseas</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Partially overseas</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Built in Florida</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449052054"/>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lus Jakarta Sans ExtraBold" pitchFamily="2" charset="0"/>
                          <a:cs typeface="Plus Jakarta Sans ExtraBold" pitchFamily="2" charset="0"/>
                        </a:rPr>
                        <a:t>Ownership &amp; Cost</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Proven Install References (All Sizes)</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Small, medium, and large installs</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Still building</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Small &amp; Medium Installs</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3561140547"/>
                  </a:ext>
                </a:extLst>
              </a:tr>
              <a:tr h="426880">
                <a:tc>
                  <a:txBody>
                    <a:bodyPr/>
                    <a:lstStyle/>
                    <a:p>
                      <a:pPr>
                        <a:buNone/>
                      </a:pPr>
                      <a:r>
                        <a:rPr lang="en-US" sz="1200" b="1" dirty="0">
                          <a:latin typeface="Plus Jakarta Sans ExtraBold" pitchFamily="2" charset="0"/>
                          <a:cs typeface="Plus Jakarta Sans ExtraBold" pitchFamily="2" charset="0"/>
                        </a:rPr>
                        <a:t>Warranty</a:t>
                      </a:r>
                      <a:endParaRPr lang="en-US" sz="1200" dirty="0">
                        <a:latin typeface="Plus Jakarta Sans Medium" pitchFamily="2" charset="0"/>
                        <a:cs typeface="Plus Jakarta Sans Medium" pitchFamily="2" charset="0"/>
                      </a:endParaRP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12-Month Warranty Option</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Offered standard</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Offered standard</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Offered standard (Extension available)</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4204485420"/>
                  </a:ext>
                </a:extLst>
              </a:tr>
              <a:tr h="42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lus Jakarta Sans ExtraBold" pitchFamily="2" charset="0"/>
                          <a:cs typeface="Plus Jakarta Sans ExtraBold" pitchFamily="2" charset="0"/>
                        </a:rPr>
                        <a:t>Warranty</a:t>
                      </a:r>
                    </a:p>
                  </a:txBody>
                  <a:tcPr anchor="ctr">
                    <a:lnL w="3810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5–20 Year Dielectric Warranty</a:t>
                      </a:r>
                    </a:p>
                  </a:txBody>
                  <a:tcPr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381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5-year typical</a:t>
                      </a:r>
                    </a:p>
                  </a:txBody>
                  <a:tcPr anchor="ctr">
                    <a:lnL w="6350" cap="flat" cmpd="sng" algn="ctr">
                      <a:solidFill>
                        <a:srgbClr val="7F7F7F"/>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5-year typical</a:t>
                      </a:r>
                    </a:p>
                  </a:txBody>
                  <a:tcPr anchor="ctr">
                    <a:lnL w="6350" cap="flat" cmpd="sng" algn="ctr">
                      <a:solidFill>
                        <a:schemeClr val="bg1">
                          <a:lumMod val="50000"/>
                        </a:schemeClr>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7F7F7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200" dirty="0">
                          <a:latin typeface="Plus Jakarta Sans Medium" pitchFamily="2" charset="0"/>
                          <a:cs typeface="Plus Jakarta Sans Medium" pitchFamily="2" charset="0"/>
                        </a:rPr>
                        <a:t>20 Year Warranty on Dielectric</a:t>
                      </a:r>
                    </a:p>
                  </a:txBody>
                  <a:tcPr anchor="ctr">
                    <a:lnL w="38100" cap="flat" cmpd="sng" algn="ctr">
                      <a:solidFill>
                        <a:srgbClr val="AD2A38"/>
                      </a:solidFill>
                      <a:prstDash val="solid"/>
                      <a:round/>
                      <a:headEnd type="none" w="med" len="med"/>
                      <a:tailEnd type="none" w="med" len="med"/>
                    </a:lnL>
                    <a:lnR w="38100" cap="flat" cmpd="sng" algn="ctr">
                      <a:solidFill>
                        <a:srgbClr val="AD2A38"/>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rgbClr val="AD2A38"/>
                      </a:solidFill>
                      <a:prstDash val="solid"/>
                      <a:round/>
                      <a:headEnd type="none" w="med" len="med"/>
                      <a:tailEnd type="none" w="med" len="med"/>
                    </a:lnB>
                    <a:lnTlToBr w="12700" cmpd="sng">
                      <a:noFill/>
                      <a:prstDash val="solid"/>
                    </a:lnTlToBr>
                    <a:lnBlToTr w="12700" cmpd="sng">
                      <a:noFill/>
                      <a:prstDash val="solid"/>
                    </a:lnBlToTr>
                    <a:solidFill>
                      <a:srgbClr val="FFEBEB"/>
                    </a:solidFill>
                  </a:tcPr>
                </a:tc>
                <a:extLst>
                  <a:ext uri="{0D108BD9-81ED-4DB2-BD59-A6C34878D82A}">
                    <a16:rowId xmlns:a16="http://schemas.microsoft.com/office/drawing/2014/main" val="2800623489"/>
                  </a:ext>
                </a:extLst>
              </a:tr>
            </a:tbl>
          </a:graphicData>
        </a:graphic>
      </p:graphicFrame>
      <p:sp>
        <p:nvSpPr>
          <p:cNvPr id="15" name="TextBox 14">
            <a:extLst>
              <a:ext uri="{FF2B5EF4-FFF2-40B4-BE49-F238E27FC236}">
                <a16:creationId xmlns:a16="http://schemas.microsoft.com/office/drawing/2014/main" id="{B0D5E080-20C8-EE77-F5B3-13CD894A3E39}"/>
              </a:ext>
            </a:extLst>
          </p:cNvPr>
          <p:cNvSpPr txBox="1"/>
          <p:nvPr/>
        </p:nvSpPr>
        <p:spPr>
          <a:xfrm>
            <a:off x="898712" y="578975"/>
            <a:ext cx="8184776"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Pinnacle vs Competition</a:t>
            </a:r>
          </a:p>
        </p:txBody>
      </p:sp>
      <p:sp>
        <p:nvSpPr>
          <p:cNvPr id="16" name="TextBox 15">
            <a:extLst>
              <a:ext uri="{FF2B5EF4-FFF2-40B4-BE49-F238E27FC236}">
                <a16:creationId xmlns:a16="http://schemas.microsoft.com/office/drawing/2014/main" id="{0062006E-D240-1957-73DA-A72012CBA096}"/>
              </a:ext>
            </a:extLst>
          </p:cNvPr>
          <p:cNvSpPr txBox="1"/>
          <p:nvPr/>
        </p:nvSpPr>
        <p:spPr>
          <a:xfrm>
            <a:off x="898712" y="1342796"/>
            <a:ext cx="8184776" cy="307777"/>
          </a:xfrm>
          <a:prstGeom prst="rect">
            <a:avLst/>
          </a:prstGeom>
          <a:noFill/>
        </p:spPr>
        <p:txBody>
          <a:bodyPr wrap="square" lIns="0" tIns="0" rIns="0" bIns="0">
            <a:spAutoFit/>
          </a:bodyPr>
          <a:lstStyle/>
          <a:p>
            <a:r>
              <a:rPr lang="en-US" sz="2000" spc="-50" dirty="0">
                <a:solidFill>
                  <a:srgbClr val="22323A"/>
                </a:solidFill>
                <a:latin typeface="Plus Jakarta Sans SemiBold" pitchFamily="2" charset="0"/>
                <a:ea typeface="Gotham Bold"/>
                <a:cs typeface="Plus Jakarta Sans SemiBold" pitchFamily="2" charset="0"/>
                <a:sym typeface="Gotham Bold"/>
              </a:rPr>
              <a:t>Better Support.  Best Service.  Less Costly.  Greater Value.</a:t>
            </a:r>
          </a:p>
        </p:txBody>
      </p:sp>
      <p:grpSp>
        <p:nvGrpSpPr>
          <p:cNvPr id="17" name="Group 16">
            <a:extLst>
              <a:ext uri="{FF2B5EF4-FFF2-40B4-BE49-F238E27FC236}">
                <a16:creationId xmlns:a16="http://schemas.microsoft.com/office/drawing/2014/main" id="{CAF02C9E-E24E-C3DF-433D-B2891FAC0737}"/>
              </a:ext>
            </a:extLst>
          </p:cNvPr>
          <p:cNvGrpSpPr/>
          <p:nvPr/>
        </p:nvGrpSpPr>
        <p:grpSpPr>
          <a:xfrm>
            <a:off x="-9747453" y="3941334"/>
            <a:ext cx="3727766" cy="307227"/>
            <a:chOff x="0" y="0"/>
            <a:chExt cx="7455532" cy="614454"/>
          </a:xfrm>
        </p:grpSpPr>
        <p:sp>
          <p:nvSpPr>
            <p:cNvPr id="18" name="Freeform 8">
              <a:extLst>
                <a:ext uri="{FF2B5EF4-FFF2-40B4-BE49-F238E27FC236}">
                  <a16:creationId xmlns:a16="http://schemas.microsoft.com/office/drawing/2014/main" id="{EBD5C788-570B-8249-0220-4123D06FF05E}"/>
                </a:ext>
              </a:extLst>
            </p:cNvPr>
            <p:cNvSpPr/>
            <p:nvPr/>
          </p:nvSpPr>
          <p:spPr>
            <a:xfrm>
              <a:off x="0" y="0"/>
              <a:ext cx="614454" cy="614454"/>
            </a:xfrm>
            <a:custGeom>
              <a:avLst/>
              <a:gdLst/>
              <a:ahLst/>
              <a:cxnLst/>
              <a:rect l="l" t="t" r="r" b="b"/>
              <a:pathLst>
                <a:path w="614454" h="614454">
                  <a:moveTo>
                    <a:pt x="0" y="0"/>
                  </a:moveTo>
                  <a:lnTo>
                    <a:pt x="614454" y="0"/>
                  </a:lnTo>
                  <a:lnTo>
                    <a:pt x="614454" y="614454"/>
                  </a:lnTo>
                  <a:lnTo>
                    <a:pt x="0" y="6144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19" name="TextBox 9">
              <a:extLst>
                <a:ext uri="{FF2B5EF4-FFF2-40B4-BE49-F238E27FC236}">
                  <a16:creationId xmlns:a16="http://schemas.microsoft.com/office/drawing/2014/main" id="{BB9EB5E9-EB49-00E6-2C5A-AB570A208837}"/>
                </a:ext>
              </a:extLst>
            </p:cNvPr>
            <p:cNvSpPr txBox="1"/>
            <p:nvPr/>
          </p:nvSpPr>
          <p:spPr>
            <a:xfrm>
              <a:off x="1004084" y="9450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321-506-1850</a:t>
              </a:r>
            </a:p>
          </p:txBody>
        </p:sp>
      </p:grpSp>
      <p:grpSp>
        <p:nvGrpSpPr>
          <p:cNvPr id="20" name="Group 19">
            <a:extLst>
              <a:ext uri="{FF2B5EF4-FFF2-40B4-BE49-F238E27FC236}">
                <a16:creationId xmlns:a16="http://schemas.microsoft.com/office/drawing/2014/main" id="{00F8589E-4B93-0D03-F24F-E60D3FCEC09B}"/>
              </a:ext>
            </a:extLst>
          </p:cNvPr>
          <p:cNvGrpSpPr/>
          <p:nvPr/>
        </p:nvGrpSpPr>
        <p:grpSpPr>
          <a:xfrm>
            <a:off x="-12589873" y="4258006"/>
            <a:ext cx="3735555" cy="305937"/>
            <a:chOff x="0" y="0"/>
            <a:chExt cx="7471109" cy="611874"/>
          </a:xfrm>
        </p:grpSpPr>
        <p:sp>
          <p:nvSpPr>
            <p:cNvPr id="21" name="Freeform 11">
              <a:extLst>
                <a:ext uri="{FF2B5EF4-FFF2-40B4-BE49-F238E27FC236}">
                  <a16:creationId xmlns:a16="http://schemas.microsoft.com/office/drawing/2014/main" id="{771EB6ED-A3D2-94DC-3DF8-974F5677CF06}"/>
                </a:ext>
              </a:extLst>
            </p:cNvPr>
            <p:cNvSpPr/>
            <p:nvPr/>
          </p:nvSpPr>
          <p:spPr>
            <a:xfrm>
              <a:off x="0" y="0"/>
              <a:ext cx="611874" cy="611874"/>
            </a:xfrm>
            <a:custGeom>
              <a:avLst/>
              <a:gdLst/>
              <a:ahLst/>
              <a:cxnLst/>
              <a:rect l="l" t="t" r="r" b="b"/>
              <a:pathLst>
                <a:path w="611874" h="611874">
                  <a:moveTo>
                    <a:pt x="0" y="0"/>
                  </a:moveTo>
                  <a:lnTo>
                    <a:pt x="611874" y="0"/>
                  </a:lnTo>
                  <a:lnTo>
                    <a:pt x="611874" y="611874"/>
                  </a:lnTo>
                  <a:lnTo>
                    <a:pt x="0" y="6118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22" name="TextBox 21">
              <a:extLst>
                <a:ext uri="{FF2B5EF4-FFF2-40B4-BE49-F238E27FC236}">
                  <a16:creationId xmlns:a16="http://schemas.microsoft.com/office/drawing/2014/main" id="{D60DA300-B749-555E-BE1A-41A320EB34FC}"/>
                </a:ext>
              </a:extLst>
            </p:cNvPr>
            <p:cNvSpPr txBox="1"/>
            <p:nvPr/>
          </p:nvSpPr>
          <p:spPr>
            <a:xfrm>
              <a:off x="1019664" y="93212"/>
              <a:ext cx="6451445"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www.pinnacleozone.com</a:t>
              </a:r>
            </a:p>
          </p:txBody>
        </p:sp>
      </p:grpSp>
      <p:grpSp>
        <p:nvGrpSpPr>
          <p:cNvPr id="23" name="Group 22">
            <a:extLst>
              <a:ext uri="{FF2B5EF4-FFF2-40B4-BE49-F238E27FC236}">
                <a16:creationId xmlns:a16="http://schemas.microsoft.com/office/drawing/2014/main" id="{7767A0C2-2CE7-C91B-F1B1-7AD01DD38CBE}"/>
              </a:ext>
            </a:extLst>
          </p:cNvPr>
          <p:cNvGrpSpPr/>
          <p:nvPr/>
        </p:nvGrpSpPr>
        <p:grpSpPr>
          <a:xfrm>
            <a:off x="-15420758" y="4729658"/>
            <a:ext cx="3724020" cy="299736"/>
            <a:chOff x="0" y="0"/>
            <a:chExt cx="7448040" cy="599472"/>
          </a:xfrm>
        </p:grpSpPr>
        <p:sp>
          <p:nvSpPr>
            <p:cNvPr id="24" name="Freeform 14">
              <a:extLst>
                <a:ext uri="{FF2B5EF4-FFF2-40B4-BE49-F238E27FC236}">
                  <a16:creationId xmlns:a16="http://schemas.microsoft.com/office/drawing/2014/main" id="{225D89AB-4D5E-9FA4-35FE-8E8E2AA24290}"/>
                </a:ext>
              </a:extLst>
            </p:cNvPr>
            <p:cNvSpPr/>
            <p:nvPr/>
          </p:nvSpPr>
          <p:spPr>
            <a:xfrm>
              <a:off x="0" y="0"/>
              <a:ext cx="599472" cy="599472"/>
            </a:xfrm>
            <a:custGeom>
              <a:avLst/>
              <a:gdLst/>
              <a:ahLst/>
              <a:cxnLst/>
              <a:rect l="l" t="t" r="r" b="b"/>
              <a:pathLst>
                <a:path w="599472" h="599472">
                  <a:moveTo>
                    <a:pt x="0" y="0"/>
                  </a:moveTo>
                  <a:lnTo>
                    <a:pt x="599472" y="0"/>
                  </a:lnTo>
                  <a:lnTo>
                    <a:pt x="599472" y="599472"/>
                  </a:lnTo>
                  <a:lnTo>
                    <a:pt x="0" y="5994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25" name="TextBox 15">
              <a:extLst>
                <a:ext uri="{FF2B5EF4-FFF2-40B4-BE49-F238E27FC236}">
                  <a16:creationId xmlns:a16="http://schemas.microsoft.com/office/drawing/2014/main" id="{7DEACA1C-62A4-AA07-CB5F-B7AC41321885}"/>
                </a:ext>
              </a:extLst>
            </p:cNvPr>
            <p:cNvSpPr txBox="1"/>
            <p:nvPr/>
          </p:nvSpPr>
          <p:spPr>
            <a:xfrm>
              <a:off x="996592" y="8701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Cocoa, Florida, USA</a:t>
              </a:r>
            </a:p>
          </p:txBody>
        </p:sp>
      </p:grpSp>
      <p:grpSp>
        <p:nvGrpSpPr>
          <p:cNvPr id="26" name="Group 4">
            <a:extLst>
              <a:ext uri="{FF2B5EF4-FFF2-40B4-BE49-F238E27FC236}">
                <a16:creationId xmlns:a16="http://schemas.microsoft.com/office/drawing/2014/main" id="{8A5341D6-EA98-B4DC-9427-935220CDF5B1}"/>
              </a:ext>
            </a:extLst>
          </p:cNvPr>
          <p:cNvGrpSpPr/>
          <p:nvPr/>
        </p:nvGrpSpPr>
        <p:grpSpPr>
          <a:xfrm>
            <a:off x="-6912821" y="2162925"/>
            <a:ext cx="7274767" cy="1304048"/>
            <a:chOff x="-117507" y="1945985"/>
            <a:chExt cx="11682765" cy="2608096"/>
          </a:xfrm>
        </p:grpSpPr>
        <p:sp>
          <p:nvSpPr>
            <p:cNvPr id="27" name="TextBox 5">
              <a:extLst>
                <a:ext uri="{FF2B5EF4-FFF2-40B4-BE49-F238E27FC236}">
                  <a16:creationId xmlns:a16="http://schemas.microsoft.com/office/drawing/2014/main" id="{741C48D3-8AC9-C29C-EA5E-7D0D5AB1F4DD}"/>
                </a:ext>
              </a:extLst>
            </p:cNvPr>
            <p:cNvSpPr txBox="1"/>
            <p:nvPr/>
          </p:nvSpPr>
          <p:spPr>
            <a:xfrm>
              <a:off x="-117507" y="1945985"/>
              <a:ext cx="11682765" cy="1128514"/>
            </a:xfrm>
            <a:prstGeom prst="rect">
              <a:avLst/>
            </a:prstGeom>
          </p:spPr>
          <p:txBody>
            <a:bodyPr lIns="0" tIns="0" rIns="0" bIns="0" rtlCol="0" anchor="t">
              <a:spAutoFit/>
            </a:bodyPr>
            <a:lstStyle/>
            <a:p>
              <a:pPr defTabSz="609660">
                <a:lnSpc>
                  <a:spcPts val="4400"/>
                </a:lnSpc>
              </a:pPr>
              <a:r>
                <a:rPr lang="en-US" sz="4000" b="1" spc="-100" dirty="0">
                  <a:solidFill>
                    <a:srgbClr val="FFFFFF"/>
                  </a:solidFill>
                  <a:latin typeface="Plus Jakarta Sans ExtraBold" pitchFamily="2" charset="0"/>
                  <a:ea typeface="Gotham Bold"/>
                  <a:cs typeface="Plus Jakarta Sans ExtraBold" pitchFamily="2" charset="0"/>
                  <a:sym typeface="Gotham Bold"/>
                </a:rPr>
                <a:t>Thank You for Attending</a:t>
              </a:r>
            </a:p>
          </p:txBody>
        </p:sp>
        <p:sp>
          <p:nvSpPr>
            <p:cNvPr id="28" name="TextBox 6">
              <a:extLst>
                <a:ext uri="{FF2B5EF4-FFF2-40B4-BE49-F238E27FC236}">
                  <a16:creationId xmlns:a16="http://schemas.microsoft.com/office/drawing/2014/main" id="{36CB5B82-71C7-28E0-24C5-F570EF4D3977}"/>
                </a:ext>
              </a:extLst>
            </p:cNvPr>
            <p:cNvSpPr txBox="1"/>
            <p:nvPr/>
          </p:nvSpPr>
          <p:spPr>
            <a:xfrm>
              <a:off x="-117507" y="3278603"/>
              <a:ext cx="8566028" cy="1275478"/>
            </a:xfrm>
            <a:prstGeom prst="rect">
              <a:avLst/>
            </a:prstGeom>
          </p:spPr>
          <p:txBody>
            <a:bodyPr wrap="square" lIns="0" tIns="0" rIns="0" bIns="0" rtlCol="0" anchor="t">
              <a:spAutoFit/>
            </a:bodyPr>
            <a:lstStyle/>
            <a:p>
              <a:pPr defTabSz="609660"/>
              <a:r>
                <a:rPr lang="en-US" sz="2000" dirty="0">
                  <a:solidFill>
                    <a:schemeClr val="bg1">
                      <a:lumMod val="95000"/>
                    </a:schemeClr>
                  </a:solidFill>
                  <a:latin typeface="Plus Jakarta Sans Medium" pitchFamily="2" charset="0"/>
                  <a:ea typeface="Gotham"/>
                  <a:cs typeface="Plus Jakarta Sans Medium" pitchFamily="2" charset="0"/>
                  <a:sym typeface="Gotham"/>
                </a:rPr>
                <a:t>We look forward to the journey ahead, where we can turn our shared vision into reality.</a:t>
              </a:r>
            </a:p>
          </p:txBody>
        </p:sp>
      </p:grpSp>
    </p:spTree>
    <p:extLst>
      <p:ext uri="{BB962C8B-B14F-4D97-AF65-F5344CB8AC3E}">
        <p14:creationId xmlns:p14="http://schemas.microsoft.com/office/powerpoint/2010/main" val="2602477039"/>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TextBox 6">
            <a:extLst>
              <a:ext uri="{FF2B5EF4-FFF2-40B4-BE49-F238E27FC236}">
                <a16:creationId xmlns:a16="http://schemas.microsoft.com/office/drawing/2014/main" id="{A81A927D-1ADF-0E77-C5DB-DAE19EF45E59}"/>
              </a:ext>
            </a:extLst>
          </p:cNvPr>
          <p:cNvSpPr txBox="1"/>
          <p:nvPr/>
        </p:nvSpPr>
        <p:spPr>
          <a:xfrm>
            <a:off x="-1524000" y="-7020756"/>
            <a:ext cx="26746200" cy="27063576"/>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18" name="Rectangle 17">
            <a:extLst>
              <a:ext uri="{FF2B5EF4-FFF2-40B4-BE49-F238E27FC236}">
                <a16:creationId xmlns:a16="http://schemas.microsoft.com/office/drawing/2014/main" id="{5A244C7A-7192-30D3-3773-DCBA6CF3EF16}"/>
              </a:ext>
            </a:extLst>
          </p:cNvPr>
          <p:cNvSpPr/>
          <p:nvPr/>
        </p:nvSpPr>
        <p:spPr>
          <a:xfrm>
            <a:off x="-12801600" y="-18135600"/>
            <a:ext cx="24993600" cy="249936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2" name="WAVE PATTERN"/>
          <p:cNvSpPr/>
          <p:nvPr/>
        </p:nvSpPr>
        <p:spPr>
          <a:xfrm rot="11598">
            <a:off x="-34186" y="10346"/>
            <a:ext cx="6656728" cy="6997094"/>
          </a:xfrm>
          <a:custGeom>
            <a:avLst/>
            <a:gdLst/>
            <a:ahLst/>
            <a:cxnLst/>
            <a:rect l="l" t="t" r="r" b="b"/>
            <a:pathLst>
              <a:path w="11889053" h="12818386">
                <a:moveTo>
                  <a:pt x="0" y="0"/>
                </a:moveTo>
                <a:lnTo>
                  <a:pt x="11889052" y="0"/>
                </a:lnTo>
                <a:lnTo>
                  <a:pt x="11889052" y="12818385"/>
                </a:lnTo>
                <a:lnTo>
                  <a:pt x="0" y="12818385"/>
                </a:lnTo>
                <a:lnTo>
                  <a:pt x="0" y="0"/>
                </a:lnTo>
                <a:close/>
              </a:path>
            </a:pathLst>
          </a:custGeom>
          <a:blipFill>
            <a:blip r:embed="rId2">
              <a:alphaModFix amt="9999"/>
              <a:extLst>
                <a:ext uri="{96DAC541-7B7A-43D3-8B79-37D633B846F1}">
                  <asvg:svgBlip xmlns:asvg="http://schemas.microsoft.com/office/drawing/2016/SVG/main" r:embed="rId3"/>
                </a:ext>
              </a:extLst>
            </a:blip>
            <a:stretch>
              <a:fillRect/>
            </a:stretch>
          </a:blipFill>
        </p:spPr>
        <p:txBody>
          <a:bodyPr/>
          <a:lstStyle/>
          <a:p>
            <a:pPr defTabSz="609660"/>
            <a:r>
              <a:rPr lang="en-US" sz="1200">
                <a:solidFill>
                  <a:prstClr val="black"/>
                </a:solidFill>
                <a:latin typeface="Plus Jakarta Sans Medium" pitchFamily="2" charset="0"/>
              </a:rPr>
              <a:t> </a:t>
            </a:r>
          </a:p>
        </p:txBody>
      </p:sp>
      <p:pic>
        <p:nvPicPr>
          <p:cNvPr id="19" name="Graphic 18">
            <a:extLst>
              <a:ext uri="{FF2B5EF4-FFF2-40B4-BE49-F238E27FC236}">
                <a16:creationId xmlns:a16="http://schemas.microsoft.com/office/drawing/2014/main" id="{2D19C75E-7684-538E-A2DA-688BCF800D9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09487" y="685800"/>
            <a:ext cx="7130213" cy="7391400"/>
          </a:xfrm>
          <a:prstGeom prst="rect">
            <a:avLst/>
          </a:prstGeom>
        </p:spPr>
      </p:pic>
      <p:grpSp>
        <p:nvGrpSpPr>
          <p:cNvPr id="4" name="Group 4"/>
          <p:cNvGrpSpPr/>
          <p:nvPr/>
        </p:nvGrpSpPr>
        <p:grpSpPr>
          <a:xfrm>
            <a:off x="762000" y="2162925"/>
            <a:ext cx="7274767" cy="1304048"/>
            <a:chOff x="-117507" y="1945985"/>
            <a:chExt cx="11682765" cy="2608096"/>
          </a:xfrm>
        </p:grpSpPr>
        <p:sp>
          <p:nvSpPr>
            <p:cNvPr id="5" name="TextBox 5"/>
            <p:cNvSpPr txBox="1"/>
            <p:nvPr/>
          </p:nvSpPr>
          <p:spPr>
            <a:xfrm>
              <a:off x="-117507" y="1945985"/>
              <a:ext cx="11682765" cy="1128514"/>
            </a:xfrm>
            <a:prstGeom prst="rect">
              <a:avLst/>
            </a:prstGeom>
          </p:spPr>
          <p:txBody>
            <a:bodyPr lIns="0" tIns="0" rIns="0" bIns="0" rtlCol="0" anchor="t">
              <a:spAutoFit/>
            </a:bodyPr>
            <a:lstStyle/>
            <a:p>
              <a:pPr defTabSz="609660">
                <a:lnSpc>
                  <a:spcPts val="4400"/>
                </a:lnSpc>
              </a:pPr>
              <a:r>
                <a:rPr lang="en-US" sz="4000" b="1" spc="-100" dirty="0">
                  <a:solidFill>
                    <a:srgbClr val="FFFFFF"/>
                  </a:solidFill>
                  <a:latin typeface="Plus Jakarta Sans ExtraBold" pitchFamily="2" charset="0"/>
                  <a:ea typeface="Gotham Bold"/>
                  <a:cs typeface="Plus Jakarta Sans ExtraBold" pitchFamily="2" charset="0"/>
                  <a:sym typeface="Gotham Bold"/>
                </a:rPr>
                <a:t>Thank You for Attending</a:t>
              </a:r>
            </a:p>
          </p:txBody>
        </p:sp>
        <p:sp>
          <p:nvSpPr>
            <p:cNvPr id="6" name="TextBox 6"/>
            <p:cNvSpPr txBox="1"/>
            <p:nvPr/>
          </p:nvSpPr>
          <p:spPr>
            <a:xfrm>
              <a:off x="-117507" y="3278603"/>
              <a:ext cx="8566028" cy="1275478"/>
            </a:xfrm>
            <a:prstGeom prst="rect">
              <a:avLst/>
            </a:prstGeom>
          </p:spPr>
          <p:txBody>
            <a:bodyPr wrap="square" lIns="0" tIns="0" rIns="0" bIns="0" rtlCol="0" anchor="t">
              <a:spAutoFit/>
            </a:bodyPr>
            <a:lstStyle/>
            <a:p>
              <a:pPr defTabSz="609660"/>
              <a:r>
                <a:rPr lang="en-US" sz="2000">
                  <a:solidFill>
                    <a:schemeClr val="bg1">
                      <a:lumMod val="85000"/>
                    </a:schemeClr>
                  </a:solidFill>
                  <a:latin typeface="Plus Jakarta Sans Medium" pitchFamily="2" charset="0"/>
                  <a:ea typeface="Gotham"/>
                  <a:cs typeface="Plus Jakarta Sans Medium" pitchFamily="2" charset="0"/>
                  <a:sym typeface="Gotham"/>
                </a:rPr>
                <a:t>We look forward to the journey ahead, where we can turn our shared vision into reality.</a:t>
              </a:r>
            </a:p>
          </p:txBody>
        </p:sp>
      </p:grpSp>
      <p:grpSp>
        <p:nvGrpSpPr>
          <p:cNvPr id="7" name="Group 6">
            <a:extLst>
              <a:ext uri="{FF2B5EF4-FFF2-40B4-BE49-F238E27FC236}">
                <a16:creationId xmlns:a16="http://schemas.microsoft.com/office/drawing/2014/main" id="{60155FA1-2287-2046-778E-B435E8DDA58E}"/>
              </a:ext>
            </a:extLst>
          </p:cNvPr>
          <p:cNvGrpSpPr/>
          <p:nvPr/>
        </p:nvGrpSpPr>
        <p:grpSpPr>
          <a:xfrm>
            <a:off x="762000" y="3941334"/>
            <a:ext cx="3727766" cy="307227"/>
            <a:chOff x="0" y="0"/>
            <a:chExt cx="7455532" cy="614454"/>
          </a:xfrm>
        </p:grpSpPr>
        <p:sp>
          <p:nvSpPr>
            <p:cNvPr id="14" name="Freeform 8">
              <a:extLst>
                <a:ext uri="{FF2B5EF4-FFF2-40B4-BE49-F238E27FC236}">
                  <a16:creationId xmlns:a16="http://schemas.microsoft.com/office/drawing/2014/main" id="{C6D07588-5AFB-30C3-CC85-096B2694C491}"/>
                </a:ext>
              </a:extLst>
            </p:cNvPr>
            <p:cNvSpPr/>
            <p:nvPr/>
          </p:nvSpPr>
          <p:spPr>
            <a:xfrm>
              <a:off x="0" y="0"/>
              <a:ext cx="614454" cy="614454"/>
            </a:xfrm>
            <a:custGeom>
              <a:avLst/>
              <a:gdLst/>
              <a:ahLst/>
              <a:cxnLst/>
              <a:rect l="l" t="t" r="r" b="b"/>
              <a:pathLst>
                <a:path w="614454" h="614454">
                  <a:moveTo>
                    <a:pt x="0" y="0"/>
                  </a:moveTo>
                  <a:lnTo>
                    <a:pt x="614454" y="0"/>
                  </a:lnTo>
                  <a:lnTo>
                    <a:pt x="614454" y="614454"/>
                  </a:lnTo>
                  <a:lnTo>
                    <a:pt x="0" y="6144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5" name="TextBox 9">
              <a:extLst>
                <a:ext uri="{FF2B5EF4-FFF2-40B4-BE49-F238E27FC236}">
                  <a16:creationId xmlns:a16="http://schemas.microsoft.com/office/drawing/2014/main" id="{198295E7-9A06-9B93-EBE7-300E65AC020D}"/>
                </a:ext>
              </a:extLst>
            </p:cNvPr>
            <p:cNvSpPr txBox="1"/>
            <p:nvPr/>
          </p:nvSpPr>
          <p:spPr>
            <a:xfrm>
              <a:off x="1004084" y="9450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chemeClr val="bg1">
                      <a:lumMod val="85000"/>
                    </a:schemeClr>
                  </a:solidFill>
                  <a:latin typeface="Plus Jakarta Sans SemiBold" pitchFamily="2" charset="0"/>
                  <a:ea typeface="Gotham Bold"/>
                  <a:cs typeface="Plus Jakarta Sans SemiBold" pitchFamily="2" charset="0"/>
                  <a:sym typeface="Gotham Bold"/>
                </a:rPr>
                <a:t>321-506-1850</a:t>
              </a:r>
            </a:p>
          </p:txBody>
        </p:sp>
      </p:grpSp>
      <p:grpSp>
        <p:nvGrpSpPr>
          <p:cNvPr id="8" name="Group 7">
            <a:extLst>
              <a:ext uri="{FF2B5EF4-FFF2-40B4-BE49-F238E27FC236}">
                <a16:creationId xmlns:a16="http://schemas.microsoft.com/office/drawing/2014/main" id="{9612B837-DD17-580E-F0EF-3D3EE3BA631C}"/>
              </a:ext>
            </a:extLst>
          </p:cNvPr>
          <p:cNvGrpSpPr/>
          <p:nvPr/>
        </p:nvGrpSpPr>
        <p:grpSpPr>
          <a:xfrm>
            <a:off x="758104" y="4336142"/>
            <a:ext cx="3735555" cy="305937"/>
            <a:chOff x="0" y="0"/>
            <a:chExt cx="7471109" cy="611874"/>
          </a:xfrm>
        </p:grpSpPr>
        <p:sp>
          <p:nvSpPr>
            <p:cNvPr id="12" name="Freeform 11">
              <a:extLst>
                <a:ext uri="{FF2B5EF4-FFF2-40B4-BE49-F238E27FC236}">
                  <a16:creationId xmlns:a16="http://schemas.microsoft.com/office/drawing/2014/main" id="{84883386-48D2-C4A5-EF03-327601AF77C4}"/>
                </a:ext>
              </a:extLst>
            </p:cNvPr>
            <p:cNvSpPr/>
            <p:nvPr/>
          </p:nvSpPr>
          <p:spPr>
            <a:xfrm>
              <a:off x="0" y="0"/>
              <a:ext cx="611874" cy="611874"/>
            </a:xfrm>
            <a:custGeom>
              <a:avLst/>
              <a:gdLst/>
              <a:ahLst/>
              <a:cxnLst/>
              <a:rect l="l" t="t" r="r" b="b"/>
              <a:pathLst>
                <a:path w="611874" h="611874">
                  <a:moveTo>
                    <a:pt x="0" y="0"/>
                  </a:moveTo>
                  <a:lnTo>
                    <a:pt x="611874" y="0"/>
                  </a:lnTo>
                  <a:lnTo>
                    <a:pt x="611874" y="611874"/>
                  </a:lnTo>
                  <a:lnTo>
                    <a:pt x="0" y="6118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3" name="TextBox 12">
              <a:extLst>
                <a:ext uri="{FF2B5EF4-FFF2-40B4-BE49-F238E27FC236}">
                  <a16:creationId xmlns:a16="http://schemas.microsoft.com/office/drawing/2014/main" id="{350B6AEA-1B3C-299A-506D-5A9C7A7F30D2}"/>
                </a:ext>
              </a:extLst>
            </p:cNvPr>
            <p:cNvSpPr txBox="1"/>
            <p:nvPr/>
          </p:nvSpPr>
          <p:spPr>
            <a:xfrm>
              <a:off x="1019664" y="93212"/>
              <a:ext cx="6451445"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chemeClr val="bg1">
                      <a:lumMod val="85000"/>
                    </a:schemeClr>
                  </a:solidFill>
                  <a:latin typeface="Plus Jakarta Sans SemiBold" pitchFamily="2" charset="0"/>
                  <a:ea typeface="Gotham Bold"/>
                  <a:cs typeface="Plus Jakarta Sans SemiBold" pitchFamily="2" charset="0"/>
                  <a:sym typeface="Gotham Bold"/>
                </a:rPr>
                <a:t>www.pinnacleozone.com</a:t>
              </a:r>
            </a:p>
          </p:txBody>
        </p:sp>
      </p:grpSp>
      <p:grpSp>
        <p:nvGrpSpPr>
          <p:cNvPr id="9" name="Group 8">
            <a:extLst>
              <a:ext uri="{FF2B5EF4-FFF2-40B4-BE49-F238E27FC236}">
                <a16:creationId xmlns:a16="http://schemas.microsoft.com/office/drawing/2014/main" id="{78AD3C80-9F90-D2F5-F7FA-7E514B64B256}"/>
              </a:ext>
            </a:extLst>
          </p:cNvPr>
          <p:cNvGrpSpPr/>
          <p:nvPr/>
        </p:nvGrpSpPr>
        <p:grpSpPr>
          <a:xfrm>
            <a:off x="763872" y="4729658"/>
            <a:ext cx="3724020" cy="299736"/>
            <a:chOff x="0" y="0"/>
            <a:chExt cx="7448040" cy="599472"/>
          </a:xfrm>
        </p:grpSpPr>
        <p:sp>
          <p:nvSpPr>
            <p:cNvPr id="10" name="Freeform 14">
              <a:extLst>
                <a:ext uri="{FF2B5EF4-FFF2-40B4-BE49-F238E27FC236}">
                  <a16:creationId xmlns:a16="http://schemas.microsoft.com/office/drawing/2014/main" id="{5373F2DB-7D2B-00B6-8DD8-134CF3D24013}"/>
                </a:ext>
              </a:extLst>
            </p:cNvPr>
            <p:cNvSpPr/>
            <p:nvPr/>
          </p:nvSpPr>
          <p:spPr>
            <a:xfrm>
              <a:off x="0" y="0"/>
              <a:ext cx="599472" cy="599472"/>
            </a:xfrm>
            <a:custGeom>
              <a:avLst/>
              <a:gdLst/>
              <a:ahLst/>
              <a:cxnLst/>
              <a:rect l="l" t="t" r="r" b="b"/>
              <a:pathLst>
                <a:path w="599472" h="599472">
                  <a:moveTo>
                    <a:pt x="0" y="0"/>
                  </a:moveTo>
                  <a:lnTo>
                    <a:pt x="599472" y="0"/>
                  </a:lnTo>
                  <a:lnTo>
                    <a:pt x="599472" y="599472"/>
                  </a:lnTo>
                  <a:lnTo>
                    <a:pt x="0" y="5994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1" name="TextBox 15">
              <a:extLst>
                <a:ext uri="{FF2B5EF4-FFF2-40B4-BE49-F238E27FC236}">
                  <a16:creationId xmlns:a16="http://schemas.microsoft.com/office/drawing/2014/main" id="{105F6B5E-F8ED-A6F5-03E1-AFF5057D761E}"/>
                </a:ext>
              </a:extLst>
            </p:cNvPr>
            <p:cNvSpPr txBox="1"/>
            <p:nvPr/>
          </p:nvSpPr>
          <p:spPr>
            <a:xfrm>
              <a:off x="996592" y="8701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chemeClr val="bg1">
                      <a:lumMod val="85000"/>
                    </a:schemeClr>
                  </a:solidFill>
                  <a:latin typeface="Plus Jakarta Sans SemiBold" pitchFamily="2" charset="0"/>
                  <a:ea typeface="Gotham Bold"/>
                  <a:cs typeface="Plus Jakarta Sans SemiBold" pitchFamily="2" charset="0"/>
                  <a:sym typeface="Gotham Bold"/>
                </a:rPr>
                <a:t>Cocoa, Florida, USA</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Custom Design">
  <a:themeElements>
    <a:clrScheme name="Pinnacle Blue">
      <a:dk1>
        <a:srgbClr val="000000"/>
      </a:dk1>
      <a:lt1>
        <a:srgbClr val="FFFFFF"/>
      </a:lt1>
      <a:dk2>
        <a:srgbClr val="212121"/>
      </a:dk2>
      <a:lt2>
        <a:srgbClr val="636363"/>
      </a:lt2>
      <a:accent1>
        <a:srgbClr val="AC2B37"/>
      </a:accent1>
      <a:accent2>
        <a:srgbClr val="B0A8AE"/>
      </a:accent2>
      <a:accent3>
        <a:srgbClr val="439EF5"/>
      </a:accent3>
      <a:accent4>
        <a:srgbClr val="EFB251"/>
      </a:accent4>
      <a:accent5>
        <a:srgbClr val="EF755F"/>
      </a:accent5>
      <a:accent6>
        <a:srgbClr val="ED515C"/>
      </a:accent6>
      <a:hlink>
        <a:srgbClr val="8F8F8F"/>
      </a:hlink>
      <a:folHlink>
        <a:srgbClr val="A5A5A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ab725d25-bf43-410a-b88d-3adcf776fa2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1175EBC603E6B4380061A606ADAFDB2" ma:contentTypeVersion="11" ma:contentTypeDescription="Create a new document." ma:contentTypeScope="" ma:versionID="e0f800e19a456b57906f2c950d122fca">
  <xsd:schema xmlns:xsd="http://www.w3.org/2001/XMLSchema" xmlns:xs="http://www.w3.org/2001/XMLSchema" xmlns:p="http://schemas.microsoft.com/office/2006/metadata/properties" xmlns:ns3="ab725d25-bf43-410a-b88d-3adcf776fa23" targetNamespace="http://schemas.microsoft.com/office/2006/metadata/properties" ma:root="true" ma:fieldsID="3d0f3c6d4bb4c319b24966faca6a02f1" ns3:_="">
    <xsd:import namespace="ab725d25-bf43-410a-b88d-3adcf776fa2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725d25-bf43-410a-b88d-3adcf776fa2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8F4B0A-B3DA-4DBA-BE6D-17D65E1D0901}">
  <ds:schemaRefs>
    <ds:schemaRef ds:uri="http://schemas.microsoft.com/sharepoint/v3/contenttype/forms"/>
  </ds:schemaRefs>
</ds:datastoreItem>
</file>

<file path=customXml/itemProps2.xml><?xml version="1.0" encoding="utf-8"?>
<ds:datastoreItem xmlns:ds="http://schemas.openxmlformats.org/officeDocument/2006/customXml" ds:itemID="{D2D471BD-63A0-4F41-8E61-1A8313D138CA}">
  <ds:schemaRef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 ds:uri="http://purl.org/dc/terms/"/>
    <ds:schemaRef ds:uri="ab725d25-bf43-410a-b88d-3adcf776fa23"/>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E8F196AA-400C-45CA-BCAE-8927AEA071C1}">
  <ds:schemaRefs>
    <ds:schemaRef ds:uri="ab725d25-bf43-410a-b88d-3adcf776fa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Pinnacle PowerPoint Template</Template>
  <TotalTime>153</TotalTime>
  <Words>2556</Words>
  <Application>Microsoft Macintosh PowerPoint</Application>
  <PresentationFormat>Widescreen</PresentationFormat>
  <Paragraphs>656</Paragraphs>
  <Slides>17</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Plus Jakarta Sans Medium</vt:lpstr>
      <vt:lpstr>Plus Jakarta Sans Bold</vt:lpstr>
      <vt:lpstr>ＭＳ Ｐゴシック</vt:lpstr>
      <vt:lpstr>Plus Jakarta Sans SemiBold</vt:lpstr>
      <vt:lpstr>Arial</vt:lpstr>
      <vt:lpstr>Calibri</vt:lpstr>
      <vt:lpstr>Plus Jakarta Sans ExtraBold</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Kirkpatrick</dc:creator>
  <cp:lastModifiedBy>Sannel Patel</cp:lastModifiedBy>
  <cp:revision>10</cp:revision>
  <cp:lastPrinted>2017-01-23T21:33:10Z</cp:lastPrinted>
  <dcterms:created xsi:type="dcterms:W3CDTF">2017-01-23T18:22:10Z</dcterms:created>
  <dcterms:modified xsi:type="dcterms:W3CDTF">2026-02-10T09:47:04Z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0x01010051175EBC603E6B4380061A606ADAFDB2</vt:lpwstr>
  </property>
</Properties>
</file>