
<file path=[Content_Types].xml><?xml version="1.0" encoding="utf-8"?>
<Types xmlns="http://schemas.openxmlformats.org/package/2006/content-types">
  <Default Extension="emf" ContentType="image/x-emf"/>
  <Default Extension="fntdata" ContentType="application/x-fontdata"/>
  <Default Extension="glb" ContentType="model/gltf.binary"/>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82" r:id="rId4"/>
    <p:sldMasterId id="2147483710" r:id="rId5"/>
  </p:sldMasterIdLst>
  <p:notesMasterIdLst>
    <p:notesMasterId r:id="rId15"/>
  </p:notesMasterIdLst>
  <p:handoutMasterIdLst>
    <p:handoutMasterId r:id="rId16"/>
  </p:handoutMasterIdLst>
  <p:sldIdLst>
    <p:sldId id="301" r:id="rId6"/>
    <p:sldId id="258" r:id="rId7"/>
    <p:sldId id="343" r:id="rId8"/>
    <p:sldId id="344" r:id="rId9"/>
    <p:sldId id="345" r:id="rId10"/>
    <p:sldId id="346" r:id="rId11"/>
    <p:sldId id="347" r:id="rId12"/>
    <p:sldId id="348" r:id="rId13"/>
    <p:sldId id="294" r:id="rId14"/>
  </p:sldIdLst>
  <p:sldSz cx="12192000" cy="6858000"/>
  <p:notesSz cx="6858000" cy="9144000"/>
  <p:embeddedFontLst>
    <p:embeddedFont>
      <p:font typeface="Plus Jakarta Sans" pitchFamily="2" charset="0"/>
      <p:regular r:id="rId17"/>
      <p:bold r:id="rId18"/>
      <p:italic r:id="rId19"/>
      <p:boldItalic r:id="rId20"/>
    </p:embeddedFont>
    <p:embeddedFont>
      <p:font typeface="Plus Jakarta Sans ExtraBold" pitchFamily="2" charset="0"/>
      <p:bold r:id="rId21"/>
      <p:italic r:id="rId22"/>
      <p:boldItalic r:id="rId23"/>
    </p:embeddedFont>
    <p:embeddedFont>
      <p:font typeface="Plus Jakarta Sans SemiBold" pitchFamily="2" charset="0"/>
      <p:regular r:id="rId24"/>
      <p:bold r:id="rId25"/>
      <p:italic r:id="rId26"/>
      <p:boldItalic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2A38"/>
    <a:srgbClr val="304853"/>
    <a:srgbClr val="62181F"/>
    <a:srgbClr val="88212C"/>
    <a:srgbClr val="5194CF"/>
    <a:srgbClr val="60B0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7A55F2-60BA-2520-12B4-98040ECE48F5}" v="5" dt="2026-02-08T01:38:20.131"/>
    <p1510:client id="{AE394AB0-D3D2-1644-A897-3B22FF334C8C}" v="769" dt="2026-02-08T12:22:19.449"/>
    <p1510:client id="{DD7FFD24-A72A-668E-42F9-A3BBF8697434}" v="1" dt="2026-02-08T09:36:29.66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37"/>
    <p:restoredTop sz="91947"/>
  </p:normalViewPr>
  <p:slideViewPr>
    <p:cSldViewPr snapToGrid="0">
      <p:cViewPr varScale="1">
        <p:scale>
          <a:sx n="96" d="100"/>
          <a:sy n="96" d="100"/>
        </p:scale>
        <p:origin x="1332" y="78"/>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3BA7696B-EA87-A64C-B33C-CD40F97D6346}" type="datetimeFigureOut">
              <a:rPr lang="en-US" smtClean="0"/>
              <a:t>2/10/2026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73F5536-547E-A646-B154-6BEF68101A1C}" type="slidenum">
              <a:rPr lang="en-US" smtClean="0"/>
              <a:t>‹#›</a:t>
            </a:fld>
            <a:endParaRPr lang="en-US"/>
          </a:p>
        </p:txBody>
      </p:sp>
    </p:spTree>
    <p:extLst>
      <p:ext uri="{BB962C8B-B14F-4D97-AF65-F5344CB8AC3E}">
        <p14:creationId xmlns:p14="http://schemas.microsoft.com/office/powerpoint/2010/main" val="19439394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9E58299C-D6E0-CE4A-AE73-643E7E4FC347}" type="datetimeFigureOut">
              <a:rPr lang="en-US" smtClean="0"/>
              <a:t>2/10/2026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C5F1AA-07A1-F540-B011-75B56A61BD0E}" type="slidenum">
              <a:rPr lang="en-US" smtClean="0"/>
              <a:t>‹#›</a:t>
            </a:fld>
            <a:endParaRPr lang="en-US"/>
          </a:p>
        </p:txBody>
      </p:sp>
    </p:spTree>
    <p:extLst>
      <p:ext uri="{BB962C8B-B14F-4D97-AF65-F5344CB8AC3E}">
        <p14:creationId xmlns:p14="http://schemas.microsoft.com/office/powerpoint/2010/main" val="134696971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2120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B53CF-E1BE-5846-F048-6F52B1BB92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544F2-A152-4CEF-A3E0-49034D060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E63812-2528-A794-6C00-28414E4CCEB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8544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E890B-F850-52E7-6792-716D10C56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9A3D5A-A154-FE9F-ADC5-D0D22714CE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EADB60-764F-A12B-5D91-2F9008089C7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31381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B53CF-E1BE-5846-F048-6F52B1BB92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544F2-A152-4CEF-A3E0-49034D060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E63812-2528-A794-6C00-28414E4CCEB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12460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B53CF-E1BE-5846-F048-6F52B1BB92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544F2-A152-4CEF-A3E0-49034D060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E63812-2528-A794-6C00-28414E4CCEB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41458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0426"/>
            <a:ext cx="94488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CB0496A9-3B7D-594E-9503-E4D73691B527}"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128D6239-16A4-AF43-90F8-8724096C80A0}"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28799" y="4406901"/>
            <a:ext cx="9497484"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828799" y="2906713"/>
            <a:ext cx="949748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C602DB16-8EB3-7641-BE95-2F6E1150475B}"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32000" y="1600201"/>
            <a:ext cx="4572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08800" y="1600201"/>
            <a:ext cx="4470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2DDD03F6-164C-5E43-94C4-0147FCD578B8}"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9"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B5F58093-D90D-5942-A777-42EB80DED4D0}"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4"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5"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89EB9DF9-40C8-3D4F-AE93-7A63A04700E1}"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4"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9D5A162E-CC83-7844-BA3B-4F940C286031}"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1" y="273050"/>
            <a:ext cx="365760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892800" y="1447800"/>
            <a:ext cx="568960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28800" y="1435101"/>
            <a:ext cx="36576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4550D80D-891B-A145-BA3B-6FFE4AE3C687}"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066800"/>
            <a:ext cx="7315200" cy="36607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8D1BA6DE-2063-F643-8A53-F23E063C2E7E}"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9A5CE566-F5A5-4043-8288-BEFC611FD54D}"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143001"/>
            <a:ext cx="2743200" cy="4983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43001"/>
            <a:ext cx="8026400" cy="4983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87809BB5-CE7D-E748-9349-16FBEDBDE8D5}"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744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231D-D725-1E1B-8BB6-6B7780690F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268DE0-465D-849C-827F-F725BB03EF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C28C7F-9BC5-C1B4-8647-262E23AF5E71}"/>
              </a:ext>
            </a:extLst>
          </p:cNvPr>
          <p:cNvSpPr>
            <a:spLocks noGrp="1"/>
          </p:cNvSpPr>
          <p:nvPr>
            <p:ph type="dt" sz="half" idx="10"/>
          </p:nvPr>
        </p:nvSpPr>
        <p:spPr/>
        <p:txBody>
          <a:bodyPr/>
          <a:lstStyle/>
          <a:p>
            <a:fld id="{C57CCF57-C41A-7E4A-9C1A-8D20DA38CC3C}" type="datetime1">
              <a:rPr lang="en-US" smtClean="0"/>
              <a:t>2/10/2026</a:t>
            </a:fld>
            <a:endParaRPr lang="en-US"/>
          </a:p>
        </p:txBody>
      </p:sp>
      <p:sp>
        <p:nvSpPr>
          <p:cNvPr id="5" name="Footer Placeholder 4">
            <a:extLst>
              <a:ext uri="{FF2B5EF4-FFF2-40B4-BE49-F238E27FC236}">
                <a16:creationId xmlns:a16="http://schemas.microsoft.com/office/drawing/2014/main" id="{00511951-D824-A525-5087-8A2D6B88FF18}"/>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45C35DF1-B447-20F8-9584-E3B97EF9E07E}"/>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44264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A613-6381-A3BA-AEDF-472A35FAEF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717909-B19D-BB18-CB85-E6E61A3399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A96004-AFFA-B203-EC78-22742FE2F261}"/>
              </a:ext>
            </a:extLst>
          </p:cNvPr>
          <p:cNvSpPr>
            <a:spLocks noGrp="1"/>
          </p:cNvSpPr>
          <p:nvPr>
            <p:ph type="dt" sz="half" idx="10"/>
          </p:nvPr>
        </p:nvSpPr>
        <p:spPr/>
        <p:txBody>
          <a:bodyPr/>
          <a:lstStyle/>
          <a:p>
            <a:fld id="{4705FACD-0C18-D24B-BBE6-30B225998502}" type="datetime1">
              <a:rPr lang="en-US" smtClean="0"/>
              <a:t>2/10/2026</a:t>
            </a:fld>
            <a:endParaRPr lang="en-US"/>
          </a:p>
        </p:txBody>
      </p:sp>
      <p:sp>
        <p:nvSpPr>
          <p:cNvPr id="5" name="Footer Placeholder 4">
            <a:extLst>
              <a:ext uri="{FF2B5EF4-FFF2-40B4-BE49-F238E27FC236}">
                <a16:creationId xmlns:a16="http://schemas.microsoft.com/office/drawing/2014/main" id="{67FAD300-9280-C202-6A07-675043708D6F}"/>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2F6EDE64-26B1-8A71-6133-A07B93149A9B}"/>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00072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48BFF-76E5-EEA5-44F3-C1C2EBEDB3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57FE0A-1523-C87F-78BC-9BC624035D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2641C2-AF56-CE55-3D90-195A0D41F95F}"/>
              </a:ext>
            </a:extLst>
          </p:cNvPr>
          <p:cNvSpPr>
            <a:spLocks noGrp="1"/>
          </p:cNvSpPr>
          <p:nvPr>
            <p:ph type="dt" sz="half" idx="10"/>
          </p:nvPr>
        </p:nvSpPr>
        <p:spPr/>
        <p:txBody>
          <a:bodyPr/>
          <a:lstStyle/>
          <a:p>
            <a:fld id="{6BA7E821-5C6A-344F-8E3C-225BF3D829EF}" type="datetime1">
              <a:rPr lang="en-US" smtClean="0"/>
              <a:t>2/10/2026</a:t>
            </a:fld>
            <a:endParaRPr lang="en-US"/>
          </a:p>
        </p:txBody>
      </p:sp>
      <p:sp>
        <p:nvSpPr>
          <p:cNvPr id="5" name="Footer Placeholder 4">
            <a:extLst>
              <a:ext uri="{FF2B5EF4-FFF2-40B4-BE49-F238E27FC236}">
                <a16:creationId xmlns:a16="http://schemas.microsoft.com/office/drawing/2014/main" id="{4A46AF52-D561-B3D1-3F29-F1EDF68F3427}"/>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037EB7C2-5FEF-328A-4FAD-6F01820CDC26}"/>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89096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AA649-7958-9B3A-1D91-579FBEE181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705760-4CBE-09BA-7495-13E39F05D3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DB4693-D8AA-95C6-AD66-5393728C1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5271DF-EDA2-E0F9-04F3-EAD72B832432}"/>
              </a:ext>
            </a:extLst>
          </p:cNvPr>
          <p:cNvSpPr>
            <a:spLocks noGrp="1"/>
          </p:cNvSpPr>
          <p:nvPr>
            <p:ph type="dt" sz="half" idx="10"/>
          </p:nvPr>
        </p:nvSpPr>
        <p:spPr/>
        <p:txBody>
          <a:bodyPr/>
          <a:lstStyle/>
          <a:p>
            <a:fld id="{319308DF-00E2-DA44-9F04-0E78C4CDE459}" type="datetime1">
              <a:rPr lang="en-US" smtClean="0"/>
              <a:t>2/10/2026</a:t>
            </a:fld>
            <a:endParaRPr lang="en-US"/>
          </a:p>
        </p:txBody>
      </p:sp>
      <p:sp>
        <p:nvSpPr>
          <p:cNvPr id="6" name="Footer Placeholder 5">
            <a:extLst>
              <a:ext uri="{FF2B5EF4-FFF2-40B4-BE49-F238E27FC236}">
                <a16:creationId xmlns:a16="http://schemas.microsoft.com/office/drawing/2014/main" id="{6BD8C532-9122-6DA9-1561-D4E5471E0F4E}"/>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a:extLst>
              <a:ext uri="{FF2B5EF4-FFF2-40B4-BE49-F238E27FC236}">
                <a16:creationId xmlns:a16="http://schemas.microsoft.com/office/drawing/2014/main" id="{099414E3-6674-0BA7-FF9E-1089162A77C2}"/>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65303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4A804-AD26-EF99-33BE-AC48D6D87B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D56E48-3A83-B092-F69A-86D6E96A33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32D787-035A-F14F-9ACA-D9A33252C8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528133-6F7F-D02A-016D-278B8D394E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970C4A-9907-73E8-0473-A1345767FA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D680C8-2454-A7D2-8DAC-02BD14E5BD8B}"/>
              </a:ext>
            </a:extLst>
          </p:cNvPr>
          <p:cNvSpPr>
            <a:spLocks noGrp="1"/>
          </p:cNvSpPr>
          <p:nvPr>
            <p:ph type="dt" sz="half" idx="10"/>
          </p:nvPr>
        </p:nvSpPr>
        <p:spPr/>
        <p:txBody>
          <a:bodyPr/>
          <a:lstStyle/>
          <a:p>
            <a:fld id="{85BD6E49-E529-8842-B750-56DC050D1EEA}" type="datetime1">
              <a:rPr lang="en-US" smtClean="0"/>
              <a:t>2/10/2026</a:t>
            </a:fld>
            <a:endParaRPr lang="en-US"/>
          </a:p>
        </p:txBody>
      </p:sp>
      <p:sp>
        <p:nvSpPr>
          <p:cNvPr id="8" name="Footer Placeholder 7">
            <a:extLst>
              <a:ext uri="{FF2B5EF4-FFF2-40B4-BE49-F238E27FC236}">
                <a16:creationId xmlns:a16="http://schemas.microsoft.com/office/drawing/2014/main" id="{AB9CA568-3AAD-DF37-B5E8-650A65542420}"/>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9" name="Slide Number Placeholder 8">
            <a:extLst>
              <a:ext uri="{FF2B5EF4-FFF2-40B4-BE49-F238E27FC236}">
                <a16:creationId xmlns:a16="http://schemas.microsoft.com/office/drawing/2014/main" id="{B106534D-B2E9-54CF-979F-7AF6A95294DB}"/>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6828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1829-E067-FC52-52D9-F15D57E261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BA1666-AB03-C44D-8A6B-5B1CBD19DC6D}"/>
              </a:ext>
            </a:extLst>
          </p:cNvPr>
          <p:cNvSpPr>
            <a:spLocks noGrp="1"/>
          </p:cNvSpPr>
          <p:nvPr>
            <p:ph type="dt" sz="half" idx="10"/>
          </p:nvPr>
        </p:nvSpPr>
        <p:spPr/>
        <p:txBody>
          <a:bodyPr/>
          <a:lstStyle/>
          <a:p>
            <a:fld id="{47CB8D11-91CB-CF4C-83DF-221074A6BBC4}" type="datetime1">
              <a:rPr lang="en-US" smtClean="0"/>
              <a:t>2/10/2026</a:t>
            </a:fld>
            <a:endParaRPr lang="en-US"/>
          </a:p>
        </p:txBody>
      </p:sp>
      <p:sp>
        <p:nvSpPr>
          <p:cNvPr id="4" name="Footer Placeholder 3">
            <a:extLst>
              <a:ext uri="{FF2B5EF4-FFF2-40B4-BE49-F238E27FC236}">
                <a16:creationId xmlns:a16="http://schemas.microsoft.com/office/drawing/2014/main" id="{27FBA767-52BC-400B-EC4A-A951F895DD8F}"/>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5" name="Slide Number Placeholder 4">
            <a:extLst>
              <a:ext uri="{FF2B5EF4-FFF2-40B4-BE49-F238E27FC236}">
                <a16:creationId xmlns:a16="http://schemas.microsoft.com/office/drawing/2014/main" id="{164454F5-5DF8-5CA9-A9C4-312DFAE41272}"/>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952145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E5ED3-D1C3-D27B-9B83-60644A801F6C}"/>
              </a:ext>
            </a:extLst>
          </p:cNvPr>
          <p:cNvSpPr>
            <a:spLocks noGrp="1"/>
          </p:cNvSpPr>
          <p:nvPr>
            <p:ph type="dt" sz="half" idx="10"/>
          </p:nvPr>
        </p:nvSpPr>
        <p:spPr/>
        <p:txBody>
          <a:bodyPr/>
          <a:lstStyle/>
          <a:p>
            <a:fld id="{2DE2D395-0C86-D444-B427-416332F07126}" type="datetime1">
              <a:rPr lang="en-US" smtClean="0"/>
              <a:t>2/10/2026</a:t>
            </a:fld>
            <a:endParaRPr lang="en-US"/>
          </a:p>
        </p:txBody>
      </p:sp>
      <p:sp>
        <p:nvSpPr>
          <p:cNvPr id="3" name="Footer Placeholder 2">
            <a:extLst>
              <a:ext uri="{FF2B5EF4-FFF2-40B4-BE49-F238E27FC236}">
                <a16:creationId xmlns:a16="http://schemas.microsoft.com/office/drawing/2014/main" id="{DA8ED6D2-73B9-BAA8-09AD-1319FCBAACBC}"/>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4" name="Slide Number Placeholder 3">
            <a:extLst>
              <a:ext uri="{FF2B5EF4-FFF2-40B4-BE49-F238E27FC236}">
                <a16:creationId xmlns:a16="http://schemas.microsoft.com/office/drawing/2014/main" id="{B62A8752-9917-9E43-9B6A-01365AD0336A}"/>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761974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C1056-03BE-B7D5-7CAB-F7CEE57A0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1BBA30-DC36-A0B0-54F9-B125A4B77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6B6027-C227-0C69-5A2E-472F437BB6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A71DA-70F1-FC49-8F7E-F86F03B851EE}"/>
              </a:ext>
            </a:extLst>
          </p:cNvPr>
          <p:cNvSpPr>
            <a:spLocks noGrp="1"/>
          </p:cNvSpPr>
          <p:nvPr>
            <p:ph type="dt" sz="half" idx="10"/>
          </p:nvPr>
        </p:nvSpPr>
        <p:spPr/>
        <p:txBody>
          <a:bodyPr/>
          <a:lstStyle/>
          <a:p>
            <a:fld id="{F1A561E9-EA5C-2F46-A888-F85B909430B0}" type="datetime1">
              <a:rPr lang="en-US" smtClean="0"/>
              <a:t>2/10/2026</a:t>
            </a:fld>
            <a:endParaRPr lang="en-US"/>
          </a:p>
        </p:txBody>
      </p:sp>
      <p:sp>
        <p:nvSpPr>
          <p:cNvPr id="6" name="Footer Placeholder 5">
            <a:extLst>
              <a:ext uri="{FF2B5EF4-FFF2-40B4-BE49-F238E27FC236}">
                <a16:creationId xmlns:a16="http://schemas.microsoft.com/office/drawing/2014/main" id="{FB4E59F6-CB71-0DAC-76DB-954900F4EEF7}"/>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a:extLst>
              <a:ext uri="{FF2B5EF4-FFF2-40B4-BE49-F238E27FC236}">
                <a16:creationId xmlns:a16="http://schemas.microsoft.com/office/drawing/2014/main" id="{6B42CFA6-E2F1-3BCD-BF23-E4967D42EBA7}"/>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35682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A8782-F74E-0CA8-542A-45AD039FFF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D1E706-924E-389C-EDCF-098CEF6947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6BC9B0-E619-4ED0-CFF6-7C998FDE1C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D9CE13-FD30-5E2B-14CD-1E5A51DAF5D7}"/>
              </a:ext>
            </a:extLst>
          </p:cNvPr>
          <p:cNvSpPr>
            <a:spLocks noGrp="1"/>
          </p:cNvSpPr>
          <p:nvPr>
            <p:ph type="dt" sz="half" idx="10"/>
          </p:nvPr>
        </p:nvSpPr>
        <p:spPr/>
        <p:txBody>
          <a:bodyPr/>
          <a:lstStyle/>
          <a:p>
            <a:fld id="{BFA5AB0E-C661-4744-A60B-024A6080AB6A}" type="datetime1">
              <a:rPr lang="en-US" smtClean="0"/>
              <a:t>2/10/2026</a:t>
            </a:fld>
            <a:endParaRPr lang="en-US"/>
          </a:p>
        </p:txBody>
      </p:sp>
      <p:sp>
        <p:nvSpPr>
          <p:cNvPr id="6" name="Footer Placeholder 5">
            <a:extLst>
              <a:ext uri="{FF2B5EF4-FFF2-40B4-BE49-F238E27FC236}">
                <a16:creationId xmlns:a16="http://schemas.microsoft.com/office/drawing/2014/main" id="{BFEB4016-98E0-F537-7A43-4CFE299EBBDF}"/>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a:extLst>
              <a:ext uri="{FF2B5EF4-FFF2-40B4-BE49-F238E27FC236}">
                <a16:creationId xmlns:a16="http://schemas.microsoft.com/office/drawing/2014/main" id="{FDFE9CD5-F7EA-7166-46F2-04EA79FB2C35}"/>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692367283"/>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17F6F-08BC-86D2-BE8D-06050A8C87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1FCEC9-A4DB-4E40-C900-2D28E477D5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F338F8-A27E-3765-24C7-E46A4FCFC8BD}"/>
              </a:ext>
            </a:extLst>
          </p:cNvPr>
          <p:cNvSpPr>
            <a:spLocks noGrp="1"/>
          </p:cNvSpPr>
          <p:nvPr>
            <p:ph type="dt" sz="half" idx="10"/>
          </p:nvPr>
        </p:nvSpPr>
        <p:spPr/>
        <p:txBody>
          <a:bodyPr/>
          <a:lstStyle/>
          <a:p>
            <a:fld id="{6B66041C-481A-1E40-8121-DBA191536239}" type="datetime1">
              <a:rPr lang="en-US" smtClean="0"/>
              <a:t>2/10/2026</a:t>
            </a:fld>
            <a:endParaRPr lang="en-US"/>
          </a:p>
        </p:txBody>
      </p:sp>
      <p:sp>
        <p:nvSpPr>
          <p:cNvPr id="5" name="Footer Placeholder 4">
            <a:extLst>
              <a:ext uri="{FF2B5EF4-FFF2-40B4-BE49-F238E27FC236}">
                <a16:creationId xmlns:a16="http://schemas.microsoft.com/office/drawing/2014/main" id="{80A2BB85-4303-437C-211D-C381FFD8DDAE}"/>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84FD4BC0-E09E-69DF-37F3-34C233BD4E89}"/>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07346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1803FC-7B9C-CED4-3EA4-038080BFCF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4C83F0-4C9A-13DB-DBED-EB6DE81EF1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02A3C-61BF-5B1E-C78F-96139D569BF3}"/>
              </a:ext>
            </a:extLst>
          </p:cNvPr>
          <p:cNvSpPr>
            <a:spLocks noGrp="1"/>
          </p:cNvSpPr>
          <p:nvPr>
            <p:ph type="dt" sz="half" idx="10"/>
          </p:nvPr>
        </p:nvSpPr>
        <p:spPr/>
        <p:txBody>
          <a:bodyPr/>
          <a:lstStyle/>
          <a:p>
            <a:fld id="{954F2F1D-66F6-E747-A57F-82A62F2F261B}" type="datetime1">
              <a:rPr lang="en-US" smtClean="0"/>
              <a:t>2/10/2026</a:t>
            </a:fld>
            <a:endParaRPr lang="en-US"/>
          </a:p>
        </p:txBody>
      </p:sp>
      <p:sp>
        <p:nvSpPr>
          <p:cNvPr id="5" name="Footer Placeholder 4">
            <a:extLst>
              <a:ext uri="{FF2B5EF4-FFF2-40B4-BE49-F238E27FC236}">
                <a16:creationId xmlns:a16="http://schemas.microsoft.com/office/drawing/2014/main" id="{D5327B20-6492-8879-CBD5-8751E2B41A2A}"/>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B9FBDCE3-8D55-5ED8-8965-2D4562F791C4}"/>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98693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032000" y="762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2"/>
          <p:cNvSpPr>
            <a:spLocks noGrp="1"/>
          </p:cNvSpPr>
          <p:nvPr>
            <p:ph type="body" idx="1"/>
          </p:nvPr>
        </p:nvSpPr>
        <p:spPr bwMode="auto">
          <a:xfrm>
            <a:off x="2133600" y="1600200"/>
            <a:ext cx="9448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49134" y="5861050"/>
            <a:ext cx="1155469" cy="648809"/>
          </a:xfrm>
          <a:prstGeom prst="rect">
            <a:avLst/>
          </a:prstGeom>
        </p:spPr>
      </p:pic>
      <p:sp>
        <p:nvSpPr>
          <p:cNvPr id="2" name="Rectangle 1"/>
          <p:cNvSpPr/>
          <p:nvPr userDrawn="1"/>
        </p:nvSpPr>
        <p:spPr>
          <a:xfrm>
            <a:off x="531108" y="-11039"/>
            <a:ext cx="838200" cy="58674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400" eaLnBrk="0" fontAlgn="base" hangingPunct="0">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127351894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722" r:id="rId12"/>
  </p:sldLayoutIdLst>
  <p:hf sldNum="0" hdr="0" ftr="0" dt="0"/>
  <p:txStyles>
    <p:titleStyle>
      <a:lvl1pPr algn="l" rtl="0" eaLnBrk="0" fontAlgn="base" hangingPunct="0">
        <a:spcBef>
          <a:spcPct val="0"/>
        </a:spcBef>
        <a:spcAft>
          <a:spcPct val="0"/>
        </a:spcAft>
        <a:defRPr sz="3600" kern="1200">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2pPr>
      <a:lvl3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3pPr>
      <a:lvl4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4pPr>
      <a:lvl5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6654A4-5B92-7D2F-7A4A-13447E05FE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A126F96-DD1C-B139-3C4C-568B277B32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39E1071-A2C7-925C-502A-6112DE751E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Plus Jakarta Sans" pitchFamily="2" charset="0"/>
              </a:defRPr>
            </a:lvl1pPr>
          </a:lstStyle>
          <a:p>
            <a:fld id="{59105159-7B13-0543-AF38-A4222663B952}" type="datetimeFigureOut">
              <a:rPr lang="en-US" smtClean="0"/>
              <a:pPr/>
              <a:t>2/10/2026</a:t>
            </a:fld>
            <a:endParaRPr lang="en-US" dirty="0"/>
          </a:p>
        </p:txBody>
      </p:sp>
      <p:sp>
        <p:nvSpPr>
          <p:cNvPr id="5" name="Footer Placeholder 4">
            <a:extLst>
              <a:ext uri="{FF2B5EF4-FFF2-40B4-BE49-F238E27FC236}">
                <a16:creationId xmlns:a16="http://schemas.microsoft.com/office/drawing/2014/main" id="{488F4B05-C7A4-F4EC-C3B1-2D47DF3A76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Plus Jakarta Sans" pitchFamily="2" charset="0"/>
              </a:defRPr>
            </a:lvl1pPr>
          </a:lstStyle>
          <a:p>
            <a:endParaRPr lang="en-US" dirty="0"/>
          </a:p>
        </p:txBody>
      </p:sp>
      <p:sp>
        <p:nvSpPr>
          <p:cNvPr id="6" name="Slide Number Placeholder 5">
            <a:extLst>
              <a:ext uri="{FF2B5EF4-FFF2-40B4-BE49-F238E27FC236}">
                <a16:creationId xmlns:a16="http://schemas.microsoft.com/office/drawing/2014/main" id="{38AE7CBF-71D9-521C-D03D-D6326A7582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Plus Jakarta Sans" pitchFamily="2" charset="0"/>
              </a:defRPr>
            </a:lvl1pPr>
          </a:lstStyle>
          <a:p>
            <a:fld id="{157CB719-9963-3F41-923F-81E10F671BD0}" type="slidenum">
              <a:rPr lang="en-US" smtClean="0"/>
              <a:pPr/>
              <a:t>‹#›</a:t>
            </a:fld>
            <a:endParaRPr lang="en-US" dirty="0"/>
          </a:p>
        </p:txBody>
      </p:sp>
      <p:pic>
        <p:nvPicPr>
          <p:cNvPr id="7" name="Picture 6">
            <a:extLst>
              <a:ext uri="{FF2B5EF4-FFF2-40B4-BE49-F238E27FC236}">
                <a16:creationId xmlns:a16="http://schemas.microsoft.com/office/drawing/2014/main" id="{D5B38BFD-3A7E-1B63-9257-FEFDCFBFFB4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49134" y="5861050"/>
            <a:ext cx="1155469" cy="648809"/>
          </a:xfrm>
          <a:prstGeom prst="rect">
            <a:avLst/>
          </a:prstGeom>
        </p:spPr>
      </p:pic>
    </p:spTree>
    <p:extLst>
      <p:ext uri="{BB962C8B-B14F-4D97-AF65-F5344CB8AC3E}">
        <p14:creationId xmlns:p14="http://schemas.microsoft.com/office/powerpoint/2010/main" val="263036056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Plus Jakarta Sans"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lus Jakarta Sans"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lus Jakarta Sans"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lus Jakarta Sans"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lus Jakarta Sans"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lus Jakarta Sans"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svg"/><Relationship Id="rId7" Type="http://schemas.openxmlformats.org/officeDocument/2006/relationships/image" Target="../media/image6.svg"/><Relationship Id="rId2" Type="http://schemas.openxmlformats.org/officeDocument/2006/relationships/image" Target="../media/image2.png"/><Relationship Id="rId1" Type="http://schemas.openxmlformats.org/officeDocument/2006/relationships/slideLayout" Target="../slideLayouts/slideLayout19.xml"/><Relationship Id="rId6" Type="http://schemas.openxmlformats.org/officeDocument/2006/relationships/image" Target="../media/image5.png"/><Relationship Id="rId5" Type="http://schemas.microsoft.com/office/2007/relationships/hdphoto" Target="../media/hdphoto1.wdp"/><Relationship Id="rId10" Type="http://schemas.openxmlformats.org/officeDocument/2006/relationships/image" Target="../media/image8.png"/><Relationship Id="rId4" Type="http://schemas.openxmlformats.org/officeDocument/2006/relationships/image" Target="../media/image4.png"/><Relationship Id="rId9" Type="http://schemas.microsoft.com/office/2017/06/relationships/model3d" Target="../media/model3d1.glb"/></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png"/><Relationship Id="rId7" Type="http://schemas.microsoft.com/office/2007/relationships/hdphoto" Target="../media/hdphoto1.wdp"/><Relationship Id="rId2" Type="http://schemas.microsoft.com/office/2017/06/relationships/model3d" Target="../media/model3d2.glb"/><Relationship Id="rId1" Type="http://schemas.openxmlformats.org/officeDocument/2006/relationships/slideLayout" Target="../slideLayouts/slideLayout8.xml"/><Relationship Id="rId6" Type="http://schemas.openxmlformats.org/officeDocument/2006/relationships/image" Target="../media/image4.png"/><Relationship Id="rId11" Type="http://schemas.openxmlformats.org/officeDocument/2006/relationships/image" Target="../media/image11.png"/><Relationship Id="rId5" Type="http://schemas.openxmlformats.org/officeDocument/2006/relationships/image" Target="../media/image6.svg"/><Relationship Id="rId10" Type="http://schemas.openxmlformats.org/officeDocument/2006/relationships/image" Target="../media/image10.png"/><Relationship Id="rId4" Type="http://schemas.openxmlformats.org/officeDocument/2006/relationships/image" Target="../media/image5.png"/><Relationship Id="rId9" Type="http://schemas.microsoft.com/office/2017/06/relationships/model3d" Target="../media/model3d1.glb"/></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microsoft.com/office/2017/06/relationships/model3d" Target="../media/model3d1.glb"/><Relationship Id="rId2" Type="http://schemas.microsoft.com/office/2017/06/relationships/model3d" Target="../media/model3d2.glb"/><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3.svg"/><Relationship Id="rId4" Type="http://schemas.openxmlformats.org/officeDocument/2006/relationships/image" Target="../media/image5.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17/06/relationships/model3d" Target="../media/model3d2.glb"/><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3.svg"/><Relationship Id="rId5" Type="http://schemas.openxmlformats.org/officeDocument/2006/relationships/image" Target="../media/image5.png"/><Relationship Id="rId10" Type="http://schemas.openxmlformats.org/officeDocument/2006/relationships/image" Target="../media/image18.png"/><Relationship Id="rId4" Type="http://schemas.openxmlformats.org/officeDocument/2006/relationships/image" Target="../media/image16.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17/06/relationships/model3d" Target="../media/model3d2.glb"/><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3.svg"/><Relationship Id="rId5" Type="http://schemas.openxmlformats.org/officeDocument/2006/relationships/image" Target="../media/image5.png"/><Relationship Id="rId4" Type="http://schemas.openxmlformats.org/officeDocument/2006/relationships/image" Target="../media/image16.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9.emf"/><Relationship Id="rId5" Type="http://schemas.openxmlformats.org/officeDocument/2006/relationships/image" Target="../media/image11.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13.svg"/><Relationship Id="rId3" Type="http://schemas.openxmlformats.org/officeDocument/2006/relationships/image" Target="../media/image11.png"/><Relationship Id="rId7" Type="http://schemas.openxmlformats.org/officeDocument/2006/relationships/image" Target="../media/image23.svg"/><Relationship Id="rId12"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19.emf"/><Relationship Id="rId15" Type="http://schemas.openxmlformats.org/officeDocument/2006/relationships/image" Target="../media/image29.sv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svg"/><Relationship Id="rId1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9.svg"/><Relationship Id="rId7" Type="http://schemas.openxmlformats.org/officeDocument/2006/relationships/image" Target="../media/image23.svg"/><Relationship Id="rId2" Type="http://schemas.openxmlformats.org/officeDocument/2006/relationships/image" Target="../media/image28.png"/><Relationship Id="rId1" Type="http://schemas.openxmlformats.org/officeDocument/2006/relationships/slideLayout" Target="../slideLayouts/slideLayout19.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6.svg"/><Relationship Id="rId10" Type="http://schemas.openxmlformats.org/officeDocument/2006/relationships/image" Target="../media/image26.png"/><Relationship Id="rId4" Type="http://schemas.openxmlformats.org/officeDocument/2006/relationships/image" Target="../media/image5.png"/><Relationship Id="rId9"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000"/>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C85EBB-3885-6D96-28A6-F0F8A5A76B5B}"/>
              </a:ext>
            </a:extLst>
          </p:cNvPr>
          <p:cNvSpPr/>
          <p:nvPr/>
        </p:nvSpPr>
        <p:spPr>
          <a:xfrm>
            <a:off x="6096001" y="685800"/>
            <a:ext cx="5464823" cy="61722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pitchFamily="2" charset="0"/>
            </a:endParaRPr>
          </a:p>
        </p:txBody>
      </p:sp>
      <p:pic>
        <p:nvPicPr>
          <p:cNvPr id="4" name="Picture 3">
            <a:extLst>
              <a:ext uri="{FF2B5EF4-FFF2-40B4-BE49-F238E27FC236}">
                <a16:creationId xmlns:a16="http://schemas.microsoft.com/office/drawing/2014/main" id="{194152E2-BCCB-6128-EA27-96A23257D135}"/>
              </a:ext>
            </a:extLst>
          </p:cNvPr>
          <p:cNvPicPr>
            <a:picLocks noChangeAspect="1"/>
          </p:cNvPicPr>
          <p:nvPr/>
        </p:nvPicPr>
        <p:blipFill>
          <a:blip r:embed="rId4">
            <a:alphaModFix amt="35000"/>
            <a:duotone>
              <a:prstClr val="black"/>
              <a:srgbClr val="22323A">
                <a:tint val="45000"/>
                <a:satMod val="400000"/>
              </a:srgbClr>
            </a:duotone>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l="38699" r="1526"/>
          <a:stretch>
            <a:fillRect/>
          </a:stretch>
        </p:blipFill>
        <p:spPr>
          <a:xfrm>
            <a:off x="6096000" y="3108242"/>
            <a:ext cx="5464824" cy="3749758"/>
          </a:xfrm>
          <a:prstGeom prst="rect">
            <a:avLst/>
          </a:prstGeom>
        </p:spPr>
      </p:pic>
      <p:sp>
        <p:nvSpPr>
          <p:cNvPr id="5" name="TextBox 12">
            <a:extLst>
              <a:ext uri="{FF2B5EF4-FFF2-40B4-BE49-F238E27FC236}">
                <a16:creationId xmlns:a16="http://schemas.microsoft.com/office/drawing/2014/main" id="{B1682D58-83F4-1429-9236-88E28F4245AC}"/>
              </a:ext>
            </a:extLst>
          </p:cNvPr>
          <p:cNvSpPr txBox="1"/>
          <p:nvPr/>
        </p:nvSpPr>
        <p:spPr>
          <a:xfrm>
            <a:off x="628931" y="2042085"/>
            <a:ext cx="9860072" cy="1118319"/>
          </a:xfrm>
          <a:prstGeom prst="rect">
            <a:avLst/>
          </a:prstGeom>
          <a:solidFill>
            <a:srgbClr val="AD2A38"/>
          </a:solidFill>
        </p:spPr>
        <p:txBody>
          <a:bodyPr wrap="none" lIns="457200" tIns="228600" rIns="457200" bIns="228600" rtlCol="0" anchor="t">
            <a:spAutoFit/>
          </a:bodyPr>
          <a:lstStyle/>
          <a:p>
            <a:r>
              <a:rPr lang="en-US" sz="4267" b="1" spc="-150">
                <a:solidFill>
                  <a:schemeClr val="bg1"/>
                </a:solidFill>
                <a:latin typeface="Plus Jakarta Sans" pitchFamily="2" charset="0"/>
                <a:ea typeface="Gotham Bold"/>
                <a:cs typeface="Plus Jakarta Sans" pitchFamily="2" charset="0"/>
                <a:sym typeface="Gotham Bold"/>
              </a:rPr>
              <a:t>Technical Applications &amp; Proposals</a:t>
            </a:r>
          </a:p>
        </p:txBody>
      </p:sp>
      <p:sp>
        <p:nvSpPr>
          <p:cNvPr id="6" name="TextBox 14">
            <a:extLst>
              <a:ext uri="{FF2B5EF4-FFF2-40B4-BE49-F238E27FC236}">
                <a16:creationId xmlns:a16="http://schemas.microsoft.com/office/drawing/2014/main" id="{26A9C550-9A72-98CB-CCCA-8877D3A777D1}"/>
              </a:ext>
            </a:extLst>
          </p:cNvPr>
          <p:cNvSpPr txBox="1"/>
          <p:nvPr/>
        </p:nvSpPr>
        <p:spPr>
          <a:xfrm>
            <a:off x="628931" y="1485900"/>
            <a:ext cx="4692368" cy="293414"/>
          </a:xfrm>
          <a:prstGeom prst="rect">
            <a:avLst/>
          </a:prstGeom>
        </p:spPr>
        <p:txBody>
          <a:bodyPr wrap="square" lIns="0" tIns="0" rIns="0" bIns="0" rtlCol="0" anchor="t">
            <a:spAutoFit/>
          </a:bodyPr>
          <a:lstStyle/>
          <a:p>
            <a:pPr>
              <a:lnSpc>
                <a:spcPts val="2613"/>
              </a:lnSpc>
              <a:spcBef>
                <a:spcPct val="0"/>
              </a:spcBef>
            </a:pPr>
            <a:r>
              <a:rPr lang="en-US" sz="1400" spc="200" dirty="0">
                <a:solidFill>
                  <a:srgbClr val="000000">
                    <a:alpha val="80000"/>
                  </a:srgbClr>
                </a:solidFill>
                <a:latin typeface="Plus Jakarta Sans ExtraBold" pitchFamily="2" charset="0"/>
                <a:ea typeface="Gotham Bold"/>
                <a:cs typeface="Plus Jakarta Sans ExtraBold" pitchFamily="2" charset="0"/>
                <a:sym typeface="Gotham Bold"/>
              </a:rPr>
              <a:t>PINNACLE OZONE SOLUTIONS</a:t>
            </a:r>
          </a:p>
        </p:txBody>
      </p:sp>
      <p:sp>
        <p:nvSpPr>
          <p:cNvPr id="2" name="TextBox 1">
            <a:extLst>
              <a:ext uri="{FF2B5EF4-FFF2-40B4-BE49-F238E27FC236}">
                <a16:creationId xmlns:a16="http://schemas.microsoft.com/office/drawing/2014/main" id="{8F9A8C90-206A-65CB-DC77-FEA95CA522EB}"/>
              </a:ext>
            </a:extLst>
          </p:cNvPr>
          <p:cNvSpPr txBox="1"/>
          <p:nvPr/>
        </p:nvSpPr>
        <p:spPr>
          <a:xfrm>
            <a:off x="7570694" y="-268941"/>
            <a:ext cx="184731" cy="369332"/>
          </a:xfrm>
          <a:prstGeom prst="rect">
            <a:avLst/>
          </a:prstGeom>
          <a:noFill/>
        </p:spPr>
        <p:txBody>
          <a:bodyPr wrap="none" rtlCol="0">
            <a:spAutoFit/>
          </a:bodyPr>
          <a:lstStyle/>
          <a:p>
            <a:endParaRPr lang="en-US" dirty="0">
              <a:latin typeface="Plus Jakarta Sans" pitchFamily="2" charset="0"/>
            </a:endParaRPr>
          </a:p>
        </p:txBody>
      </p:sp>
      <p:sp>
        <p:nvSpPr>
          <p:cNvPr id="10" name="TextBox 6">
            <a:extLst>
              <a:ext uri="{FF2B5EF4-FFF2-40B4-BE49-F238E27FC236}">
                <a16:creationId xmlns:a16="http://schemas.microsoft.com/office/drawing/2014/main" id="{43BF2054-8D55-ABA3-51D5-33ABA7010811}"/>
              </a:ext>
            </a:extLst>
          </p:cNvPr>
          <p:cNvSpPr txBox="1"/>
          <p:nvPr/>
        </p:nvSpPr>
        <p:spPr>
          <a:xfrm>
            <a:off x="12192000" y="6164063"/>
            <a:ext cx="685800" cy="693937"/>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sp>
        <p:nvSpPr>
          <p:cNvPr id="11" name="RED-BG">
            <a:extLst>
              <a:ext uri="{FF2B5EF4-FFF2-40B4-BE49-F238E27FC236}">
                <a16:creationId xmlns:a16="http://schemas.microsoft.com/office/drawing/2014/main" id="{24B3200F-734C-3226-748A-1D9ECA595499}"/>
              </a:ext>
            </a:extLst>
          </p:cNvPr>
          <p:cNvSpPr/>
          <p:nvPr/>
        </p:nvSpPr>
        <p:spPr>
          <a:xfrm>
            <a:off x="121920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pic>
        <p:nvPicPr>
          <p:cNvPr id="12" name="Graphic 11">
            <a:extLst>
              <a:ext uri="{FF2B5EF4-FFF2-40B4-BE49-F238E27FC236}">
                <a16:creationId xmlns:a16="http://schemas.microsoft.com/office/drawing/2014/main" id="{DEBE61D5-0296-13D6-C74B-8C13DF94C7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329160" y="6301824"/>
            <a:ext cx="411480" cy="426553"/>
          </a:xfrm>
          <a:prstGeom prst="rect">
            <a:avLst/>
          </a:prstGeom>
        </p:spPr>
      </p:pic>
      <p:sp>
        <p:nvSpPr>
          <p:cNvPr id="13" name="Oval 12">
            <a:extLst>
              <a:ext uri="{FF2B5EF4-FFF2-40B4-BE49-F238E27FC236}">
                <a16:creationId xmlns:a16="http://schemas.microsoft.com/office/drawing/2014/main" id="{FC6A54BF-5318-4E6B-4365-4E2EFE1171AC}"/>
              </a:ext>
            </a:extLst>
          </p:cNvPr>
          <p:cNvSpPr/>
          <p:nvPr/>
        </p:nvSpPr>
        <p:spPr>
          <a:xfrm>
            <a:off x="-16061164" y="-3989736"/>
            <a:ext cx="14300279" cy="14300279"/>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grpSp>
        <p:nvGrpSpPr>
          <p:cNvPr id="7" name="Group 6">
            <a:extLst>
              <a:ext uri="{FF2B5EF4-FFF2-40B4-BE49-F238E27FC236}">
                <a16:creationId xmlns:a16="http://schemas.microsoft.com/office/drawing/2014/main" id="{31CD0C16-1DAD-8538-27F2-C46A03EAD5A1}"/>
              </a:ext>
            </a:extLst>
          </p:cNvPr>
          <p:cNvGrpSpPr>
            <a:grpSpLocks noChangeAspect="1"/>
          </p:cNvGrpSpPr>
          <p:nvPr/>
        </p:nvGrpSpPr>
        <p:grpSpPr>
          <a:xfrm>
            <a:off x="628931" y="5113020"/>
            <a:ext cx="4760323" cy="1097280"/>
            <a:chOff x="653184" y="5258788"/>
            <a:chExt cx="4763759" cy="1098032"/>
          </a:xfrm>
        </p:grpSpPr>
        <p:sp>
          <p:nvSpPr>
            <p:cNvPr id="8" name="TextBox 13">
              <a:extLst>
                <a:ext uri="{FF2B5EF4-FFF2-40B4-BE49-F238E27FC236}">
                  <a16:creationId xmlns:a16="http://schemas.microsoft.com/office/drawing/2014/main" id="{3EB87396-2D2B-FEEE-E2D8-2505679BDBFC}"/>
                </a:ext>
              </a:extLst>
            </p:cNvPr>
            <p:cNvSpPr txBox="1"/>
            <p:nvPr/>
          </p:nvSpPr>
          <p:spPr>
            <a:xfrm>
              <a:off x="2048368" y="5396930"/>
              <a:ext cx="3368575" cy="821750"/>
            </a:xfrm>
            <a:prstGeom prst="rect">
              <a:avLst/>
            </a:prstGeom>
          </p:spPr>
          <p:txBody>
            <a:bodyPr wrap="square" lIns="0" tIns="0" rIns="0" bIns="0" rtlCol="0" anchor="t">
              <a:spAutoFit/>
            </a:bodyPr>
            <a:lstStyle/>
            <a:p>
              <a:pPr>
                <a:lnSpc>
                  <a:spcPct val="125000"/>
                </a:lnSpc>
              </a:pPr>
              <a:r>
                <a:rPr lang="en-US" sz="2000" b="1" dirty="0">
                  <a:solidFill>
                    <a:schemeClr val="tx1">
                      <a:alpha val="80000"/>
                    </a:schemeClr>
                  </a:solidFill>
                  <a:latin typeface="Plus Jakarta Sans" pitchFamily="2" charset="0"/>
                  <a:ea typeface="Gotham Bold"/>
                  <a:cs typeface="Plus Jakarta Sans" pitchFamily="2" charset="0"/>
                  <a:sym typeface="Gotham Bold"/>
                </a:rPr>
                <a:t>MJ </a:t>
              </a:r>
              <a:r>
                <a:rPr lang="en-US" sz="2000" b="1" dirty="0" err="1">
                  <a:solidFill>
                    <a:schemeClr val="tx1">
                      <a:alpha val="80000"/>
                    </a:schemeClr>
                  </a:solidFill>
                  <a:latin typeface="Plus Jakarta Sans" pitchFamily="2" charset="0"/>
                  <a:ea typeface="Gotham Bold"/>
                  <a:cs typeface="Plus Jakarta Sans" pitchFamily="2" charset="0"/>
                  <a:sym typeface="Gotham Bold"/>
                </a:rPr>
                <a:t>Quessy</a:t>
              </a:r>
              <a:endParaRPr lang="en-US" sz="2000" b="1" dirty="0">
                <a:solidFill>
                  <a:schemeClr val="tx1">
                    <a:alpha val="80000"/>
                  </a:schemeClr>
                </a:solidFill>
                <a:latin typeface="Plus Jakarta Sans" pitchFamily="2" charset="0"/>
                <a:ea typeface="Gotham Bold"/>
                <a:cs typeface="Plus Jakarta Sans" pitchFamily="2" charset="0"/>
                <a:sym typeface="Gotham Bold"/>
              </a:endParaRPr>
            </a:p>
            <a:p>
              <a:pPr>
                <a:lnSpc>
                  <a:spcPct val="125000"/>
                </a:lnSpc>
              </a:pPr>
              <a:r>
                <a:rPr lang="en-US" sz="1200" b="1" spc="50" dirty="0">
                  <a:solidFill>
                    <a:schemeClr val="bg2">
                      <a:lumMod val="25000"/>
                      <a:alpha val="80000"/>
                    </a:schemeClr>
                  </a:solidFill>
                  <a:latin typeface="Plus Jakarta Sans" pitchFamily="2" charset="0"/>
                  <a:ea typeface="Gotham"/>
                  <a:cs typeface="Plus Jakarta Sans" pitchFamily="2" charset="0"/>
                  <a:sym typeface="Gotham"/>
                </a:rPr>
                <a:t>DIRECTOR OF OPERATIONAL EXCELLENCE &amp; STRATEGIC EXECUTION</a:t>
              </a:r>
            </a:p>
          </p:txBody>
        </p:sp>
        <p:pic>
          <p:nvPicPr>
            <p:cNvPr id="9" name="Picture 8">
              <a:extLst>
                <a:ext uri="{FF2B5EF4-FFF2-40B4-BE49-F238E27FC236}">
                  <a16:creationId xmlns:a16="http://schemas.microsoft.com/office/drawing/2014/main" id="{B3B8D75E-A052-8ECA-4511-4557744E9E10}"/>
                </a:ext>
              </a:extLst>
            </p:cNvPr>
            <p:cNvPicPr>
              <a:picLocks noChangeAspect="1"/>
            </p:cNvPicPr>
            <p:nvPr/>
          </p:nvPicPr>
          <p:blipFill>
            <a:blip r:embed="rId8"/>
            <a:srcRect l="2" r="2"/>
            <a:stretch/>
          </p:blipFill>
          <p:spPr>
            <a:xfrm>
              <a:off x="653184" y="5258788"/>
              <a:ext cx="1098032" cy="1098032"/>
            </a:xfrm>
            <a:prstGeom prst="ellipse">
              <a:avLst/>
            </a:prstGeom>
          </p:spPr>
        </p:pic>
      </p:grpSp>
      <mc:AlternateContent xmlns:mc="http://schemas.openxmlformats.org/markup-compatibility/2006">
        <mc:Choice xmlns:am3d="http://schemas.microsoft.com/office/drawing/2017/model3d" Requires="am3d">
          <p:graphicFrame>
            <p:nvGraphicFramePr>
              <p:cNvPr id="17" name="3D Model 16" descr="File folder with contents">
                <a:extLst>
                  <a:ext uri="{FF2B5EF4-FFF2-40B4-BE49-F238E27FC236}">
                    <a16:creationId xmlns:a16="http://schemas.microsoft.com/office/drawing/2014/main" id="{303AB1B4-8275-41AD-29A9-E92155B2174B}"/>
                  </a:ext>
                </a:extLst>
              </p:cNvPr>
              <p:cNvGraphicFramePr>
                <a:graphicFrameLocks noChangeAspect="1"/>
              </p:cNvGraphicFramePr>
              <p:nvPr>
                <p:extLst>
                  <p:ext uri="{D42A27DB-BD31-4B8C-83A1-F6EECF244321}">
                    <p14:modId xmlns:p14="http://schemas.microsoft.com/office/powerpoint/2010/main" val="3740029512"/>
                  </p:ext>
                </p:extLst>
              </p:nvPr>
            </p:nvGraphicFramePr>
            <p:xfrm>
              <a:off x="-9612985" y="-242013"/>
              <a:ext cx="2720522" cy="6751901"/>
            </p:xfrm>
            <a:graphic>
              <a:graphicData uri="http://schemas.microsoft.com/office/drawing/2017/model3d">
                <am3d:model3d r:embed="rId9">
                  <am3d:spPr>
                    <a:xfrm>
                      <a:off x="0" y="0"/>
                      <a:ext cx="2720522" cy="6751901"/>
                    </a:xfrm>
                    <a:prstGeom prst="rect">
                      <a:avLst/>
                    </a:prstGeom>
                  </am3d:spPr>
                  <am3d:camera>
                    <am3d:pos x="0" y="0" z="61547015"/>
                    <am3d:up dx="0" dy="36000000" dz="0"/>
                    <am3d:lookAt x="0" y="0" z="0"/>
                    <am3d:perspective fov="2700000"/>
                  </am3d:camera>
                  <am3d:trans>
                    <am3d:meterPerModelUnit n="5746901" d="1000000"/>
                    <am3d:preTrans dx="0" dy="-13710234" dz="362805"/>
                    <am3d:scale>
                      <am3d:sx n="1000000" d="1000000"/>
                      <am3d:sy n="1000000" d="1000000"/>
                      <am3d:sz n="1000000" d="1000000"/>
                    </am3d:scale>
                    <am3d:rot ax="5403605" ay="110583" az="5510256"/>
                    <am3d:postTrans dx="0" dy="0" dz="0"/>
                  </am3d:trans>
                  <am3d:raster rName="Office3DRenderer" rVer="16.0.8326">
                    <am3d:blip r:embed="rId10"/>
                  </am3d:raster>
                  <am3d:objViewport viewportSz="748800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descr="File folder with contents">
                <a:extLst>
                  <a:ext uri="{FF2B5EF4-FFF2-40B4-BE49-F238E27FC236}">
                    <a16:creationId xmlns:a16="http://schemas.microsoft.com/office/drawing/2014/main" id="{303AB1B4-8275-41AD-29A9-E92155B2174B}"/>
                  </a:ext>
                </a:extLst>
              </p:cNvPr>
              <p:cNvPicPr>
                <a:picLocks noGrp="1" noRot="1" noChangeAspect="1" noMove="1" noResize="1" noEditPoints="1" noAdjustHandles="1" noChangeArrowheads="1" noChangeShapeType="1" noCrop="1"/>
              </p:cNvPicPr>
              <p:nvPr/>
            </p:nvPicPr>
            <p:blipFill>
              <a:blip r:embed="rId10"/>
              <a:stretch>
                <a:fillRect/>
              </a:stretch>
            </p:blipFill>
            <p:spPr>
              <a:xfrm>
                <a:off x="-9612985" y="-242013"/>
                <a:ext cx="2720522" cy="6751901"/>
              </a:xfrm>
              <a:prstGeom prst="rect">
                <a:avLst/>
              </a:prstGeom>
            </p:spPr>
          </p:pic>
        </mc:Fallback>
      </mc:AlternateContent>
    </p:spTree>
    <p:extLst>
      <p:ext uri="{BB962C8B-B14F-4D97-AF65-F5344CB8AC3E}">
        <p14:creationId xmlns:p14="http://schemas.microsoft.com/office/powerpoint/2010/main" val="3408607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24" name="3D Model 23" descr="Magnifying Glass">
                <a:extLst>
                  <a:ext uri="{FF2B5EF4-FFF2-40B4-BE49-F238E27FC236}">
                    <a16:creationId xmlns:a16="http://schemas.microsoft.com/office/drawing/2014/main" id="{26207F3C-3119-2A21-7513-E9534EA7EFB5}"/>
                  </a:ext>
                </a:extLst>
              </p:cNvPr>
              <p:cNvGraphicFramePr>
                <a:graphicFrameLocks noChangeAspect="1"/>
              </p:cNvGraphicFramePr>
              <p:nvPr>
                <p:extLst>
                  <p:ext uri="{D42A27DB-BD31-4B8C-83A1-F6EECF244321}">
                    <p14:modId xmlns:p14="http://schemas.microsoft.com/office/powerpoint/2010/main" val="681147345"/>
                  </p:ext>
                </p:extLst>
              </p:nvPr>
            </p:nvGraphicFramePr>
            <p:xfrm rot="16200000">
              <a:off x="19392200" y="-3583195"/>
              <a:ext cx="1650712" cy="15084977"/>
            </p:xfrm>
            <a:graphic>
              <a:graphicData uri="http://schemas.microsoft.com/office/drawing/2017/model3d">
                <am3d:model3d r:embed="rId2">
                  <am3d:spPr>
                    <a:xfrm rot="16200000">
                      <a:off x="0" y="0"/>
                      <a:ext cx="1650712" cy="15084977"/>
                    </a:xfrm>
                    <a:prstGeom prst="rect">
                      <a:avLst/>
                    </a:prstGeom>
                  </am3d:spPr>
                  <am3d:camera>
                    <am3d:pos x="0" y="0" z="51390214"/>
                    <am3d:up dx="0" dy="36000000" dz="0"/>
                    <am3d:lookAt x="0" y="0" z="0"/>
                    <am3d:perspective fov="2700000"/>
                  </am3d:camera>
                  <am3d:trans>
                    <am3d:meterPerModelUnit n="6668896" d="1000000"/>
                    <am3d:preTrans dx="-1030" dy="-38" dz="0"/>
                    <am3d:scale>
                      <am3d:sx n="1000000" d="1000000"/>
                      <am3d:sy n="1000000" d="1000000"/>
                      <am3d:sz n="1000000" d="1000000"/>
                    </am3d:scale>
                    <am3d:rot ax="-5417222" ay="-713921" az="-5316904"/>
                    <am3d:postTrans dx="0" dy="0" dz="0"/>
                  </am3d:trans>
                  <am3d:raster rName="Office3DRenderer" rVer="16.0.8326">
                    <am3d:blip r:embed="rId3"/>
                  </am3d:raster>
                  <am3d:objViewport viewportSz="1660870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4" name="3D Model 23" descr="Magnifying Glass">
                <a:extLst>
                  <a:ext uri="{FF2B5EF4-FFF2-40B4-BE49-F238E27FC236}">
                    <a16:creationId xmlns:a16="http://schemas.microsoft.com/office/drawing/2014/main" id="{26207F3C-3119-2A21-7513-E9534EA7EFB5}"/>
                  </a:ext>
                </a:extLst>
              </p:cNvPr>
              <p:cNvPicPr>
                <a:picLocks noGrp="1" noRot="1" noChangeAspect="1" noMove="1" noResize="1" noEditPoints="1" noAdjustHandles="1" noChangeArrowheads="1" noChangeShapeType="1" noCrop="1"/>
              </p:cNvPicPr>
              <p:nvPr/>
            </p:nvPicPr>
            <p:blipFill>
              <a:blip r:embed="rId3"/>
              <a:stretch>
                <a:fillRect/>
              </a:stretch>
            </p:blipFill>
            <p:spPr>
              <a:xfrm rot="16200000">
                <a:off x="19392200" y="-3583195"/>
                <a:ext cx="1650712" cy="15084977"/>
              </a:xfrm>
              <a:prstGeom prst="rect">
                <a:avLst/>
              </a:prstGeom>
            </p:spPr>
          </p:pic>
        </mc:Fallback>
      </mc:AlternateContent>
      <p:sp>
        <p:nvSpPr>
          <p:cNvPr id="7" name="Oval 6">
            <a:extLst>
              <a:ext uri="{FF2B5EF4-FFF2-40B4-BE49-F238E27FC236}">
                <a16:creationId xmlns:a16="http://schemas.microsoft.com/office/drawing/2014/main" id="{CDA2E002-C885-FDCD-ADC0-127FA34C3F5C}"/>
              </a:ext>
            </a:extLst>
          </p:cNvPr>
          <p:cNvSpPr/>
          <p:nvPr/>
        </p:nvSpPr>
        <p:spPr>
          <a:xfrm>
            <a:off x="-10522919" y="-3721139"/>
            <a:ext cx="14300279" cy="143002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utoShape 6" descr="Checklist Background Png - Clipboard With Checklist Png, Transparent ...">
            <a:extLst>
              <a:ext uri="{FF2B5EF4-FFF2-40B4-BE49-F238E27FC236}">
                <a16:creationId xmlns:a16="http://schemas.microsoft.com/office/drawing/2014/main" id="{C841B8C8-7A77-E570-3627-6709AFC08AB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 name="Group 2">
            <a:extLst>
              <a:ext uri="{FF2B5EF4-FFF2-40B4-BE49-F238E27FC236}">
                <a16:creationId xmlns:a16="http://schemas.microsoft.com/office/drawing/2014/main" id="{20A18A07-271D-5802-8561-1A23FC1AD500}"/>
              </a:ext>
            </a:extLst>
          </p:cNvPr>
          <p:cNvGrpSpPr/>
          <p:nvPr/>
        </p:nvGrpSpPr>
        <p:grpSpPr>
          <a:xfrm>
            <a:off x="5710935" y="2491553"/>
            <a:ext cx="6234953" cy="1874891"/>
            <a:chOff x="945776" y="2370072"/>
            <a:chExt cx="6234953" cy="1874891"/>
          </a:xfrm>
        </p:grpSpPr>
        <p:sp>
          <p:nvSpPr>
            <p:cNvPr id="21" name="TextBox 20">
              <a:extLst>
                <a:ext uri="{FF2B5EF4-FFF2-40B4-BE49-F238E27FC236}">
                  <a16:creationId xmlns:a16="http://schemas.microsoft.com/office/drawing/2014/main" id="{19F8A45E-23A0-E749-F927-334FF8BFB43D}"/>
                </a:ext>
              </a:extLst>
            </p:cNvPr>
            <p:cNvSpPr txBox="1"/>
            <p:nvPr/>
          </p:nvSpPr>
          <p:spPr>
            <a:xfrm>
              <a:off x="945776" y="3082722"/>
              <a:ext cx="5647562" cy="1162241"/>
            </a:xfrm>
            <a:prstGeom prst="rect">
              <a:avLst/>
            </a:prstGeom>
            <a:noFill/>
          </p:spPr>
          <p:txBody>
            <a:bodyPr wrap="square">
              <a:spAutoFit/>
            </a:bodyPr>
            <a:lstStyle/>
            <a:p>
              <a:pPr>
                <a:lnSpc>
                  <a:spcPct val="120000"/>
                </a:lnSpc>
              </a:pPr>
              <a:r>
                <a:rPr lang="en-US" sz="2000" dirty="0">
                  <a:solidFill>
                    <a:schemeClr val="tx1">
                      <a:lumMod val="85000"/>
                      <a:lumOff val="15000"/>
                    </a:schemeClr>
                  </a:solidFill>
                  <a:latin typeface="Plus Jakarta Sans" pitchFamily="2" charset="77"/>
                  <a:cs typeface="Plus Jakarta Sans" pitchFamily="2" charset="77"/>
                </a:rPr>
                <a:t>Eliminate guesswork, avoid under‑ or over‑sizing, and make sure the proposal aligns with the client’s real needs.</a:t>
              </a:r>
              <a:endParaRPr lang="en-US" sz="2000" i="1" dirty="0">
                <a:solidFill>
                  <a:schemeClr val="tx1">
                    <a:lumMod val="85000"/>
                    <a:lumOff val="15000"/>
                  </a:schemeClr>
                </a:solidFill>
                <a:latin typeface="Plus Jakarta Sans" pitchFamily="2" charset="77"/>
                <a:cs typeface="Plus Jakarta Sans" pitchFamily="2" charset="77"/>
              </a:endParaRPr>
            </a:p>
          </p:txBody>
        </p:sp>
        <p:sp>
          <p:nvSpPr>
            <p:cNvPr id="2" name="TextBox 1">
              <a:extLst>
                <a:ext uri="{FF2B5EF4-FFF2-40B4-BE49-F238E27FC236}">
                  <a16:creationId xmlns:a16="http://schemas.microsoft.com/office/drawing/2014/main" id="{89B79541-183F-F658-B792-42FD4FAE0A2C}"/>
                </a:ext>
              </a:extLst>
            </p:cNvPr>
            <p:cNvSpPr txBox="1"/>
            <p:nvPr/>
          </p:nvSpPr>
          <p:spPr>
            <a:xfrm>
              <a:off x="945776" y="2370072"/>
              <a:ext cx="6234953"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The objective is simple:</a:t>
              </a:r>
            </a:p>
          </p:txBody>
        </p:sp>
      </p:grpSp>
      <p:sp>
        <p:nvSpPr>
          <p:cNvPr id="4" name="TextBox 6">
            <a:extLst>
              <a:ext uri="{FF2B5EF4-FFF2-40B4-BE49-F238E27FC236}">
                <a16:creationId xmlns:a16="http://schemas.microsoft.com/office/drawing/2014/main" id="{89251586-B26B-FE0C-BFFD-D3A93B8C4188}"/>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sp>
        <p:nvSpPr>
          <p:cNvPr id="5" name="RED-BG">
            <a:extLst>
              <a:ext uri="{FF2B5EF4-FFF2-40B4-BE49-F238E27FC236}">
                <a16:creationId xmlns:a16="http://schemas.microsoft.com/office/drawing/2014/main" id="{0519765D-039E-329D-82BA-E92D9D674AC5}"/>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40E941D-A676-7332-D455-0E804CC596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43360" y="6301824"/>
            <a:ext cx="411480" cy="426553"/>
          </a:xfrm>
          <a:prstGeom prst="rect">
            <a:avLst/>
          </a:prstGeom>
        </p:spPr>
      </p:pic>
      <p:sp>
        <p:nvSpPr>
          <p:cNvPr id="8" name="TextBox 12">
            <a:extLst>
              <a:ext uri="{FF2B5EF4-FFF2-40B4-BE49-F238E27FC236}">
                <a16:creationId xmlns:a16="http://schemas.microsoft.com/office/drawing/2014/main" id="{905FFCFB-3489-F627-A682-DD314ED88E48}"/>
              </a:ext>
            </a:extLst>
          </p:cNvPr>
          <p:cNvSpPr txBox="1"/>
          <p:nvPr/>
        </p:nvSpPr>
        <p:spPr>
          <a:xfrm>
            <a:off x="16903757" y="2042085"/>
            <a:ext cx="9860072" cy="1118319"/>
          </a:xfrm>
          <a:prstGeom prst="rect">
            <a:avLst/>
          </a:prstGeom>
          <a:solidFill>
            <a:srgbClr val="AD2A38"/>
          </a:solidFill>
        </p:spPr>
        <p:txBody>
          <a:bodyPr wrap="none" lIns="457200" tIns="228600" rIns="457200" bIns="228600" rtlCol="0" anchor="t">
            <a:spAutoFit/>
          </a:bodyPr>
          <a:lstStyle/>
          <a:p>
            <a:r>
              <a:rPr lang="en-US" sz="4267" b="1" spc="-150" dirty="0">
                <a:solidFill>
                  <a:schemeClr val="bg1"/>
                </a:solidFill>
                <a:latin typeface="Plus Jakarta Sans" pitchFamily="2" charset="0"/>
                <a:ea typeface="Gotham Bold"/>
                <a:cs typeface="Plus Jakarta Sans" pitchFamily="2" charset="0"/>
                <a:sym typeface="Gotham Bold"/>
              </a:rPr>
              <a:t>Technical Applications &amp; Proposals</a:t>
            </a:r>
          </a:p>
        </p:txBody>
      </p:sp>
      <p:sp>
        <p:nvSpPr>
          <p:cNvPr id="9" name="TextBox 14">
            <a:extLst>
              <a:ext uri="{FF2B5EF4-FFF2-40B4-BE49-F238E27FC236}">
                <a16:creationId xmlns:a16="http://schemas.microsoft.com/office/drawing/2014/main" id="{B9370B0E-078C-7835-76B4-C85F108F37EE}"/>
              </a:ext>
            </a:extLst>
          </p:cNvPr>
          <p:cNvSpPr txBox="1"/>
          <p:nvPr/>
        </p:nvSpPr>
        <p:spPr>
          <a:xfrm>
            <a:off x="25700326" y="1485900"/>
            <a:ext cx="4692368" cy="293414"/>
          </a:xfrm>
          <a:prstGeom prst="rect">
            <a:avLst/>
          </a:prstGeom>
        </p:spPr>
        <p:txBody>
          <a:bodyPr wrap="square" lIns="0" tIns="0" rIns="0" bIns="0" rtlCol="0" anchor="t">
            <a:spAutoFit/>
          </a:bodyPr>
          <a:lstStyle/>
          <a:p>
            <a:pPr>
              <a:lnSpc>
                <a:spcPts val="2613"/>
              </a:lnSpc>
              <a:spcBef>
                <a:spcPct val="0"/>
              </a:spcBef>
            </a:pPr>
            <a:r>
              <a:rPr lang="en-US" sz="1400" spc="200" dirty="0">
                <a:solidFill>
                  <a:srgbClr val="000000">
                    <a:alpha val="80000"/>
                  </a:srgbClr>
                </a:solidFill>
                <a:latin typeface="Plus Jakarta Sans ExtraBold" pitchFamily="2" charset="0"/>
                <a:ea typeface="Gotham Bold"/>
                <a:cs typeface="Plus Jakarta Sans ExtraBold" pitchFamily="2" charset="0"/>
                <a:sym typeface="Gotham Bold"/>
              </a:rPr>
              <a:t>PINNACLE OZONE SOLUTIONS</a:t>
            </a:r>
          </a:p>
        </p:txBody>
      </p:sp>
      <p:sp>
        <p:nvSpPr>
          <p:cNvPr id="13" name="Rectangle 12">
            <a:extLst>
              <a:ext uri="{FF2B5EF4-FFF2-40B4-BE49-F238E27FC236}">
                <a16:creationId xmlns:a16="http://schemas.microsoft.com/office/drawing/2014/main" id="{EB6411CD-3626-2A53-1CF8-84EF35D9B43B}"/>
              </a:ext>
            </a:extLst>
          </p:cNvPr>
          <p:cNvSpPr/>
          <p:nvPr/>
        </p:nvSpPr>
        <p:spPr>
          <a:xfrm>
            <a:off x="6096001" y="-15276092"/>
            <a:ext cx="5464823" cy="61722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5" name="Picture 14">
            <a:extLst>
              <a:ext uri="{FF2B5EF4-FFF2-40B4-BE49-F238E27FC236}">
                <a16:creationId xmlns:a16="http://schemas.microsoft.com/office/drawing/2014/main" id="{A743C7C0-4DF5-B65D-02F3-E19C57259E2B}"/>
              </a:ext>
            </a:extLst>
          </p:cNvPr>
          <p:cNvPicPr>
            <a:picLocks noChangeAspect="1"/>
          </p:cNvPicPr>
          <p:nvPr/>
        </p:nvPicPr>
        <p:blipFill>
          <a:blip r:embed="rId6">
            <a:alphaModFix amt="35000"/>
            <a:duotone>
              <a:prstClr val="black"/>
              <a:srgbClr val="22323A">
                <a:tint val="45000"/>
                <a:satMod val="400000"/>
              </a:srgbClr>
            </a:duotone>
            <a:extLst>
              <a:ext uri="{BEBA8EAE-BF5A-486C-A8C5-ECC9F3942E4B}">
                <a14:imgProps xmlns:a14="http://schemas.microsoft.com/office/drawing/2010/main">
                  <a14:imgLayer r:embed="rId7">
                    <a14:imgEffect>
                      <a14:colorTemperature colorTemp="4700"/>
                    </a14:imgEffect>
                    <a14:imgEffect>
                      <a14:saturation sat="0"/>
                    </a14:imgEffect>
                  </a14:imgLayer>
                </a14:imgProps>
              </a:ext>
              <a:ext uri="{28A0092B-C50C-407E-A947-70E740481C1C}">
                <a14:useLocalDpi xmlns:a14="http://schemas.microsoft.com/office/drawing/2010/main" val="0"/>
              </a:ext>
            </a:extLst>
          </a:blip>
          <a:srcRect l="38699" r="1526"/>
          <a:stretch>
            <a:fillRect/>
          </a:stretch>
        </p:blipFill>
        <p:spPr>
          <a:xfrm>
            <a:off x="6096000" y="-12853650"/>
            <a:ext cx="5464824" cy="3749758"/>
          </a:xfrm>
          <a:prstGeom prst="rect">
            <a:avLst/>
          </a:prstGeom>
        </p:spPr>
      </p:pic>
      <p:grpSp>
        <p:nvGrpSpPr>
          <p:cNvPr id="16" name="Group 15">
            <a:extLst>
              <a:ext uri="{FF2B5EF4-FFF2-40B4-BE49-F238E27FC236}">
                <a16:creationId xmlns:a16="http://schemas.microsoft.com/office/drawing/2014/main" id="{D08BADF3-A22C-449F-DD40-BFC78529C782}"/>
              </a:ext>
            </a:extLst>
          </p:cNvPr>
          <p:cNvGrpSpPr>
            <a:grpSpLocks noChangeAspect="1"/>
          </p:cNvGrpSpPr>
          <p:nvPr/>
        </p:nvGrpSpPr>
        <p:grpSpPr>
          <a:xfrm>
            <a:off x="628931" y="7851373"/>
            <a:ext cx="4760323" cy="1097280"/>
            <a:chOff x="653184" y="5258788"/>
            <a:chExt cx="4763759" cy="1098032"/>
          </a:xfrm>
        </p:grpSpPr>
        <p:sp>
          <p:nvSpPr>
            <p:cNvPr id="17" name="TextBox 13">
              <a:extLst>
                <a:ext uri="{FF2B5EF4-FFF2-40B4-BE49-F238E27FC236}">
                  <a16:creationId xmlns:a16="http://schemas.microsoft.com/office/drawing/2014/main" id="{729DF074-6A70-DC59-C476-F640FA05C3B5}"/>
                </a:ext>
              </a:extLst>
            </p:cNvPr>
            <p:cNvSpPr txBox="1"/>
            <p:nvPr/>
          </p:nvSpPr>
          <p:spPr>
            <a:xfrm>
              <a:off x="2048368" y="5396930"/>
              <a:ext cx="3368575" cy="821750"/>
            </a:xfrm>
            <a:prstGeom prst="rect">
              <a:avLst/>
            </a:prstGeom>
          </p:spPr>
          <p:txBody>
            <a:bodyPr wrap="square" lIns="0" tIns="0" rIns="0" bIns="0" rtlCol="0" anchor="t">
              <a:spAutoFit/>
            </a:bodyPr>
            <a:lstStyle/>
            <a:p>
              <a:pPr>
                <a:lnSpc>
                  <a:spcPct val="125000"/>
                </a:lnSpc>
              </a:pPr>
              <a:r>
                <a:rPr lang="en-US" sz="2000" b="1" dirty="0">
                  <a:solidFill>
                    <a:schemeClr val="tx1">
                      <a:alpha val="80000"/>
                    </a:schemeClr>
                  </a:solidFill>
                  <a:latin typeface="Plus Jakarta Sans" pitchFamily="2" charset="0"/>
                  <a:ea typeface="Gotham Bold"/>
                  <a:cs typeface="Plus Jakarta Sans" pitchFamily="2" charset="0"/>
                  <a:sym typeface="Gotham Bold"/>
                </a:rPr>
                <a:t>MJ </a:t>
              </a:r>
              <a:r>
                <a:rPr lang="en-US" sz="2000" b="1" dirty="0" err="1">
                  <a:solidFill>
                    <a:schemeClr val="tx1">
                      <a:alpha val="80000"/>
                    </a:schemeClr>
                  </a:solidFill>
                  <a:latin typeface="Plus Jakarta Sans" pitchFamily="2" charset="0"/>
                  <a:ea typeface="Gotham Bold"/>
                  <a:cs typeface="Plus Jakarta Sans" pitchFamily="2" charset="0"/>
                  <a:sym typeface="Gotham Bold"/>
                </a:rPr>
                <a:t>Quessy</a:t>
              </a:r>
              <a:endParaRPr lang="en-US" sz="2000" b="1" dirty="0">
                <a:solidFill>
                  <a:schemeClr val="tx1">
                    <a:alpha val="80000"/>
                  </a:schemeClr>
                </a:solidFill>
                <a:latin typeface="Plus Jakarta Sans" pitchFamily="2" charset="0"/>
                <a:ea typeface="Gotham Bold"/>
                <a:cs typeface="Plus Jakarta Sans" pitchFamily="2" charset="0"/>
                <a:sym typeface="Gotham Bold"/>
              </a:endParaRPr>
            </a:p>
            <a:p>
              <a:pPr>
                <a:lnSpc>
                  <a:spcPct val="125000"/>
                </a:lnSpc>
              </a:pPr>
              <a:r>
                <a:rPr lang="en-US" sz="1200" b="1" spc="50" dirty="0">
                  <a:solidFill>
                    <a:schemeClr val="bg2">
                      <a:lumMod val="25000"/>
                      <a:alpha val="80000"/>
                    </a:schemeClr>
                  </a:solidFill>
                  <a:latin typeface="Plus Jakarta Sans" pitchFamily="2" charset="0"/>
                  <a:ea typeface="Gotham"/>
                  <a:cs typeface="Plus Jakarta Sans" pitchFamily="2" charset="0"/>
                  <a:sym typeface="Gotham"/>
                </a:rPr>
                <a:t>DIRECTOR OF OPERATIONAL EXCELLENCE &amp; STRATEGIC EXECUTION</a:t>
              </a:r>
            </a:p>
          </p:txBody>
        </p:sp>
        <p:pic>
          <p:nvPicPr>
            <p:cNvPr id="18" name="Picture 17">
              <a:extLst>
                <a:ext uri="{FF2B5EF4-FFF2-40B4-BE49-F238E27FC236}">
                  <a16:creationId xmlns:a16="http://schemas.microsoft.com/office/drawing/2014/main" id="{0BFA18F8-B102-FA1A-437A-3367BEA75586}"/>
                </a:ext>
              </a:extLst>
            </p:cNvPr>
            <p:cNvPicPr>
              <a:picLocks noChangeAspect="1"/>
            </p:cNvPicPr>
            <p:nvPr/>
          </p:nvPicPr>
          <p:blipFill>
            <a:blip r:embed="rId8"/>
            <a:srcRect l="2" r="2"/>
            <a:stretch/>
          </p:blipFill>
          <p:spPr>
            <a:xfrm>
              <a:off x="653184" y="5258788"/>
              <a:ext cx="1098032" cy="1098032"/>
            </a:xfrm>
            <a:prstGeom prst="ellipse">
              <a:avLst/>
            </a:prstGeom>
          </p:spPr>
        </p:pic>
      </p:grpSp>
      <mc:AlternateContent xmlns:mc="http://schemas.openxmlformats.org/markup-compatibility/2006">
        <mc:Choice xmlns:am3d="http://schemas.microsoft.com/office/drawing/2017/model3d" Requires="am3d">
          <p:graphicFrame>
            <p:nvGraphicFramePr>
              <p:cNvPr id="23" name="3D Model 22" descr="File folder with contents">
                <a:extLst>
                  <a:ext uri="{FF2B5EF4-FFF2-40B4-BE49-F238E27FC236}">
                    <a16:creationId xmlns:a16="http://schemas.microsoft.com/office/drawing/2014/main" id="{104AD30D-E3A5-737E-39CF-686030ED89D8}"/>
                  </a:ext>
                </a:extLst>
              </p:cNvPr>
              <p:cNvGraphicFramePr>
                <a:graphicFrameLocks noChangeAspect="1"/>
              </p:cNvGraphicFramePr>
              <p:nvPr>
                <p:extLst>
                  <p:ext uri="{D42A27DB-BD31-4B8C-83A1-F6EECF244321}">
                    <p14:modId xmlns:p14="http://schemas.microsoft.com/office/powerpoint/2010/main" val="838857479"/>
                  </p:ext>
                </p:extLst>
              </p:nvPr>
            </p:nvGraphicFramePr>
            <p:xfrm>
              <a:off x="-1277891" y="672863"/>
              <a:ext cx="6667145" cy="4975081"/>
            </p:xfrm>
            <a:graphic>
              <a:graphicData uri="http://schemas.microsoft.com/office/drawing/2017/model3d">
                <am3d:model3d r:embed="rId9">
                  <am3d:spPr>
                    <a:xfrm>
                      <a:off x="0" y="0"/>
                      <a:ext cx="6667145" cy="4975081"/>
                    </a:xfrm>
                    <a:prstGeom prst="rect">
                      <a:avLst/>
                    </a:prstGeom>
                  </am3d:spPr>
                  <am3d:camera>
                    <am3d:pos x="0" y="0" z="61547015"/>
                    <am3d:up dx="0" dy="36000000" dz="0"/>
                    <am3d:lookAt x="0" y="0" z="0"/>
                    <am3d:perspective fov="2700000"/>
                  </am3d:camera>
                  <am3d:trans>
                    <am3d:meterPerModelUnit n="5746901" d="1000000"/>
                    <am3d:preTrans dx="0" dy="-13710234" dz="362805"/>
                    <am3d:scale>
                      <am3d:sx n="1000000" d="1000000"/>
                      <am3d:sy n="1000000" d="1000000"/>
                      <am3d:sz n="1000000" d="1000000"/>
                    </am3d:scale>
                    <am3d:rot ax="8554980" ay="1526558" az="9708346"/>
                    <am3d:postTrans dx="0" dy="0" dz="0"/>
                  </am3d:trans>
                  <am3d:raster rName="Office3DRenderer" rVer="16.0.8326">
                    <am3d:blip r:embed="rId10"/>
                  </am3d:raster>
                  <am3d:objViewport viewportSz="748800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3" name="3D Model 22" descr="File folder with contents">
                <a:extLst>
                  <a:ext uri="{FF2B5EF4-FFF2-40B4-BE49-F238E27FC236}">
                    <a16:creationId xmlns:a16="http://schemas.microsoft.com/office/drawing/2014/main" id="{104AD30D-E3A5-737E-39CF-686030ED89D8}"/>
                  </a:ext>
                </a:extLst>
              </p:cNvPr>
              <p:cNvPicPr>
                <a:picLocks noGrp="1" noRot="1" noChangeAspect="1" noMove="1" noResize="1" noEditPoints="1" noAdjustHandles="1" noChangeArrowheads="1" noChangeShapeType="1" noCrop="1"/>
              </p:cNvPicPr>
              <p:nvPr/>
            </p:nvPicPr>
            <p:blipFill>
              <a:blip r:embed="rId10"/>
              <a:stretch>
                <a:fillRect/>
              </a:stretch>
            </p:blipFill>
            <p:spPr>
              <a:xfrm>
                <a:off x="-1277891" y="672863"/>
                <a:ext cx="6667145" cy="4975081"/>
              </a:xfrm>
              <a:prstGeom prst="rect">
                <a:avLst/>
              </a:prstGeom>
            </p:spPr>
          </p:pic>
        </mc:Fallback>
      </mc:AlternateContent>
      <p:sp>
        <p:nvSpPr>
          <p:cNvPr id="41" name="TextBox 40">
            <a:extLst>
              <a:ext uri="{FF2B5EF4-FFF2-40B4-BE49-F238E27FC236}">
                <a16:creationId xmlns:a16="http://schemas.microsoft.com/office/drawing/2014/main" id="{15840CA0-D2A4-B158-CADB-42877A185775}"/>
              </a:ext>
            </a:extLst>
          </p:cNvPr>
          <p:cNvSpPr txBox="1"/>
          <p:nvPr/>
        </p:nvSpPr>
        <p:spPr>
          <a:xfrm>
            <a:off x="28850363" y="872410"/>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11"/>
              </a:buBlip>
            </a:pPr>
            <a:r>
              <a:rPr lang="en-US" sz="2000" b="1" dirty="0">
                <a:solidFill>
                  <a:srgbClr val="22323A"/>
                </a:solidFill>
                <a:latin typeface="Plus Jakarta Sans SemiBold" pitchFamily="2" charset="77"/>
                <a:cs typeface="Plus Jakarta Sans SemiBold" pitchFamily="2" charset="77"/>
              </a:rPr>
              <a:t>Project name</a:t>
            </a:r>
          </a:p>
        </p:txBody>
      </p:sp>
      <p:grpSp>
        <p:nvGrpSpPr>
          <p:cNvPr id="42" name="Group 41">
            <a:extLst>
              <a:ext uri="{FF2B5EF4-FFF2-40B4-BE49-F238E27FC236}">
                <a16:creationId xmlns:a16="http://schemas.microsoft.com/office/drawing/2014/main" id="{42CD306C-DA35-4033-4645-9AAFAAE5EAF5}"/>
              </a:ext>
            </a:extLst>
          </p:cNvPr>
          <p:cNvGrpSpPr/>
          <p:nvPr/>
        </p:nvGrpSpPr>
        <p:grpSpPr>
          <a:xfrm>
            <a:off x="36731936" y="3276600"/>
            <a:ext cx="3447548" cy="874186"/>
            <a:chOff x="961642" y="2499825"/>
            <a:chExt cx="3447548" cy="874186"/>
          </a:xfrm>
        </p:grpSpPr>
        <p:sp>
          <p:nvSpPr>
            <p:cNvPr id="43" name="TextBox 42">
              <a:extLst>
                <a:ext uri="{FF2B5EF4-FFF2-40B4-BE49-F238E27FC236}">
                  <a16:creationId xmlns:a16="http://schemas.microsoft.com/office/drawing/2014/main" id="{29C59361-FCBD-03B5-53EB-D642993FFCD9}"/>
                </a:ext>
              </a:extLst>
            </p:cNvPr>
            <p:cNvSpPr txBox="1"/>
            <p:nvPr/>
          </p:nvSpPr>
          <p:spPr>
            <a:xfrm>
              <a:off x="96164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11"/>
                </a:buBlip>
              </a:pPr>
              <a:r>
                <a:rPr lang="en-US" sz="2000" b="1" dirty="0">
                  <a:solidFill>
                    <a:srgbClr val="22323A"/>
                  </a:solidFill>
                  <a:latin typeface="Plus Jakarta Sans SemiBold" pitchFamily="2" charset="77"/>
                  <a:cs typeface="Plus Jakarta Sans SemiBold" pitchFamily="2" charset="77"/>
                </a:rPr>
                <a:t>Type of facility</a:t>
              </a:r>
            </a:p>
          </p:txBody>
        </p:sp>
        <p:sp>
          <p:nvSpPr>
            <p:cNvPr id="44" name="TextBox 43">
              <a:extLst>
                <a:ext uri="{FF2B5EF4-FFF2-40B4-BE49-F238E27FC236}">
                  <a16:creationId xmlns:a16="http://schemas.microsoft.com/office/drawing/2014/main" id="{9189BBA8-01AD-A7EB-B6BF-A43AF50AF84C}"/>
                </a:ext>
              </a:extLst>
            </p:cNvPr>
            <p:cNvSpPr txBox="1"/>
            <p:nvPr/>
          </p:nvSpPr>
          <p:spPr>
            <a:xfrm>
              <a:off x="961642" y="2883620"/>
              <a:ext cx="3447548"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(Municipal, industrial, direct potable reuse, leachate, aquaculture, etc.)</a:t>
              </a:r>
            </a:p>
          </p:txBody>
        </p:sp>
      </p:grpSp>
      <p:grpSp>
        <p:nvGrpSpPr>
          <p:cNvPr id="45" name="Group 44">
            <a:extLst>
              <a:ext uri="{FF2B5EF4-FFF2-40B4-BE49-F238E27FC236}">
                <a16:creationId xmlns:a16="http://schemas.microsoft.com/office/drawing/2014/main" id="{F9382D63-8FCD-1A6D-428A-80CE725E9AF4}"/>
              </a:ext>
            </a:extLst>
          </p:cNvPr>
          <p:cNvGrpSpPr/>
          <p:nvPr/>
        </p:nvGrpSpPr>
        <p:grpSpPr>
          <a:xfrm>
            <a:off x="31477554" y="1468556"/>
            <a:ext cx="3447548" cy="615653"/>
            <a:chOff x="4578727" y="1683252"/>
            <a:chExt cx="3447548" cy="615653"/>
          </a:xfrm>
        </p:grpSpPr>
        <p:sp>
          <p:nvSpPr>
            <p:cNvPr id="46" name="TextBox 45">
              <a:extLst>
                <a:ext uri="{FF2B5EF4-FFF2-40B4-BE49-F238E27FC236}">
                  <a16:creationId xmlns:a16="http://schemas.microsoft.com/office/drawing/2014/main" id="{9CD2B48D-3594-60FD-21F0-89EA6987508F}"/>
                </a:ext>
              </a:extLst>
            </p:cNvPr>
            <p:cNvSpPr txBox="1"/>
            <p:nvPr/>
          </p:nvSpPr>
          <p:spPr>
            <a:xfrm>
              <a:off x="4578727"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11"/>
                </a:buBlip>
              </a:pPr>
              <a:r>
                <a:rPr lang="en-US" sz="2000" b="1" dirty="0">
                  <a:solidFill>
                    <a:srgbClr val="22323A"/>
                  </a:solidFill>
                  <a:latin typeface="Plus Jakarta Sans SemiBold" pitchFamily="2" charset="77"/>
                  <a:cs typeface="Plus Jakarta Sans SemiBold" pitchFamily="2" charset="77"/>
                </a:rPr>
                <a:t>Location</a:t>
              </a:r>
            </a:p>
          </p:txBody>
        </p:sp>
        <p:sp>
          <p:nvSpPr>
            <p:cNvPr id="47" name="TextBox 46">
              <a:extLst>
                <a:ext uri="{FF2B5EF4-FFF2-40B4-BE49-F238E27FC236}">
                  <a16:creationId xmlns:a16="http://schemas.microsoft.com/office/drawing/2014/main" id="{5B6E2CCA-7C69-C924-B2C4-01CA5112F34F}"/>
                </a:ext>
              </a:extLst>
            </p:cNvPr>
            <p:cNvSpPr txBox="1"/>
            <p:nvPr/>
          </p:nvSpPr>
          <p:spPr>
            <a:xfrm>
              <a:off x="4578727"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(Facility name, city, country)</a:t>
              </a:r>
            </a:p>
          </p:txBody>
        </p:sp>
      </p:grpSp>
      <p:grpSp>
        <p:nvGrpSpPr>
          <p:cNvPr id="48" name="Group 47">
            <a:extLst>
              <a:ext uri="{FF2B5EF4-FFF2-40B4-BE49-F238E27FC236}">
                <a16:creationId xmlns:a16="http://schemas.microsoft.com/office/drawing/2014/main" id="{B22FEC08-7233-6DD8-8A8F-776523CAD274}"/>
              </a:ext>
            </a:extLst>
          </p:cNvPr>
          <p:cNvGrpSpPr/>
          <p:nvPr/>
        </p:nvGrpSpPr>
        <p:grpSpPr>
          <a:xfrm>
            <a:off x="34104745" y="2372578"/>
            <a:ext cx="3447548" cy="615653"/>
            <a:chOff x="8195812" y="1683252"/>
            <a:chExt cx="3447548" cy="615653"/>
          </a:xfrm>
        </p:grpSpPr>
        <p:sp>
          <p:nvSpPr>
            <p:cNvPr id="49" name="TextBox 48">
              <a:extLst>
                <a:ext uri="{FF2B5EF4-FFF2-40B4-BE49-F238E27FC236}">
                  <a16:creationId xmlns:a16="http://schemas.microsoft.com/office/drawing/2014/main" id="{8FB19644-F013-68D6-D0C1-DC25ADEFF40E}"/>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11"/>
                </a:buBlip>
              </a:pPr>
              <a:r>
                <a:rPr lang="en-US" sz="2000" b="1" dirty="0">
                  <a:solidFill>
                    <a:srgbClr val="22323A"/>
                  </a:solidFill>
                  <a:latin typeface="Plus Jakarta Sans SemiBold" pitchFamily="2" charset="77"/>
                  <a:cs typeface="Plus Jakarta Sans SemiBold" pitchFamily="2" charset="77"/>
                </a:rPr>
                <a:t>Client contact person</a:t>
              </a:r>
            </a:p>
          </p:txBody>
        </p:sp>
        <p:sp>
          <p:nvSpPr>
            <p:cNvPr id="50" name="TextBox 49">
              <a:extLst>
                <a:ext uri="{FF2B5EF4-FFF2-40B4-BE49-F238E27FC236}">
                  <a16:creationId xmlns:a16="http://schemas.microsoft.com/office/drawing/2014/main" id="{77D3BA43-7D92-DD52-9C5F-0A3F85E97C5D}"/>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a:solidFill>
                    <a:schemeClr val="tx2">
                      <a:lumMod val="90000"/>
                      <a:lumOff val="10000"/>
                    </a:schemeClr>
                  </a:solidFill>
                  <a:latin typeface="Plus Jakarta Sans" pitchFamily="2" charset="77"/>
                  <a:cs typeface="Plus Jakarta Sans" pitchFamily="2" charset="77"/>
                </a:rPr>
                <a:t>(Name, email, phone)</a:t>
              </a:r>
            </a:p>
          </p:txBody>
        </p:sp>
      </p:grpSp>
      <p:grpSp>
        <p:nvGrpSpPr>
          <p:cNvPr id="51" name="Group 50">
            <a:extLst>
              <a:ext uri="{FF2B5EF4-FFF2-40B4-BE49-F238E27FC236}">
                <a16:creationId xmlns:a16="http://schemas.microsoft.com/office/drawing/2014/main" id="{426BF90D-6CD3-642F-DECD-7520A1156BF6}"/>
              </a:ext>
            </a:extLst>
          </p:cNvPr>
          <p:cNvGrpSpPr/>
          <p:nvPr/>
        </p:nvGrpSpPr>
        <p:grpSpPr>
          <a:xfrm>
            <a:off x="42155854" y="5343175"/>
            <a:ext cx="3447548" cy="615653"/>
            <a:chOff x="8195812" y="2499825"/>
            <a:chExt cx="3447548" cy="615653"/>
          </a:xfrm>
        </p:grpSpPr>
        <p:sp>
          <p:nvSpPr>
            <p:cNvPr id="52" name="TextBox 51">
              <a:extLst>
                <a:ext uri="{FF2B5EF4-FFF2-40B4-BE49-F238E27FC236}">
                  <a16:creationId xmlns:a16="http://schemas.microsoft.com/office/drawing/2014/main" id="{B1C8B33B-6457-BD52-7C34-45CBCB6ACC5D}"/>
                </a:ext>
              </a:extLst>
            </p:cNvPr>
            <p:cNvSpPr txBox="1"/>
            <p:nvPr/>
          </p:nvSpPr>
          <p:spPr>
            <a:xfrm>
              <a:off x="819581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11"/>
                </a:buBlip>
              </a:pPr>
              <a:r>
                <a:rPr lang="en-US" sz="2000" b="1">
                  <a:solidFill>
                    <a:srgbClr val="22323A"/>
                  </a:solidFill>
                  <a:latin typeface="Plus Jakarta Sans SemiBold" pitchFamily="2" charset="77"/>
                  <a:cs typeface="Plus Jakarta Sans SemiBold" pitchFamily="2" charset="77"/>
                </a:rPr>
                <a:t>Project timeline</a:t>
              </a:r>
            </a:p>
          </p:txBody>
        </p:sp>
        <p:sp>
          <p:nvSpPr>
            <p:cNvPr id="53" name="TextBox 52">
              <a:extLst>
                <a:ext uri="{FF2B5EF4-FFF2-40B4-BE49-F238E27FC236}">
                  <a16:creationId xmlns:a16="http://schemas.microsoft.com/office/drawing/2014/main" id="{457B0399-8E33-BB4A-FE1D-1E36D3542809}"/>
                </a:ext>
              </a:extLst>
            </p:cNvPr>
            <p:cNvSpPr txBox="1"/>
            <p:nvPr/>
          </p:nvSpPr>
          <p:spPr>
            <a:xfrm>
              <a:off x="8195812" y="2883620"/>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(Project design stage, delivery date)</a:t>
              </a:r>
            </a:p>
          </p:txBody>
        </p:sp>
      </p:grpSp>
      <p:grpSp>
        <p:nvGrpSpPr>
          <p:cNvPr id="54" name="Group 53">
            <a:extLst>
              <a:ext uri="{FF2B5EF4-FFF2-40B4-BE49-F238E27FC236}">
                <a16:creationId xmlns:a16="http://schemas.microsoft.com/office/drawing/2014/main" id="{383310EF-DFDC-1B43-7784-B55FDF6F23CC}"/>
              </a:ext>
            </a:extLst>
          </p:cNvPr>
          <p:cNvGrpSpPr/>
          <p:nvPr/>
        </p:nvGrpSpPr>
        <p:grpSpPr>
          <a:xfrm>
            <a:off x="39359127" y="4439155"/>
            <a:ext cx="3617085" cy="615653"/>
            <a:chOff x="4578726" y="2499825"/>
            <a:chExt cx="3617085" cy="615653"/>
          </a:xfrm>
        </p:grpSpPr>
        <p:sp>
          <p:nvSpPr>
            <p:cNvPr id="55" name="TextBox 54">
              <a:extLst>
                <a:ext uri="{FF2B5EF4-FFF2-40B4-BE49-F238E27FC236}">
                  <a16:creationId xmlns:a16="http://schemas.microsoft.com/office/drawing/2014/main" id="{74BC1F46-2A0C-D9AB-5849-FE5BA9B4B369}"/>
                </a:ext>
              </a:extLst>
            </p:cNvPr>
            <p:cNvSpPr txBox="1"/>
            <p:nvPr/>
          </p:nvSpPr>
          <p:spPr>
            <a:xfrm>
              <a:off x="4578727"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11"/>
                </a:buBlip>
              </a:pPr>
              <a:r>
                <a:rPr lang="en-US" sz="2000" b="1">
                  <a:solidFill>
                    <a:srgbClr val="22323A"/>
                  </a:solidFill>
                  <a:latin typeface="Plus Jakarta Sans SemiBold" pitchFamily="2" charset="77"/>
                  <a:cs typeface="Plus Jakarta Sans SemiBold" pitchFamily="2" charset="77"/>
                </a:rPr>
                <a:t>Project type</a:t>
              </a:r>
            </a:p>
          </p:txBody>
        </p:sp>
        <p:sp>
          <p:nvSpPr>
            <p:cNvPr id="56" name="TextBox 55">
              <a:extLst>
                <a:ext uri="{FF2B5EF4-FFF2-40B4-BE49-F238E27FC236}">
                  <a16:creationId xmlns:a16="http://schemas.microsoft.com/office/drawing/2014/main" id="{605F9ABB-4318-DDD4-ACBC-3E066897D7AC}"/>
                </a:ext>
              </a:extLst>
            </p:cNvPr>
            <p:cNvSpPr txBox="1"/>
            <p:nvPr/>
          </p:nvSpPr>
          <p:spPr>
            <a:xfrm>
              <a:off x="4578726" y="2883620"/>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(New construction, retrofit, upgrade)</a:t>
              </a:r>
            </a:p>
          </p:txBody>
        </p:sp>
      </p:grpSp>
    </p:spTree>
    <p:extLst>
      <p:ext uri="{BB962C8B-B14F-4D97-AF65-F5344CB8AC3E}">
        <p14:creationId xmlns:p14="http://schemas.microsoft.com/office/powerpoint/2010/main" val="725309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F89A37D-2B41-6605-8AC0-A5F938D0DB3A}"/>
            </a:ext>
          </a:extLst>
        </p:cNvPr>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11" name="3D Model 10" descr="Magnifying Glass">
                <a:extLst>
                  <a:ext uri="{FF2B5EF4-FFF2-40B4-BE49-F238E27FC236}">
                    <a16:creationId xmlns:a16="http://schemas.microsoft.com/office/drawing/2014/main" id="{892BC2D2-6DF0-5D87-7630-DFE973CD39DA}"/>
                  </a:ext>
                </a:extLst>
              </p:cNvPr>
              <p:cNvGraphicFramePr>
                <a:graphicFrameLocks noChangeAspect="1"/>
              </p:cNvGraphicFramePr>
              <p:nvPr>
                <p:extLst>
                  <p:ext uri="{D42A27DB-BD31-4B8C-83A1-F6EECF244321}">
                    <p14:modId xmlns:p14="http://schemas.microsoft.com/office/powerpoint/2010/main" val="4135870893"/>
                  </p:ext>
                </p:extLst>
              </p:nvPr>
            </p:nvGraphicFramePr>
            <p:xfrm rot="19113752">
              <a:off x="-6596973" y="2871311"/>
              <a:ext cx="14958487" cy="6175034"/>
            </p:xfrm>
            <a:graphic>
              <a:graphicData uri="http://schemas.microsoft.com/office/drawing/2017/model3d">
                <am3d:model3d r:embed="rId2">
                  <am3d:spPr>
                    <a:xfrm rot="19113752">
                      <a:off x="0" y="0"/>
                      <a:ext cx="14958487" cy="6175034"/>
                    </a:xfrm>
                    <a:prstGeom prst="rect">
                      <a:avLst/>
                    </a:prstGeom>
                  </am3d:spPr>
                  <am3d:camera>
                    <am3d:pos x="0" y="0" z="51390214"/>
                    <am3d:up dx="0" dy="36000000" dz="0"/>
                    <am3d:lookAt x="0" y="0" z="0"/>
                    <am3d:perspective fov="2700000"/>
                  </am3d:camera>
                  <am3d:trans>
                    <am3d:meterPerModelUnit n="6668896" d="1000000"/>
                    <am3d:preTrans dx="-1030" dy="-38" dz="0"/>
                    <am3d:scale>
                      <am3d:sx n="1000000" d="1000000"/>
                      <am3d:sy n="1000000" d="1000000"/>
                      <am3d:sz n="1000000" d="1000000"/>
                    </am3d:scale>
                    <am3d:rot ax="2224979" ay="531239" az="-10401882"/>
                    <am3d:postTrans dx="0" dy="0" dz="0"/>
                  </am3d:trans>
                  <am3d:raster rName="Office3DRenderer" rVer="16.0.8326">
                    <am3d:blip r:embed="rId3"/>
                  </am3d:raster>
                  <am3d:objViewport viewportSz="1660871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3D Model 10" descr="Magnifying Glass">
                <a:extLst>
                  <a:ext uri="{FF2B5EF4-FFF2-40B4-BE49-F238E27FC236}">
                    <a16:creationId xmlns:a16="http://schemas.microsoft.com/office/drawing/2014/main" id="{892BC2D2-6DF0-5D87-7630-DFE973CD39DA}"/>
                  </a:ext>
                </a:extLst>
              </p:cNvPr>
              <p:cNvPicPr>
                <a:picLocks noGrp="1" noRot="1" noChangeAspect="1" noMove="1" noResize="1" noEditPoints="1" noAdjustHandles="1" noChangeArrowheads="1" noChangeShapeType="1" noCrop="1"/>
              </p:cNvPicPr>
              <p:nvPr/>
            </p:nvPicPr>
            <p:blipFill>
              <a:blip r:embed="rId3"/>
              <a:stretch>
                <a:fillRect/>
              </a:stretch>
            </p:blipFill>
            <p:spPr>
              <a:xfrm rot="19113752">
                <a:off x="-6596973" y="2871311"/>
                <a:ext cx="14958487" cy="6175034"/>
              </a:xfrm>
              <a:prstGeom prst="rect">
                <a:avLst/>
              </a:prstGeom>
            </p:spPr>
          </p:pic>
        </mc:Fallback>
      </mc:AlternateContent>
      <p:sp>
        <p:nvSpPr>
          <p:cNvPr id="9" name="Oval 8">
            <a:extLst>
              <a:ext uri="{FF2B5EF4-FFF2-40B4-BE49-F238E27FC236}">
                <a16:creationId xmlns:a16="http://schemas.microsoft.com/office/drawing/2014/main" id="{F763175D-DEDA-11A0-7181-D1D350F4977A}"/>
              </a:ext>
            </a:extLst>
          </p:cNvPr>
          <p:cNvSpPr/>
          <p:nvPr/>
        </p:nvSpPr>
        <p:spPr>
          <a:xfrm>
            <a:off x="4698960" y="-3873540"/>
            <a:ext cx="14300279" cy="14300279"/>
          </a:xfrm>
          <a:prstGeom prst="ellipse">
            <a:avLst/>
          </a:prstGeom>
          <a:solidFill>
            <a:schemeClr val="tx1">
              <a:lumMod val="95000"/>
              <a:lumOff val="5000"/>
              <a:alpha val="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utoShape 6" descr="Checklist Background Png - Clipboard With Checklist Png, Transparent ...">
            <a:extLst>
              <a:ext uri="{FF2B5EF4-FFF2-40B4-BE49-F238E27FC236}">
                <a16:creationId xmlns:a16="http://schemas.microsoft.com/office/drawing/2014/main" id="{0A42C35F-3551-7FDB-5B33-C11D0D05EDA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55957A0B-F36E-AA94-0B92-93852C0328B1}"/>
              </a:ext>
            </a:extLst>
          </p:cNvPr>
          <p:cNvSpPr txBox="1"/>
          <p:nvPr/>
        </p:nvSpPr>
        <p:spPr>
          <a:xfrm>
            <a:off x="1603027" y="2854881"/>
            <a:ext cx="4468117" cy="769441"/>
          </a:xfrm>
          <a:prstGeom prst="rect">
            <a:avLst/>
          </a:prstGeom>
          <a:noFill/>
        </p:spPr>
        <p:txBody>
          <a:bodyPr wrap="square" rtlCol="0">
            <a:spAutoFit/>
          </a:bodyPr>
          <a:lstStyle/>
          <a:p>
            <a:r>
              <a:rPr lang="en-US" sz="4400" b="1" spc="-100" dirty="0">
                <a:solidFill>
                  <a:srgbClr val="AD2A38"/>
                </a:solidFill>
                <a:latin typeface="Plus Jakarta Sans SemiBold" pitchFamily="2" charset="77"/>
                <a:cs typeface="Plus Jakarta Sans SemiBold" pitchFamily="2" charset="77"/>
              </a:rPr>
              <a:t>1. Project Basics</a:t>
            </a:r>
          </a:p>
        </p:txBody>
      </p:sp>
      <p:sp>
        <p:nvSpPr>
          <p:cNvPr id="4" name="TextBox 6">
            <a:extLst>
              <a:ext uri="{FF2B5EF4-FFF2-40B4-BE49-F238E27FC236}">
                <a16:creationId xmlns:a16="http://schemas.microsoft.com/office/drawing/2014/main" id="{DB40544B-7394-726D-355E-6ADC9FBF5A22}"/>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sp>
        <p:nvSpPr>
          <p:cNvPr id="5" name="RED-BG">
            <a:extLst>
              <a:ext uri="{FF2B5EF4-FFF2-40B4-BE49-F238E27FC236}">
                <a16:creationId xmlns:a16="http://schemas.microsoft.com/office/drawing/2014/main" id="{B6CCAF71-09E4-6D98-80C0-AA93734B5EBA}"/>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BFEB11FD-7E12-EB9C-4004-7DC5EF336D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43360" y="6301824"/>
            <a:ext cx="411480" cy="426553"/>
          </a:xfrm>
          <a:prstGeom prst="rect">
            <a:avLst/>
          </a:prstGeom>
        </p:spPr>
      </p:pic>
      <p:sp>
        <p:nvSpPr>
          <p:cNvPr id="7" name="TextBox 6">
            <a:extLst>
              <a:ext uri="{FF2B5EF4-FFF2-40B4-BE49-F238E27FC236}">
                <a16:creationId xmlns:a16="http://schemas.microsoft.com/office/drawing/2014/main" id="{6269190A-AA15-6EA2-0EB9-A70E20F45D85}"/>
              </a:ext>
            </a:extLst>
          </p:cNvPr>
          <p:cNvSpPr txBox="1"/>
          <p:nvPr/>
        </p:nvSpPr>
        <p:spPr>
          <a:xfrm>
            <a:off x="6947825" y="872410"/>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dirty="0">
                <a:solidFill>
                  <a:srgbClr val="22323A"/>
                </a:solidFill>
                <a:latin typeface="Plus Jakarta Sans SemiBold" pitchFamily="2" charset="77"/>
                <a:cs typeface="Plus Jakarta Sans SemiBold" pitchFamily="2" charset="77"/>
              </a:rPr>
              <a:t>Project name</a:t>
            </a:r>
          </a:p>
        </p:txBody>
      </p:sp>
      <p:grpSp>
        <p:nvGrpSpPr>
          <p:cNvPr id="37" name="Group 36">
            <a:extLst>
              <a:ext uri="{FF2B5EF4-FFF2-40B4-BE49-F238E27FC236}">
                <a16:creationId xmlns:a16="http://schemas.microsoft.com/office/drawing/2014/main" id="{4F4AC274-A5E5-568D-E39A-D8AD756226EF}"/>
              </a:ext>
            </a:extLst>
          </p:cNvPr>
          <p:cNvGrpSpPr/>
          <p:nvPr/>
        </p:nvGrpSpPr>
        <p:grpSpPr>
          <a:xfrm>
            <a:off x="6947825" y="3276600"/>
            <a:ext cx="3447548" cy="874186"/>
            <a:chOff x="961642" y="2499825"/>
            <a:chExt cx="3447548" cy="874186"/>
          </a:xfrm>
        </p:grpSpPr>
        <p:sp>
          <p:nvSpPr>
            <p:cNvPr id="16" name="TextBox 15">
              <a:extLst>
                <a:ext uri="{FF2B5EF4-FFF2-40B4-BE49-F238E27FC236}">
                  <a16:creationId xmlns:a16="http://schemas.microsoft.com/office/drawing/2014/main" id="{DAC4EACF-6A15-B506-9C18-32F0F8F286CC}"/>
                </a:ext>
              </a:extLst>
            </p:cNvPr>
            <p:cNvSpPr txBox="1"/>
            <p:nvPr/>
          </p:nvSpPr>
          <p:spPr>
            <a:xfrm>
              <a:off x="96164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dirty="0">
                  <a:solidFill>
                    <a:srgbClr val="22323A"/>
                  </a:solidFill>
                  <a:latin typeface="Plus Jakarta Sans SemiBold" pitchFamily="2" charset="77"/>
                  <a:cs typeface="Plus Jakarta Sans SemiBold" pitchFamily="2" charset="77"/>
                </a:rPr>
                <a:t>Type of facility</a:t>
              </a:r>
            </a:p>
          </p:txBody>
        </p:sp>
        <p:sp>
          <p:nvSpPr>
            <p:cNvPr id="17" name="TextBox 16">
              <a:extLst>
                <a:ext uri="{FF2B5EF4-FFF2-40B4-BE49-F238E27FC236}">
                  <a16:creationId xmlns:a16="http://schemas.microsoft.com/office/drawing/2014/main" id="{94552C9E-8376-9364-43AD-B7C107CAAB0A}"/>
                </a:ext>
              </a:extLst>
            </p:cNvPr>
            <p:cNvSpPr txBox="1"/>
            <p:nvPr/>
          </p:nvSpPr>
          <p:spPr>
            <a:xfrm>
              <a:off x="961642" y="2883620"/>
              <a:ext cx="3447548"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(Municipal, industrial, direct potable reuse, leachate, aquaculture, etc.)</a:t>
              </a:r>
            </a:p>
          </p:txBody>
        </p:sp>
      </p:grpSp>
      <p:grpSp>
        <p:nvGrpSpPr>
          <p:cNvPr id="39" name="Group 38">
            <a:extLst>
              <a:ext uri="{FF2B5EF4-FFF2-40B4-BE49-F238E27FC236}">
                <a16:creationId xmlns:a16="http://schemas.microsoft.com/office/drawing/2014/main" id="{628AE46D-82A0-BF4B-06A3-324FBFB68CF0}"/>
              </a:ext>
            </a:extLst>
          </p:cNvPr>
          <p:cNvGrpSpPr/>
          <p:nvPr/>
        </p:nvGrpSpPr>
        <p:grpSpPr>
          <a:xfrm>
            <a:off x="6947825" y="1468556"/>
            <a:ext cx="3447548" cy="615653"/>
            <a:chOff x="4578727" y="1683252"/>
            <a:chExt cx="3447548" cy="615653"/>
          </a:xfrm>
        </p:grpSpPr>
        <p:sp>
          <p:nvSpPr>
            <p:cNvPr id="25" name="TextBox 24">
              <a:extLst>
                <a:ext uri="{FF2B5EF4-FFF2-40B4-BE49-F238E27FC236}">
                  <a16:creationId xmlns:a16="http://schemas.microsoft.com/office/drawing/2014/main" id="{665FBF4C-2CAB-43FC-8829-D139EB63BDE4}"/>
                </a:ext>
              </a:extLst>
            </p:cNvPr>
            <p:cNvSpPr txBox="1"/>
            <p:nvPr/>
          </p:nvSpPr>
          <p:spPr>
            <a:xfrm>
              <a:off x="4578727"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dirty="0">
                  <a:solidFill>
                    <a:srgbClr val="22323A"/>
                  </a:solidFill>
                  <a:latin typeface="Plus Jakarta Sans SemiBold" pitchFamily="2" charset="77"/>
                  <a:cs typeface="Plus Jakarta Sans SemiBold" pitchFamily="2" charset="77"/>
                </a:rPr>
                <a:t>Location</a:t>
              </a:r>
            </a:p>
          </p:txBody>
        </p:sp>
        <p:sp>
          <p:nvSpPr>
            <p:cNvPr id="26" name="TextBox 25">
              <a:extLst>
                <a:ext uri="{FF2B5EF4-FFF2-40B4-BE49-F238E27FC236}">
                  <a16:creationId xmlns:a16="http://schemas.microsoft.com/office/drawing/2014/main" id="{E8C525CE-9025-1129-9382-B1C77ECB3958}"/>
                </a:ext>
              </a:extLst>
            </p:cNvPr>
            <p:cNvSpPr txBox="1"/>
            <p:nvPr/>
          </p:nvSpPr>
          <p:spPr>
            <a:xfrm>
              <a:off x="4578727"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(Facility name, city, country)</a:t>
              </a:r>
            </a:p>
          </p:txBody>
        </p:sp>
      </p:grpSp>
      <p:grpSp>
        <p:nvGrpSpPr>
          <p:cNvPr id="40" name="Group 39">
            <a:extLst>
              <a:ext uri="{FF2B5EF4-FFF2-40B4-BE49-F238E27FC236}">
                <a16:creationId xmlns:a16="http://schemas.microsoft.com/office/drawing/2014/main" id="{33F56FDD-859F-2930-F660-4FD0CA278A23}"/>
              </a:ext>
            </a:extLst>
          </p:cNvPr>
          <p:cNvGrpSpPr/>
          <p:nvPr/>
        </p:nvGrpSpPr>
        <p:grpSpPr>
          <a:xfrm>
            <a:off x="6947825" y="2372578"/>
            <a:ext cx="3447548" cy="615653"/>
            <a:chOff x="8195812" y="1683252"/>
            <a:chExt cx="3447548" cy="615653"/>
          </a:xfrm>
        </p:grpSpPr>
        <p:sp>
          <p:nvSpPr>
            <p:cNvPr id="29" name="TextBox 28">
              <a:extLst>
                <a:ext uri="{FF2B5EF4-FFF2-40B4-BE49-F238E27FC236}">
                  <a16:creationId xmlns:a16="http://schemas.microsoft.com/office/drawing/2014/main" id="{513896BE-932C-3AB3-1416-CEA21458968B}"/>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a:solidFill>
                    <a:srgbClr val="22323A"/>
                  </a:solidFill>
                  <a:latin typeface="Plus Jakarta Sans SemiBold" pitchFamily="2" charset="77"/>
                  <a:cs typeface="Plus Jakarta Sans SemiBold" pitchFamily="2" charset="77"/>
                </a:rPr>
                <a:t>Client contact person</a:t>
              </a:r>
            </a:p>
          </p:txBody>
        </p:sp>
        <p:sp>
          <p:nvSpPr>
            <p:cNvPr id="30" name="TextBox 29">
              <a:extLst>
                <a:ext uri="{FF2B5EF4-FFF2-40B4-BE49-F238E27FC236}">
                  <a16:creationId xmlns:a16="http://schemas.microsoft.com/office/drawing/2014/main" id="{CFD7C4C1-8D2E-B0AD-D078-D950DE0D2EA0}"/>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a:solidFill>
                    <a:schemeClr val="tx2">
                      <a:lumMod val="90000"/>
                      <a:lumOff val="10000"/>
                    </a:schemeClr>
                  </a:solidFill>
                  <a:latin typeface="Plus Jakarta Sans" pitchFamily="2" charset="77"/>
                  <a:cs typeface="Plus Jakarta Sans" pitchFamily="2" charset="77"/>
                </a:rPr>
                <a:t>(Name, email, phone)</a:t>
              </a:r>
            </a:p>
          </p:txBody>
        </p:sp>
      </p:grpSp>
      <p:grpSp>
        <p:nvGrpSpPr>
          <p:cNvPr id="41" name="Group 40">
            <a:extLst>
              <a:ext uri="{FF2B5EF4-FFF2-40B4-BE49-F238E27FC236}">
                <a16:creationId xmlns:a16="http://schemas.microsoft.com/office/drawing/2014/main" id="{9C3F91E0-925F-D59C-1394-D33FFDA9A4ED}"/>
              </a:ext>
            </a:extLst>
          </p:cNvPr>
          <p:cNvGrpSpPr/>
          <p:nvPr/>
        </p:nvGrpSpPr>
        <p:grpSpPr>
          <a:xfrm>
            <a:off x="6947825" y="5343175"/>
            <a:ext cx="3447548" cy="615653"/>
            <a:chOff x="8195812" y="2499825"/>
            <a:chExt cx="3447548" cy="615653"/>
          </a:xfrm>
        </p:grpSpPr>
        <p:sp>
          <p:nvSpPr>
            <p:cNvPr id="32" name="TextBox 31">
              <a:extLst>
                <a:ext uri="{FF2B5EF4-FFF2-40B4-BE49-F238E27FC236}">
                  <a16:creationId xmlns:a16="http://schemas.microsoft.com/office/drawing/2014/main" id="{8C0481F5-55F4-873E-0424-49FC11BB6BA7}"/>
                </a:ext>
              </a:extLst>
            </p:cNvPr>
            <p:cNvSpPr txBox="1"/>
            <p:nvPr/>
          </p:nvSpPr>
          <p:spPr>
            <a:xfrm>
              <a:off x="819581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a:solidFill>
                    <a:srgbClr val="22323A"/>
                  </a:solidFill>
                  <a:latin typeface="Plus Jakarta Sans SemiBold" pitchFamily="2" charset="77"/>
                  <a:cs typeface="Plus Jakarta Sans SemiBold" pitchFamily="2" charset="77"/>
                </a:rPr>
                <a:t>Project timeline</a:t>
              </a:r>
            </a:p>
          </p:txBody>
        </p:sp>
        <p:sp>
          <p:nvSpPr>
            <p:cNvPr id="33" name="TextBox 32">
              <a:extLst>
                <a:ext uri="{FF2B5EF4-FFF2-40B4-BE49-F238E27FC236}">
                  <a16:creationId xmlns:a16="http://schemas.microsoft.com/office/drawing/2014/main" id="{FDC67823-9676-17B9-F179-E1EEB280833B}"/>
                </a:ext>
              </a:extLst>
            </p:cNvPr>
            <p:cNvSpPr txBox="1"/>
            <p:nvPr/>
          </p:nvSpPr>
          <p:spPr>
            <a:xfrm>
              <a:off x="8195812" y="2883620"/>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a:solidFill>
                    <a:schemeClr val="tx2">
                      <a:lumMod val="90000"/>
                      <a:lumOff val="10000"/>
                    </a:schemeClr>
                  </a:solidFill>
                  <a:latin typeface="Plus Jakarta Sans" pitchFamily="2" charset="77"/>
                  <a:cs typeface="Plus Jakarta Sans" pitchFamily="2" charset="77"/>
                </a:rPr>
                <a:t>(Project design stage, delivery date)</a:t>
              </a:r>
            </a:p>
          </p:txBody>
        </p:sp>
      </p:grpSp>
      <p:grpSp>
        <p:nvGrpSpPr>
          <p:cNvPr id="38" name="Group 37">
            <a:extLst>
              <a:ext uri="{FF2B5EF4-FFF2-40B4-BE49-F238E27FC236}">
                <a16:creationId xmlns:a16="http://schemas.microsoft.com/office/drawing/2014/main" id="{E8CF463F-A351-E12F-71F9-1B818CA30656}"/>
              </a:ext>
            </a:extLst>
          </p:cNvPr>
          <p:cNvGrpSpPr/>
          <p:nvPr/>
        </p:nvGrpSpPr>
        <p:grpSpPr>
          <a:xfrm>
            <a:off x="6947825" y="4439155"/>
            <a:ext cx="3617085" cy="615653"/>
            <a:chOff x="4578726" y="2499825"/>
            <a:chExt cx="3617085" cy="615653"/>
          </a:xfrm>
        </p:grpSpPr>
        <p:sp>
          <p:nvSpPr>
            <p:cNvPr id="35" name="TextBox 34">
              <a:extLst>
                <a:ext uri="{FF2B5EF4-FFF2-40B4-BE49-F238E27FC236}">
                  <a16:creationId xmlns:a16="http://schemas.microsoft.com/office/drawing/2014/main" id="{D4FAF07B-CB90-CC26-36CB-9DF28CD8D87A}"/>
                </a:ext>
              </a:extLst>
            </p:cNvPr>
            <p:cNvSpPr txBox="1"/>
            <p:nvPr/>
          </p:nvSpPr>
          <p:spPr>
            <a:xfrm>
              <a:off x="4578727"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a:solidFill>
                    <a:srgbClr val="22323A"/>
                  </a:solidFill>
                  <a:latin typeface="Plus Jakarta Sans SemiBold" pitchFamily="2" charset="77"/>
                  <a:cs typeface="Plus Jakarta Sans SemiBold" pitchFamily="2" charset="77"/>
                </a:rPr>
                <a:t>Project type</a:t>
              </a:r>
            </a:p>
          </p:txBody>
        </p:sp>
        <p:sp>
          <p:nvSpPr>
            <p:cNvPr id="36" name="TextBox 35">
              <a:extLst>
                <a:ext uri="{FF2B5EF4-FFF2-40B4-BE49-F238E27FC236}">
                  <a16:creationId xmlns:a16="http://schemas.microsoft.com/office/drawing/2014/main" id="{3C216B08-459C-02E6-FE7F-B020A6754B11}"/>
                </a:ext>
              </a:extLst>
            </p:cNvPr>
            <p:cNvSpPr txBox="1"/>
            <p:nvPr/>
          </p:nvSpPr>
          <p:spPr>
            <a:xfrm>
              <a:off x="4578726" y="2883620"/>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(New construction, retrofit, upgrade)</a:t>
              </a:r>
            </a:p>
          </p:txBody>
        </p:sp>
      </p:grpSp>
      <p:sp>
        <p:nvSpPr>
          <p:cNvPr id="8" name="TextBox 7">
            <a:extLst>
              <a:ext uri="{FF2B5EF4-FFF2-40B4-BE49-F238E27FC236}">
                <a16:creationId xmlns:a16="http://schemas.microsoft.com/office/drawing/2014/main" id="{2028A6EA-F63B-379B-BD8C-22A6DDA1A286}"/>
              </a:ext>
            </a:extLst>
          </p:cNvPr>
          <p:cNvSpPr txBox="1"/>
          <p:nvPr/>
        </p:nvSpPr>
        <p:spPr>
          <a:xfrm>
            <a:off x="1724051" y="2596444"/>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TECHNICAL APPLICATIONS &amp; PROPOSALS</a:t>
            </a:r>
          </a:p>
        </p:txBody>
      </p:sp>
      <mc:AlternateContent xmlns:mc="http://schemas.openxmlformats.org/markup-compatibility/2006">
        <mc:Choice xmlns:am3d="http://schemas.microsoft.com/office/drawing/2017/model3d" Requires="am3d">
          <p:graphicFrame>
            <p:nvGraphicFramePr>
              <p:cNvPr id="12" name="3D Model 11" descr="File folder with contents">
                <a:extLst>
                  <a:ext uri="{FF2B5EF4-FFF2-40B4-BE49-F238E27FC236}">
                    <a16:creationId xmlns:a16="http://schemas.microsoft.com/office/drawing/2014/main" id="{58C5A9D9-4513-1879-825A-997116A84442}"/>
                  </a:ext>
                </a:extLst>
              </p:cNvPr>
              <p:cNvGraphicFramePr>
                <a:graphicFrameLocks noChangeAspect="1"/>
              </p:cNvGraphicFramePr>
              <p:nvPr>
                <p:extLst>
                  <p:ext uri="{D42A27DB-BD31-4B8C-83A1-F6EECF244321}">
                    <p14:modId xmlns:p14="http://schemas.microsoft.com/office/powerpoint/2010/main" val="3407772291"/>
                  </p:ext>
                </p:extLst>
              </p:nvPr>
            </p:nvGraphicFramePr>
            <p:xfrm>
              <a:off x="469838" y="7622902"/>
              <a:ext cx="2937792" cy="7143524"/>
            </p:xfrm>
            <a:graphic>
              <a:graphicData uri="http://schemas.microsoft.com/office/drawing/2017/model3d">
                <am3d:model3d r:embed="rId7">
                  <am3d:spPr>
                    <a:xfrm>
                      <a:off x="0" y="0"/>
                      <a:ext cx="2937792" cy="7143524"/>
                    </a:xfrm>
                    <a:prstGeom prst="rect">
                      <a:avLst/>
                    </a:prstGeom>
                  </am3d:spPr>
                  <am3d:camera>
                    <am3d:pos x="0" y="0" z="61547015"/>
                    <am3d:up dx="0" dy="36000000" dz="0"/>
                    <am3d:lookAt x="0" y="0" z="0"/>
                    <am3d:perspective fov="2700000"/>
                  </am3d:camera>
                  <am3d:trans>
                    <am3d:meterPerModelUnit n="5746901" d="1000000"/>
                    <am3d:preTrans dx="0" dy="-13710234" dz="362805"/>
                    <am3d:scale>
                      <am3d:sx n="1000000" d="1000000"/>
                      <am3d:sy n="1000000" d="1000000"/>
                      <am3d:sz n="1000000" d="1000000"/>
                    </am3d:scale>
                    <am3d:rot ax="5461967" ay="-3766156" az="5330363"/>
                    <am3d:postTrans dx="0" dy="0" dz="0"/>
                  </am3d:trans>
                  <am3d:raster rName="Office3DRenderer" rVer="16.0.8326">
                    <am3d:blip r:embed="rId8"/>
                  </am3d:raster>
                  <am3d:objViewport viewportSz="748799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3D Model 11" descr="File folder with contents">
                <a:extLst>
                  <a:ext uri="{FF2B5EF4-FFF2-40B4-BE49-F238E27FC236}">
                    <a16:creationId xmlns:a16="http://schemas.microsoft.com/office/drawing/2014/main" id="{58C5A9D9-4513-1879-825A-997116A84442}"/>
                  </a:ext>
                </a:extLst>
              </p:cNvPr>
              <p:cNvPicPr>
                <a:picLocks noGrp="1" noRot="1" noChangeAspect="1" noMove="1" noResize="1" noEditPoints="1" noAdjustHandles="1" noChangeArrowheads="1" noChangeShapeType="1" noCrop="1"/>
              </p:cNvPicPr>
              <p:nvPr/>
            </p:nvPicPr>
            <p:blipFill>
              <a:blip r:embed="rId8"/>
              <a:stretch>
                <a:fillRect/>
              </a:stretch>
            </p:blipFill>
            <p:spPr>
              <a:xfrm>
                <a:off x="469838" y="7622902"/>
                <a:ext cx="2937792" cy="7143524"/>
              </a:xfrm>
              <a:prstGeom prst="rect">
                <a:avLst/>
              </a:prstGeom>
            </p:spPr>
          </p:pic>
        </mc:Fallback>
      </mc:AlternateContent>
      <p:pic>
        <p:nvPicPr>
          <p:cNvPr id="15" name="Picture 2">
            <a:extLst>
              <a:ext uri="{FF2B5EF4-FFF2-40B4-BE49-F238E27FC236}">
                <a16:creationId xmlns:a16="http://schemas.microsoft.com/office/drawing/2014/main" id="{6DB890E9-056C-F36D-3F29-52AE8B317C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52692" y="12604747"/>
            <a:ext cx="9158616" cy="4579309"/>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29D78E14-E092-F203-8D4E-DD531155D9E9}"/>
              </a:ext>
            </a:extLst>
          </p:cNvPr>
          <p:cNvGrpSpPr/>
          <p:nvPr/>
        </p:nvGrpSpPr>
        <p:grpSpPr>
          <a:xfrm>
            <a:off x="7395619" y="11138712"/>
            <a:ext cx="3447548" cy="615653"/>
            <a:chOff x="961642" y="2499825"/>
            <a:chExt cx="3447548" cy="615653"/>
          </a:xfrm>
        </p:grpSpPr>
        <p:sp>
          <p:nvSpPr>
            <p:cNvPr id="19" name="TextBox 18">
              <a:extLst>
                <a:ext uri="{FF2B5EF4-FFF2-40B4-BE49-F238E27FC236}">
                  <a16:creationId xmlns:a16="http://schemas.microsoft.com/office/drawing/2014/main" id="{886E3EE5-5ECD-730E-DE4C-BADE94FE27AD}"/>
                </a:ext>
              </a:extLst>
            </p:cNvPr>
            <p:cNvSpPr txBox="1"/>
            <p:nvPr/>
          </p:nvSpPr>
          <p:spPr>
            <a:xfrm>
              <a:off x="96164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dirty="0">
                  <a:solidFill>
                    <a:srgbClr val="22323A"/>
                  </a:solidFill>
                  <a:latin typeface="Plus Jakarta Sans SemiBold" pitchFamily="2" charset="77"/>
                  <a:cs typeface="Plus Jakarta Sans SemiBold" pitchFamily="2" charset="77"/>
                </a:rPr>
                <a:t>Dosage</a:t>
              </a:r>
            </a:p>
          </p:txBody>
        </p:sp>
        <p:sp>
          <p:nvSpPr>
            <p:cNvPr id="20" name="TextBox 19">
              <a:extLst>
                <a:ext uri="{FF2B5EF4-FFF2-40B4-BE49-F238E27FC236}">
                  <a16:creationId xmlns:a16="http://schemas.microsoft.com/office/drawing/2014/main" id="{918DAF94-22BD-EAC6-53ED-F150C7257E51}"/>
                </a:ext>
              </a:extLst>
            </p:cNvPr>
            <p:cNvSpPr txBox="1"/>
            <p:nvPr/>
          </p:nvSpPr>
          <p:spPr>
            <a:xfrm>
              <a:off x="961642" y="2883620"/>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(PPM, mg/L)</a:t>
              </a:r>
            </a:p>
          </p:txBody>
        </p:sp>
      </p:grpSp>
      <p:grpSp>
        <p:nvGrpSpPr>
          <p:cNvPr id="21" name="Group 20">
            <a:extLst>
              <a:ext uri="{FF2B5EF4-FFF2-40B4-BE49-F238E27FC236}">
                <a16:creationId xmlns:a16="http://schemas.microsoft.com/office/drawing/2014/main" id="{A9AC71DD-C8CD-AAA4-203B-82768B7070ED}"/>
              </a:ext>
            </a:extLst>
          </p:cNvPr>
          <p:cNvGrpSpPr/>
          <p:nvPr/>
        </p:nvGrpSpPr>
        <p:grpSpPr>
          <a:xfrm>
            <a:off x="7395619" y="7409754"/>
            <a:ext cx="3814396" cy="615653"/>
            <a:chOff x="4578726" y="1683252"/>
            <a:chExt cx="3814396" cy="615653"/>
          </a:xfrm>
        </p:grpSpPr>
        <p:sp>
          <p:nvSpPr>
            <p:cNvPr id="22" name="TextBox 21">
              <a:extLst>
                <a:ext uri="{FF2B5EF4-FFF2-40B4-BE49-F238E27FC236}">
                  <a16:creationId xmlns:a16="http://schemas.microsoft.com/office/drawing/2014/main" id="{2E470DF4-191D-9058-F290-D5223E1C7C9D}"/>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dirty="0">
                  <a:solidFill>
                    <a:srgbClr val="22323A"/>
                  </a:solidFill>
                  <a:latin typeface="Plus Jakarta Sans SemiBold" pitchFamily="2" charset="77"/>
                  <a:cs typeface="Plus Jakarta Sans SemiBold" pitchFamily="2" charset="77"/>
                </a:rPr>
                <a:t>Ozone production capacity </a:t>
              </a:r>
            </a:p>
          </p:txBody>
        </p:sp>
        <p:sp>
          <p:nvSpPr>
            <p:cNvPr id="23" name="TextBox 22">
              <a:extLst>
                <a:ext uri="{FF2B5EF4-FFF2-40B4-BE49-F238E27FC236}">
                  <a16:creationId xmlns:a16="http://schemas.microsoft.com/office/drawing/2014/main" id="{51C41B1D-4FEB-8FE7-00D9-9568DDE6FB9B}"/>
                </a:ext>
              </a:extLst>
            </p:cNvPr>
            <p:cNvSpPr txBox="1"/>
            <p:nvPr/>
          </p:nvSpPr>
          <p:spPr>
            <a:xfrm>
              <a:off x="4578727"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a:t>
              </a:r>
              <a:r>
                <a:rPr lang="en-US" sz="1400" i="1" dirty="0" err="1">
                  <a:solidFill>
                    <a:schemeClr val="tx2">
                      <a:lumMod val="90000"/>
                      <a:lumOff val="10000"/>
                    </a:schemeClr>
                  </a:solidFill>
                  <a:latin typeface="Plus Jakarta Sans" pitchFamily="2" charset="77"/>
                  <a:cs typeface="Plus Jakarta Sans" pitchFamily="2" charset="77"/>
                </a:rPr>
                <a:t>ppd</a:t>
              </a:r>
              <a:r>
                <a:rPr lang="en-US" sz="1400" i="1" dirty="0">
                  <a:solidFill>
                    <a:schemeClr val="tx2">
                      <a:lumMod val="90000"/>
                      <a:lumOff val="10000"/>
                    </a:schemeClr>
                  </a:solidFill>
                  <a:latin typeface="Plus Jakarta Sans" pitchFamily="2" charset="77"/>
                  <a:cs typeface="Plus Jakarta Sans" pitchFamily="2" charset="77"/>
                </a:rPr>
                <a:t>, kg/d, kg/h)</a:t>
              </a:r>
            </a:p>
          </p:txBody>
        </p:sp>
      </p:grpSp>
      <p:grpSp>
        <p:nvGrpSpPr>
          <p:cNvPr id="24" name="Group 23">
            <a:extLst>
              <a:ext uri="{FF2B5EF4-FFF2-40B4-BE49-F238E27FC236}">
                <a16:creationId xmlns:a16="http://schemas.microsoft.com/office/drawing/2014/main" id="{E9AD6621-7613-57AF-6B1E-0EA74EB78AB1}"/>
              </a:ext>
            </a:extLst>
          </p:cNvPr>
          <p:cNvGrpSpPr/>
          <p:nvPr/>
        </p:nvGrpSpPr>
        <p:grpSpPr>
          <a:xfrm>
            <a:off x="7395619" y="9274233"/>
            <a:ext cx="3447548" cy="615653"/>
            <a:chOff x="8195812" y="1683252"/>
            <a:chExt cx="3447548" cy="615653"/>
          </a:xfrm>
        </p:grpSpPr>
        <p:sp>
          <p:nvSpPr>
            <p:cNvPr id="27" name="TextBox 26">
              <a:extLst>
                <a:ext uri="{FF2B5EF4-FFF2-40B4-BE49-F238E27FC236}">
                  <a16:creationId xmlns:a16="http://schemas.microsoft.com/office/drawing/2014/main" id="{1E2A9CC9-26BE-CF00-9A2E-BE7C58462360}"/>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dirty="0">
                  <a:solidFill>
                    <a:srgbClr val="22323A"/>
                  </a:solidFill>
                  <a:latin typeface="Plus Jakarta Sans SemiBold" pitchFamily="2" charset="77"/>
                  <a:cs typeface="Plus Jakarta Sans SemiBold" pitchFamily="2" charset="77"/>
                </a:rPr>
                <a:t>Design flow</a:t>
              </a:r>
            </a:p>
          </p:txBody>
        </p:sp>
        <p:sp>
          <p:nvSpPr>
            <p:cNvPr id="28" name="TextBox 27">
              <a:extLst>
                <a:ext uri="{FF2B5EF4-FFF2-40B4-BE49-F238E27FC236}">
                  <a16:creationId xmlns:a16="http://schemas.microsoft.com/office/drawing/2014/main" id="{0FFBE5F6-A0FD-4AA3-57DB-4574C6D0C582}"/>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(MGD, </a:t>
              </a:r>
              <a:r>
                <a:rPr lang="en-US" sz="1400" i="1" dirty="0" err="1">
                  <a:solidFill>
                    <a:schemeClr val="tx2">
                      <a:lumMod val="90000"/>
                      <a:lumOff val="10000"/>
                    </a:schemeClr>
                  </a:solidFill>
                  <a:latin typeface="Plus Jakarta Sans" pitchFamily="2" charset="77"/>
                  <a:cs typeface="Plus Jakarta Sans" pitchFamily="2" charset="77"/>
                </a:rPr>
                <a:t>gpm</a:t>
              </a:r>
              <a:r>
                <a:rPr lang="en-US" sz="1400" i="1" dirty="0">
                  <a:solidFill>
                    <a:schemeClr val="tx2">
                      <a:lumMod val="90000"/>
                      <a:lumOff val="10000"/>
                    </a:schemeClr>
                  </a:solidFill>
                  <a:latin typeface="Plus Jakarta Sans" pitchFamily="2" charset="77"/>
                  <a:cs typeface="Plus Jakarta Sans" pitchFamily="2" charset="77"/>
                </a:rPr>
                <a:t>, m3/d, m3/h)</a:t>
              </a:r>
            </a:p>
          </p:txBody>
        </p:sp>
      </p:grpSp>
      <p:grpSp>
        <p:nvGrpSpPr>
          <p:cNvPr id="31" name="Group 30">
            <a:extLst>
              <a:ext uri="{FF2B5EF4-FFF2-40B4-BE49-F238E27FC236}">
                <a16:creationId xmlns:a16="http://schemas.microsoft.com/office/drawing/2014/main" id="{A092AB58-8CB5-598C-86EB-B38A7EF16AD0}"/>
              </a:ext>
            </a:extLst>
          </p:cNvPr>
          <p:cNvGrpSpPr/>
          <p:nvPr/>
        </p:nvGrpSpPr>
        <p:grpSpPr>
          <a:xfrm>
            <a:off x="7395619" y="14867671"/>
            <a:ext cx="3447548" cy="615653"/>
            <a:chOff x="8195812" y="2499825"/>
            <a:chExt cx="3447548" cy="615653"/>
          </a:xfrm>
        </p:grpSpPr>
        <p:sp>
          <p:nvSpPr>
            <p:cNvPr id="34" name="TextBox 33">
              <a:extLst>
                <a:ext uri="{FF2B5EF4-FFF2-40B4-BE49-F238E27FC236}">
                  <a16:creationId xmlns:a16="http://schemas.microsoft.com/office/drawing/2014/main" id="{9F9E9E7A-28DB-F503-6B7F-FAA3107F2799}"/>
                </a:ext>
              </a:extLst>
            </p:cNvPr>
            <p:cNvSpPr txBox="1"/>
            <p:nvPr/>
          </p:nvSpPr>
          <p:spPr>
            <a:xfrm>
              <a:off x="819581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dirty="0">
                  <a:solidFill>
                    <a:srgbClr val="22323A"/>
                  </a:solidFill>
                  <a:latin typeface="Plus Jakarta Sans SemiBold" pitchFamily="2" charset="77"/>
                  <a:cs typeface="Plus Jakarta Sans SemiBold" pitchFamily="2" charset="77"/>
                </a:rPr>
                <a:t>Redundancy needed</a:t>
              </a:r>
            </a:p>
          </p:txBody>
        </p:sp>
        <p:sp>
          <p:nvSpPr>
            <p:cNvPr id="42" name="TextBox 41">
              <a:extLst>
                <a:ext uri="{FF2B5EF4-FFF2-40B4-BE49-F238E27FC236}">
                  <a16:creationId xmlns:a16="http://schemas.microsoft.com/office/drawing/2014/main" id="{2664067D-7E3C-3556-B710-E294EEBB02CA}"/>
                </a:ext>
              </a:extLst>
            </p:cNvPr>
            <p:cNvSpPr txBox="1"/>
            <p:nvPr/>
          </p:nvSpPr>
          <p:spPr>
            <a:xfrm>
              <a:off x="8195812" y="2883620"/>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(N+1)</a:t>
              </a:r>
            </a:p>
          </p:txBody>
        </p:sp>
      </p:grpSp>
      <p:grpSp>
        <p:nvGrpSpPr>
          <p:cNvPr id="43" name="Group 42">
            <a:extLst>
              <a:ext uri="{FF2B5EF4-FFF2-40B4-BE49-F238E27FC236}">
                <a16:creationId xmlns:a16="http://schemas.microsoft.com/office/drawing/2014/main" id="{53902467-F001-F6CA-373C-2D096D6763F3}"/>
              </a:ext>
            </a:extLst>
          </p:cNvPr>
          <p:cNvGrpSpPr/>
          <p:nvPr/>
        </p:nvGrpSpPr>
        <p:grpSpPr>
          <a:xfrm>
            <a:off x="7395619" y="13003191"/>
            <a:ext cx="3617085" cy="615653"/>
            <a:chOff x="4578726" y="2499825"/>
            <a:chExt cx="3617085" cy="615653"/>
          </a:xfrm>
        </p:grpSpPr>
        <p:sp>
          <p:nvSpPr>
            <p:cNvPr id="44" name="TextBox 43">
              <a:extLst>
                <a:ext uri="{FF2B5EF4-FFF2-40B4-BE49-F238E27FC236}">
                  <a16:creationId xmlns:a16="http://schemas.microsoft.com/office/drawing/2014/main" id="{694992AE-3FFA-69D8-3B30-F2C45B291313}"/>
                </a:ext>
              </a:extLst>
            </p:cNvPr>
            <p:cNvSpPr txBox="1"/>
            <p:nvPr/>
          </p:nvSpPr>
          <p:spPr>
            <a:xfrm>
              <a:off x="4578727"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6"/>
                </a:buBlip>
              </a:pPr>
              <a:r>
                <a:rPr lang="en-US" sz="2000" b="1" dirty="0">
                  <a:solidFill>
                    <a:srgbClr val="22323A"/>
                  </a:solidFill>
                  <a:latin typeface="Plus Jakarta Sans SemiBold" pitchFamily="2" charset="77"/>
                  <a:cs typeface="Plus Jakarta Sans SemiBold" pitchFamily="2" charset="77"/>
                </a:rPr>
                <a:t>Oxygen feed gas </a:t>
              </a:r>
            </a:p>
          </p:txBody>
        </p:sp>
        <p:sp>
          <p:nvSpPr>
            <p:cNvPr id="45" name="TextBox 44">
              <a:extLst>
                <a:ext uri="{FF2B5EF4-FFF2-40B4-BE49-F238E27FC236}">
                  <a16:creationId xmlns:a16="http://schemas.microsoft.com/office/drawing/2014/main" id="{3FC891AC-FE1E-6A21-11E3-1B45B03036B1}"/>
                </a:ext>
              </a:extLst>
            </p:cNvPr>
            <p:cNvSpPr txBox="1"/>
            <p:nvPr/>
          </p:nvSpPr>
          <p:spPr>
            <a:xfrm>
              <a:off x="4578726" y="2883620"/>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(liquid oxygen LOX, PSA, VSA)</a:t>
              </a:r>
            </a:p>
          </p:txBody>
        </p:sp>
      </p:grpSp>
    </p:spTree>
    <p:extLst>
      <p:ext uri="{BB962C8B-B14F-4D97-AF65-F5344CB8AC3E}">
        <p14:creationId xmlns:p14="http://schemas.microsoft.com/office/powerpoint/2010/main" val="3062485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AAB3BEE-38A1-062C-3513-BB37C6AC1FB4}"/>
            </a:ext>
          </a:extLst>
        </p:cNvPr>
        <p:cNvGrpSpPr/>
        <p:nvPr/>
      </p:nvGrpSpPr>
      <p:grpSpPr>
        <a:xfrm>
          <a:off x="0" y="0"/>
          <a:ext cx="0" cy="0"/>
          <a:chOff x="0" y="0"/>
          <a:chExt cx="0" cy="0"/>
        </a:xfrm>
      </p:grpSpPr>
      <p:sp>
        <p:nvSpPr>
          <p:cNvPr id="56" name="Oval 55">
            <a:extLst>
              <a:ext uri="{FF2B5EF4-FFF2-40B4-BE49-F238E27FC236}">
                <a16:creationId xmlns:a16="http://schemas.microsoft.com/office/drawing/2014/main" id="{D5741590-1C0E-44EB-D287-445CBE66D9DD}"/>
              </a:ext>
            </a:extLst>
          </p:cNvPr>
          <p:cNvSpPr/>
          <p:nvPr/>
        </p:nvSpPr>
        <p:spPr>
          <a:xfrm>
            <a:off x="1789376" y="684865"/>
            <a:ext cx="15782612" cy="15782612"/>
          </a:xfrm>
          <a:prstGeom prst="ellipse">
            <a:avLst/>
          </a:prstGeom>
          <a:solidFill>
            <a:schemeClr val="tx1">
              <a:lumMod val="95000"/>
              <a:lumOff val="5000"/>
              <a:alpha val="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m3d="http://schemas.microsoft.com/office/drawing/2017/model3d" Requires="am3d">
          <p:graphicFrame>
            <p:nvGraphicFramePr>
              <p:cNvPr id="11" name="3D Model 10" descr="Magnifying Glass">
                <a:extLst>
                  <a:ext uri="{FF2B5EF4-FFF2-40B4-BE49-F238E27FC236}">
                    <a16:creationId xmlns:a16="http://schemas.microsoft.com/office/drawing/2014/main" id="{4164EE42-7DC4-D2D0-06A8-ED4CE4138677}"/>
                  </a:ext>
                </a:extLst>
              </p:cNvPr>
              <p:cNvGraphicFramePr>
                <a:graphicFrameLocks noChangeAspect="1"/>
              </p:cNvGraphicFramePr>
              <p:nvPr>
                <p:extLst>
                  <p:ext uri="{D42A27DB-BD31-4B8C-83A1-F6EECF244321}">
                    <p14:modId xmlns:p14="http://schemas.microsoft.com/office/powerpoint/2010/main" val="3684742588"/>
                  </p:ext>
                </p:extLst>
              </p:nvPr>
            </p:nvGraphicFramePr>
            <p:xfrm rot="19113752">
              <a:off x="9315715" y="-5466869"/>
              <a:ext cx="9320177" cy="13180305"/>
            </p:xfrm>
            <a:graphic>
              <a:graphicData uri="http://schemas.microsoft.com/office/drawing/2017/model3d">
                <am3d:model3d r:embed="rId3">
                  <am3d:spPr>
                    <a:xfrm rot="19113752">
                      <a:off x="0" y="0"/>
                      <a:ext cx="9320177" cy="13180305"/>
                    </a:xfrm>
                    <a:prstGeom prst="rect">
                      <a:avLst/>
                    </a:prstGeom>
                  </am3d:spPr>
                  <am3d:camera>
                    <am3d:pos x="0" y="0" z="51390214"/>
                    <am3d:up dx="0" dy="36000000" dz="0"/>
                    <am3d:lookAt x="0" y="0" z="0"/>
                    <am3d:perspective fov="2700000"/>
                  </am3d:camera>
                  <am3d:trans>
                    <am3d:meterPerModelUnit n="6668896" d="1000000"/>
                    <am3d:preTrans dx="-1030" dy="-38" dz="0"/>
                    <am3d:scale>
                      <am3d:sx n="1000000" d="1000000"/>
                      <am3d:sy n="1000000" d="1000000"/>
                      <am3d:sz n="1000000" d="1000000"/>
                    </am3d:scale>
                    <am3d:rot ax="-4868910" ay="-815973" az="3388935"/>
                    <am3d:postTrans dx="0" dy="0" dz="0"/>
                  </am3d:trans>
                  <am3d:raster rName="Office3DRenderer" rVer="16.0.8326">
                    <am3d:blip r:embed="rId4"/>
                  </am3d:raster>
                  <am3d:objViewport viewportSz="1660870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3D Model 10" descr="Magnifying Glass">
                <a:extLst>
                  <a:ext uri="{FF2B5EF4-FFF2-40B4-BE49-F238E27FC236}">
                    <a16:creationId xmlns:a16="http://schemas.microsoft.com/office/drawing/2014/main" id="{4164EE42-7DC4-D2D0-06A8-ED4CE4138677}"/>
                  </a:ext>
                </a:extLst>
              </p:cNvPr>
              <p:cNvPicPr>
                <a:picLocks noGrp="1" noRot="1" noChangeAspect="1" noMove="1" noResize="1" noEditPoints="1" noAdjustHandles="1" noChangeArrowheads="1" noChangeShapeType="1" noCrop="1"/>
              </p:cNvPicPr>
              <p:nvPr/>
            </p:nvPicPr>
            <p:blipFill>
              <a:blip r:embed="rId4"/>
              <a:stretch>
                <a:fillRect/>
              </a:stretch>
            </p:blipFill>
            <p:spPr>
              <a:xfrm rot="19113752">
                <a:off x="9315715" y="-5466869"/>
                <a:ext cx="9320177" cy="13180305"/>
              </a:xfrm>
              <a:prstGeom prst="rect">
                <a:avLst/>
              </a:prstGeom>
            </p:spPr>
          </p:pic>
        </mc:Fallback>
      </mc:AlternateContent>
      <p:sp>
        <p:nvSpPr>
          <p:cNvPr id="14" name="AutoShape 6" descr="Checklist Background Png - Clipboard With Checklist Png, Transparent ...">
            <a:extLst>
              <a:ext uri="{FF2B5EF4-FFF2-40B4-BE49-F238E27FC236}">
                <a16:creationId xmlns:a16="http://schemas.microsoft.com/office/drawing/2014/main" id="{2774DD9C-FCEC-1D76-A07D-3C124969A1BE}"/>
              </a:ext>
            </a:extLst>
          </p:cNvPr>
          <p:cNvSpPr>
            <a:spLocks noChangeAspect="1" noChangeArrowheads="1"/>
          </p:cNvSpPr>
          <p:nvPr/>
        </p:nvSpPr>
        <p:spPr bwMode="auto">
          <a:xfrm>
            <a:off x="9479718" y="363636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D-BG">
            <a:extLst>
              <a:ext uri="{FF2B5EF4-FFF2-40B4-BE49-F238E27FC236}">
                <a16:creationId xmlns:a16="http://schemas.microsoft.com/office/drawing/2014/main" id="{A09E2AD1-5833-6D1F-A10A-BA8A32E56885}"/>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7B4AA366-6B04-C7DD-380F-52A145C50E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43360" y="6301824"/>
            <a:ext cx="411480" cy="426553"/>
          </a:xfrm>
          <a:prstGeom prst="rect">
            <a:avLst/>
          </a:prstGeom>
        </p:spPr>
      </p:pic>
      <p:grpSp>
        <p:nvGrpSpPr>
          <p:cNvPr id="37" name="Group 36">
            <a:extLst>
              <a:ext uri="{FF2B5EF4-FFF2-40B4-BE49-F238E27FC236}">
                <a16:creationId xmlns:a16="http://schemas.microsoft.com/office/drawing/2014/main" id="{F7D3F082-1272-43B9-6E4E-80D943C59650}"/>
              </a:ext>
            </a:extLst>
          </p:cNvPr>
          <p:cNvGrpSpPr/>
          <p:nvPr/>
        </p:nvGrpSpPr>
        <p:grpSpPr>
          <a:xfrm>
            <a:off x="7395619" y="3886393"/>
            <a:ext cx="3447548" cy="615653"/>
            <a:chOff x="961642" y="2499825"/>
            <a:chExt cx="3447548" cy="615653"/>
          </a:xfrm>
        </p:grpSpPr>
        <p:sp>
          <p:nvSpPr>
            <p:cNvPr id="16" name="TextBox 15">
              <a:extLst>
                <a:ext uri="{FF2B5EF4-FFF2-40B4-BE49-F238E27FC236}">
                  <a16:creationId xmlns:a16="http://schemas.microsoft.com/office/drawing/2014/main" id="{0D66F337-5963-6142-01F0-1DA53121F07A}"/>
                </a:ext>
              </a:extLst>
            </p:cNvPr>
            <p:cNvSpPr txBox="1"/>
            <p:nvPr/>
          </p:nvSpPr>
          <p:spPr>
            <a:xfrm>
              <a:off x="96164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Dosage</a:t>
              </a:r>
            </a:p>
          </p:txBody>
        </p:sp>
        <p:sp>
          <p:nvSpPr>
            <p:cNvPr id="17" name="TextBox 16">
              <a:extLst>
                <a:ext uri="{FF2B5EF4-FFF2-40B4-BE49-F238E27FC236}">
                  <a16:creationId xmlns:a16="http://schemas.microsoft.com/office/drawing/2014/main" id="{DCFBC0DB-A854-4B83-1286-C16AFD47B12C}"/>
                </a:ext>
              </a:extLst>
            </p:cNvPr>
            <p:cNvSpPr txBox="1"/>
            <p:nvPr/>
          </p:nvSpPr>
          <p:spPr>
            <a:xfrm>
              <a:off x="961642" y="2883620"/>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(PPM, mg/L)</a:t>
              </a:r>
            </a:p>
          </p:txBody>
        </p:sp>
      </p:grpSp>
      <p:grpSp>
        <p:nvGrpSpPr>
          <p:cNvPr id="39" name="Group 38">
            <a:extLst>
              <a:ext uri="{FF2B5EF4-FFF2-40B4-BE49-F238E27FC236}">
                <a16:creationId xmlns:a16="http://schemas.microsoft.com/office/drawing/2014/main" id="{AF54362E-9BB3-20F3-98EC-900002A9D357}"/>
              </a:ext>
            </a:extLst>
          </p:cNvPr>
          <p:cNvGrpSpPr/>
          <p:nvPr/>
        </p:nvGrpSpPr>
        <p:grpSpPr>
          <a:xfrm>
            <a:off x="7395619" y="2056519"/>
            <a:ext cx="3814396" cy="615653"/>
            <a:chOff x="4578726" y="1683252"/>
            <a:chExt cx="3814396" cy="615653"/>
          </a:xfrm>
        </p:grpSpPr>
        <p:sp>
          <p:nvSpPr>
            <p:cNvPr id="25" name="TextBox 24">
              <a:extLst>
                <a:ext uri="{FF2B5EF4-FFF2-40B4-BE49-F238E27FC236}">
                  <a16:creationId xmlns:a16="http://schemas.microsoft.com/office/drawing/2014/main" id="{F093667B-840D-054D-0912-D13D9860B0C6}"/>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Ozone production capacity </a:t>
              </a:r>
            </a:p>
          </p:txBody>
        </p:sp>
        <p:sp>
          <p:nvSpPr>
            <p:cNvPr id="26" name="TextBox 25">
              <a:extLst>
                <a:ext uri="{FF2B5EF4-FFF2-40B4-BE49-F238E27FC236}">
                  <a16:creationId xmlns:a16="http://schemas.microsoft.com/office/drawing/2014/main" id="{FCFF69D2-3879-7620-3EEC-C71704046CDC}"/>
                </a:ext>
              </a:extLst>
            </p:cNvPr>
            <p:cNvSpPr txBox="1"/>
            <p:nvPr/>
          </p:nvSpPr>
          <p:spPr>
            <a:xfrm>
              <a:off x="4578727"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a:t>
              </a:r>
              <a:r>
                <a:rPr lang="en-US" sz="1400" i="1" dirty="0" err="1">
                  <a:solidFill>
                    <a:schemeClr val="tx2">
                      <a:lumMod val="90000"/>
                      <a:lumOff val="10000"/>
                    </a:schemeClr>
                  </a:solidFill>
                  <a:latin typeface="Plus Jakarta Sans" pitchFamily="2" charset="77"/>
                  <a:cs typeface="Plus Jakarta Sans" pitchFamily="2" charset="77"/>
                </a:rPr>
                <a:t>ppd</a:t>
              </a:r>
              <a:r>
                <a:rPr lang="en-US" sz="1400" i="1" dirty="0">
                  <a:solidFill>
                    <a:schemeClr val="tx2">
                      <a:lumMod val="90000"/>
                      <a:lumOff val="10000"/>
                    </a:schemeClr>
                  </a:solidFill>
                  <a:latin typeface="Plus Jakarta Sans" pitchFamily="2" charset="77"/>
                  <a:cs typeface="Plus Jakarta Sans" pitchFamily="2" charset="77"/>
                </a:rPr>
                <a:t>, kg/d, kg/h)</a:t>
              </a:r>
            </a:p>
          </p:txBody>
        </p:sp>
      </p:grpSp>
      <p:grpSp>
        <p:nvGrpSpPr>
          <p:cNvPr id="40" name="Group 39">
            <a:extLst>
              <a:ext uri="{FF2B5EF4-FFF2-40B4-BE49-F238E27FC236}">
                <a16:creationId xmlns:a16="http://schemas.microsoft.com/office/drawing/2014/main" id="{1E5E61F4-0B0C-B8E8-656F-C4D72B686CBE}"/>
              </a:ext>
            </a:extLst>
          </p:cNvPr>
          <p:cNvGrpSpPr/>
          <p:nvPr/>
        </p:nvGrpSpPr>
        <p:grpSpPr>
          <a:xfrm>
            <a:off x="7395619" y="2971456"/>
            <a:ext cx="3447548" cy="615653"/>
            <a:chOff x="8195812" y="1683252"/>
            <a:chExt cx="3447548" cy="615653"/>
          </a:xfrm>
        </p:grpSpPr>
        <p:sp>
          <p:nvSpPr>
            <p:cNvPr id="29" name="TextBox 28">
              <a:extLst>
                <a:ext uri="{FF2B5EF4-FFF2-40B4-BE49-F238E27FC236}">
                  <a16:creationId xmlns:a16="http://schemas.microsoft.com/office/drawing/2014/main" id="{0F13EE7D-ADF8-ACFA-4E20-C611DC82450C}"/>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Design flow</a:t>
              </a:r>
            </a:p>
          </p:txBody>
        </p:sp>
        <p:sp>
          <p:nvSpPr>
            <p:cNvPr id="30" name="TextBox 29">
              <a:extLst>
                <a:ext uri="{FF2B5EF4-FFF2-40B4-BE49-F238E27FC236}">
                  <a16:creationId xmlns:a16="http://schemas.microsoft.com/office/drawing/2014/main" id="{63EC910B-D528-0FB9-6FEE-12465FB165C7}"/>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(MGD, </a:t>
              </a:r>
              <a:r>
                <a:rPr lang="en-US" sz="1400" i="1" dirty="0" err="1">
                  <a:solidFill>
                    <a:schemeClr val="tx2">
                      <a:lumMod val="90000"/>
                      <a:lumOff val="10000"/>
                    </a:schemeClr>
                  </a:solidFill>
                  <a:latin typeface="Plus Jakarta Sans" pitchFamily="2" charset="77"/>
                  <a:cs typeface="Plus Jakarta Sans" pitchFamily="2" charset="77"/>
                </a:rPr>
                <a:t>gpm</a:t>
              </a:r>
              <a:r>
                <a:rPr lang="en-US" sz="1400" i="1" dirty="0">
                  <a:solidFill>
                    <a:schemeClr val="tx2">
                      <a:lumMod val="90000"/>
                      <a:lumOff val="10000"/>
                    </a:schemeClr>
                  </a:solidFill>
                  <a:latin typeface="Plus Jakarta Sans" pitchFamily="2" charset="77"/>
                  <a:cs typeface="Plus Jakarta Sans" pitchFamily="2" charset="77"/>
                </a:rPr>
                <a:t>, m3/d, m3/h)</a:t>
              </a:r>
            </a:p>
          </p:txBody>
        </p:sp>
      </p:grpSp>
      <p:grpSp>
        <p:nvGrpSpPr>
          <p:cNvPr id="41" name="Group 40">
            <a:extLst>
              <a:ext uri="{FF2B5EF4-FFF2-40B4-BE49-F238E27FC236}">
                <a16:creationId xmlns:a16="http://schemas.microsoft.com/office/drawing/2014/main" id="{E3D5D011-B0B1-C27F-82AA-B34DDCECC2EF}"/>
              </a:ext>
            </a:extLst>
          </p:cNvPr>
          <p:cNvGrpSpPr/>
          <p:nvPr/>
        </p:nvGrpSpPr>
        <p:grpSpPr>
          <a:xfrm>
            <a:off x="7395619" y="5716267"/>
            <a:ext cx="3447548" cy="615653"/>
            <a:chOff x="8195812" y="2499825"/>
            <a:chExt cx="3447548" cy="615653"/>
          </a:xfrm>
        </p:grpSpPr>
        <p:sp>
          <p:nvSpPr>
            <p:cNvPr id="32" name="TextBox 31">
              <a:extLst>
                <a:ext uri="{FF2B5EF4-FFF2-40B4-BE49-F238E27FC236}">
                  <a16:creationId xmlns:a16="http://schemas.microsoft.com/office/drawing/2014/main" id="{E9BC9F4B-1FFD-28FD-ADF1-399481884F73}"/>
                </a:ext>
              </a:extLst>
            </p:cNvPr>
            <p:cNvSpPr txBox="1"/>
            <p:nvPr/>
          </p:nvSpPr>
          <p:spPr>
            <a:xfrm>
              <a:off x="819581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Redundancy needed</a:t>
              </a:r>
            </a:p>
          </p:txBody>
        </p:sp>
        <p:sp>
          <p:nvSpPr>
            <p:cNvPr id="33" name="TextBox 32">
              <a:extLst>
                <a:ext uri="{FF2B5EF4-FFF2-40B4-BE49-F238E27FC236}">
                  <a16:creationId xmlns:a16="http://schemas.microsoft.com/office/drawing/2014/main" id="{39152DD9-23FA-1F9A-820F-E592538949CF}"/>
                </a:ext>
              </a:extLst>
            </p:cNvPr>
            <p:cNvSpPr txBox="1"/>
            <p:nvPr/>
          </p:nvSpPr>
          <p:spPr>
            <a:xfrm>
              <a:off x="8195812" y="2883620"/>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(N+1)</a:t>
              </a:r>
            </a:p>
          </p:txBody>
        </p:sp>
      </p:grpSp>
      <p:grpSp>
        <p:nvGrpSpPr>
          <p:cNvPr id="38" name="Group 37">
            <a:extLst>
              <a:ext uri="{FF2B5EF4-FFF2-40B4-BE49-F238E27FC236}">
                <a16:creationId xmlns:a16="http://schemas.microsoft.com/office/drawing/2014/main" id="{6037D4E4-AD2B-5834-C2A6-54A522715F8B}"/>
              </a:ext>
            </a:extLst>
          </p:cNvPr>
          <p:cNvGrpSpPr/>
          <p:nvPr/>
        </p:nvGrpSpPr>
        <p:grpSpPr>
          <a:xfrm>
            <a:off x="7395619" y="4801330"/>
            <a:ext cx="3617085" cy="615653"/>
            <a:chOff x="4578726" y="2499825"/>
            <a:chExt cx="3617085" cy="615653"/>
          </a:xfrm>
        </p:grpSpPr>
        <p:sp>
          <p:nvSpPr>
            <p:cNvPr id="35" name="TextBox 34">
              <a:extLst>
                <a:ext uri="{FF2B5EF4-FFF2-40B4-BE49-F238E27FC236}">
                  <a16:creationId xmlns:a16="http://schemas.microsoft.com/office/drawing/2014/main" id="{75ED3C35-8529-8780-5310-763C5384862E}"/>
                </a:ext>
              </a:extLst>
            </p:cNvPr>
            <p:cNvSpPr txBox="1"/>
            <p:nvPr/>
          </p:nvSpPr>
          <p:spPr>
            <a:xfrm>
              <a:off x="4578727"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Oxygen feed gas </a:t>
              </a:r>
            </a:p>
          </p:txBody>
        </p:sp>
        <p:sp>
          <p:nvSpPr>
            <p:cNvPr id="36" name="TextBox 35">
              <a:extLst>
                <a:ext uri="{FF2B5EF4-FFF2-40B4-BE49-F238E27FC236}">
                  <a16:creationId xmlns:a16="http://schemas.microsoft.com/office/drawing/2014/main" id="{FF53954A-6F49-BD9C-0F4D-8330BB60CB98}"/>
                </a:ext>
              </a:extLst>
            </p:cNvPr>
            <p:cNvSpPr txBox="1"/>
            <p:nvPr/>
          </p:nvSpPr>
          <p:spPr>
            <a:xfrm>
              <a:off x="4578726" y="2883620"/>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(liquid oxygen LOX, PSA, VSA)</a:t>
              </a:r>
            </a:p>
          </p:txBody>
        </p:sp>
      </p:grpSp>
      <p:pic>
        <p:nvPicPr>
          <p:cNvPr id="1026" name="Picture 2">
            <a:extLst>
              <a:ext uri="{FF2B5EF4-FFF2-40B4-BE49-F238E27FC236}">
                <a16:creationId xmlns:a16="http://schemas.microsoft.com/office/drawing/2014/main" id="{A0352809-C0F8-6AD6-F43A-59E5E4A176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71170" y="2056520"/>
            <a:ext cx="9677094" cy="48385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6">
            <a:extLst>
              <a:ext uri="{FF2B5EF4-FFF2-40B4-BE49-F238E27FC236}">
                <a16:creationId xmlns:a16="http://schemas.microsoft.com/office/drawing/2014/main" id="{3FE5B92E-D33E-C6BB-BDC7-188852DCA894}"/>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pic>
        <p:nvPicPr>
          <p:cNvPr id="10" name="Picture 9" descr="A red molecule model&#10;&#10;AI-generated content may be incorrect.">
            <a:extLst>
              <a:ext uri="{FF2B5EF4-FFF2-40B4-BE49-F238E27FC236}">
                <a16:creationId xmlns:a16="http://schemas.microsoft.com/office/drawing/2014/main" id="{E75F1D18-3476-6CB4-FE9F-D0AF82BE00F2}"/>
              </a:ext>
            </a:extLst>
          </p:cNvPr>
          <p:cNvPicPr>
            <a:picLocks noChangeAspect="1"/>
          </p:cNvPicPr>
          <p:nvPr/>
        </p:nvPicPr>
        <p:blipFill>
          <a:blip r:embed="rId9"/>
          <a:stretch>
            <a:fillRect/>
          </a:stretch>
        </p:blipFill>
        <p:spPr>
          <a:xfrm rot="2153986">
            <a:off x="12355440" y="3665378"/>
            <a:ext cx="8199264" cy="4363350"/>
          </a:xfrm>
          <a:prstGeom prst="rect">
            <a:avLst/>
          </a:prstGeom>
        </p:spPr>
      </p:pic>
      <p:grpSp>
        <p:nvGrpSpPr>
          <p:cNvPr id="34" name="Group 33">
            <a:extLst>
              <a:ext uri="{FF2B5EF4-FFF2-40B4-BE49-F238E27FC236}">
                <a16:creationId xmlns:a16="http://schemas.microsoft.com/office/drawing/2014/main" id="{2760BF22-88AF-75E1-59A8-3E4CAAB0CC81}"/>
              </a:ext>
            </a:extLst>
          </p:cNvPr>
          <p:cNvGrpSpPr/>
          <p:nvPr/>
        </p:nvGrpSpPr>
        <p:grpSpPr>
          <a:xfrm>
            <a:off x="-18629715" y="4300508"/>
            <a:ext cx="3447548" cy="615653"/>
            <a:chOff x="961642" y="2499825"/>
            <a:chExt cx="3447548" cy="615653"/>
          </a:xfrm>
        </p:grpSpPr>
        <p:sp>
          <p:nvSpPr>
            <p:cNvPr id="42" name="TextBox 41">
              <a:extLst>
                <a:ext uri="{FF2B5EF4-FFF2-40B4-BE49-F238E27FC236}">
                  <a16:creationId xmlns:a16="http://schemas.microsoft.com/office/drawing/2014/main" id="{7522F5C8-F626-5CB3-34BB-C142F1209EC8}"/>
                </a:ext>
              </a:extLst>
            </p:cNvPr>
            <p:cNvSpPr txBox="1"/>
            <p:nvPr/>
          </p:nvSpPr>
          <p:spPr>
            <a:xfrm>
              <a:off x="96164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Inlet process pressure </a:t>
              </a:r>
            </a:p>
          </p:txBody>
        </p:sp>
        <p:sp>
          <p:nvSpPr>
            <p:cNvPr id="43" name="TextBox 42">
              <a:extLst>
                <a:ext uri="{FF2B5EF4-FFF2-40B4-BE49-F238E27FC236}">
                  <a16:creationId xmlns:a16="http://schemas.microsoft.com/office/drawing/2014/main" id="{F1FF864B-4518-2D5B-BD82-C8640C44B2A5}"/>
                </a:ext>
              </a:extLst>
            </p:cNvPr>
            <p:cNvSpPr txBox="1"/>
            <p:nvPr/>
          </p:nvSpPr>
          <p:spPr>
            <a:xfrm>
              <a:off x="961642" y="2883620"/>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(20 </a:t>
              </a:r>
              <a:r>
                <a:rPr lang="en-US" sz="1400" i="1" dirty="0" err="1">
                  <a:solidFill>
                    <a:schemeClr val="tx2">
                      <a:lumMod val="90000"/>
                      <a:lumOff val="10000"/>
                    </a:schemeClr>
                  </a:solidFill>
                  <a:latin typeface="Plus Jakarta Sans" pitchFamily="2" charset="77"/>
                  <a:cs typeface="Plus Jakarta Sans" pitchFamily="2" charset="77"/>
                </a:rPr>
                <a:t>psig</a:t>
              </a:r>
              <a:r>
                <a:rPr lang="en-US" sz="1400" i="1" dirty="0">
                  <a:solidFill>
                    <a:schemeClr val="tx2">
                      <a:lumMod val="90000"/>
                      <a:lumOff val="10000"/>
                    </a:schemeClr>
                  </a:solidFill>
                  <a:latin typeface="Plus Jakarta Sans" pitchFamily="2" charset="77"/>
                  <a:cs typeface="Plus Jakarta Sans" pitchFamily="2" charset="77"/>
                </a:rPr>
                <a:t> standard)</a:t>
              </a:r>
            </a:p>
          </p:txBody>
        </p:sp>
      </p:grpSp>
      <p:grpSp>
        <p:nvGrpSpPr>
          <p:cNvPr id="44" name="Group 43">
            <a:extLst>
              <a:ext uri="{FF2B5EF4-FFF2-40B4-BE49-F238E27FC236}">
                <a16:creationId xmlns:a16="http://schemas.microsoft.com/office/drawing/2014/main" id="{7DD0EDDB-59E0-7ECB-7CDD-ED2A91AC5859}"/>
              </a:ext>
            </a:extLst>
          </p:cNvPr>
          <p:cNvGrpSpPr/>
          <p:nvPr/>
        </p:nvGrpSpPr>
        <p:grpSpPr>
          <a:xfrm>
            <a:off x="-22152883" y="2470634"/>
            <a:ext cx="3814396" cy="615653"/>
            <a:chOff x="4578726" y="1683252"/>
            <a:chExt cx="3814396" cy="615653"/>
          </a:xfrm>
        </p:grpSpPr>
        <p:sp>
          <p:nvSpPr>
            <p:cNvPr id="45" name="TextBox 44">
              <a:extLst>
                <a:ext uri="{FF2B5EF4-FFF2-40B4-BE49-F238E27FC236}">
                  <a16:creationId xmlns:a16="http://schemas.microsoft.com/office/drawing/2014/main" id="{80F23133-739A-F4FB-D588-7C54F9E4CC98}"/>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Ozone Concentration</a:t>
              </a:r>
            </a:p>
          </p:txBody>
        </p:sp>
        <p:sp>
          <p:nvSpPr>
            <p:cNvPr id="46" name="TextBox 45">
              <a:extLst>
                <a:ext uri="{FF2B5EF4-FFF2-40B4-BE49-F238E27FC236}">
                  <a16:creationId xmlns:a16="http://schemas.microsoft.com/office/drawing/2014/main" id="{8A860AE2-2B29-7B74-EFEC-398048B1424E}"/>
                </a:ext>
              </a:extLst>
            </p:cNvPr>
            <p:cNvSpPr txBox="1"/>
            <p:nvPr/>
          </p:nvSpPr>
          <p:spPr>
            <a:xfrm>
              <a:off x="4578727"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(10%)</a:t>
              </a:r>
            </a:p>
          </p:txBody>
        </p:sp>
      </p:grpSp>
      <p:grpSp>
        <p:nvGrpSpPr>
          <p:cNvPr id="47" name="Group 46">
            <a:extLst>
              <a:ext uri="{FF2B5EF4-FFF2-40B4-BE49-F238E27FC236}">
                <a16:creationId xmlns:a16="http://schemas.microsoft.com/office/drawing/2014/main" id="{A99AEAAB-9580-EBB9-E53D-A86FF38C8D51}"/>
              </a:ext>
            </a:extLst>
          </p:cNvPr>
          <p:cNvGrpSpPr/>
          <p:nvPr/>
        </p:nvGrpSpPr>
        <p:grpSpPr>
          <a:xfrm>
            <a:off x="-20207875" y="3385571"/>
            <a:ext cx="3447548" cy="615653"/>
            <a:chOff x="8195812" y="1683252"/>
            <a:chExt cx="3447548" cy="615653"/>
          </a:xfrm>
        </p:grpSpPr>
        <p:sp>
          <p:nvSpPr>
            <p:cNvPr id="48" name="TextBox 47">
              <a:extLst>
                <a:ext uri="{FF2B5EF4-FFF2-40B4-BE49-F238E27FC236}">
                  <a16:creationId xmlns:a16="http://schemas.microsoft.com/office/drawing/2014/main" id="{F157FB98-2A70-E1C6-7073-5E4BB704537B}"/>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Mass transfer efficiency </a:t>
              </a:r>
            </a:p>
          </p:txBody>
        </p:sp>
        <p:sp>
          <p:nvSpPr>
            <p:cNvPr id="49" name="TextBox 48">
              <a:extLst>
                <a:ext uri="{FF2B5EF4-FFF2-40B4-BE49-F238E27FC236}">
                  <a16:creationId xmlns:a16="http://schemas.microsoft.com/office/drawing/2014/main" id="{EC3260D1-8F5E-3B51-6C30-F7B1F4CC6B4E}"/>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(MTE: 93%)</a:t>
              </a:r>
            </a:p>
          </p:txBody>
        </p:sp>
      </p:grpSp>
      <p:grpSp>
        <p:nvGrpSpPr>
          <p:cNvPr id="50" name="Group 49">
            <a:extLst>
              <a:ext uri="{FF2B5EF4-FFF2-40B4-BE49-F238E27FC236}">
                <a16:creationId xmlns:a16="http://schemas.microsoft.com/office/drawing/2014/main" id="{0F4F6D7A-0550-7608-E60D-FB1C988D86D6}"/>
              </a:ext>
            </a:extLst>
          </p:cNvPr>
          <p:cNvGrpSpPr/>
          <p:nvPr/>
        </p:nvGrpSpPr>
        <p:grpSpPr>
          <a:xfrm>
            <a:off x="-17051556" y="5215445"/>
            <a:ext cx="4443351" cy="615653"/>
            <a:chOff x="4578726" y="2499825"/>
            <a:chExt cx="4443351" cy="615653"/>
          </a:xfrm>
        </p:grpSpPr>
        <p:sp>
          <p:nvSpPr>
            <p:cNvPr id="51" name="TextBox 50">
              <a:extLst>
                <a:ext uri="{FF2B5EF4-FFF2-40B4-BE49-F238E27FC236}">
                  <a16:creationId xmlns:a16="http://schemas.microsoft.com/office/drawing/2014/main" id="{26E570EA-4175-BA49-285A-ADB8F7CFB09C}"/>
                </a:ext>
              </a:extLst>
            </p:cNvPr>
            <p:cNvSpPr txBox="1"/>
            <p:nvPr/>
          </p:nvSpPr>
          <p:spPr>
            <a:xfrm>
              <a:off x="4578726" y="2499825"/>
              <a:ext cx="4443351"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Cooling water temperature</a:t>
              </a:r>
            </a:p>
          </p:txBody>
        </p:sp>
        <p:sp>
          <p:nvSpPr>
            <p:cNvPr id="52" name="TextBox 51">
              <a:extLst>
                <a:ext uri="{FF2B5EF4-FFF2-40B4-BE49-F238E27FC236}">
                  <a16:creationId xmlns:a16="http://schemas.microsoft.com/office/drawing/2014/main" id="{818E9241-5D22-D543-32F9-B9411DBEAD7F}"/>
                </a:ext>
              </a:extLst>
            </p:cNvPr>
            <p:cNvSpPr txBox="1"/>
            <p:nvPr/>
          </p:nvSpPr>
          <p:spPr>
            <a:xfrm>
              <a:off x="4578726" y="2883620"/>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(50ºF , 10º C)</a:t>
              </a:r>
            </a:p>
          </p:txBody>
        </p:sp>
      </p:grpSp>
      <p:pic>
        <p:nvPicPr>
          <p:cNvPr id="53" name="Picture 52">
            <a:extLst>
              <a:ext uri="{FF2B5EF4-FFF2-40B4-BE49-F238E27FC236}">
                <a16:creationId xmlns:a16="http://schemas.microsoft.com/office/drawing/2014/main" id="{4BFEF9BF-ADA7-8C68-B41C-67F7C9D112AD}"/>
              </a:ext>
            </a:extLst>
          </p:cNvPr>
          <p:cNvPicPr>
            <a:picLocks noChangeAspect="1"/>
          </p:cNvPicPr>
          <p:nvPr/>
        </p:nvPicPr>
        <p:blipFill>
          <a:blip r:embed="rId10"/>
          <a:stretch>
            <a:fillRect/>
          </a:stretch>
        </p:blipFill>
        <p:spPr>
          <a:xfrm>
            <a:off x="10272492" y="-1263629"/>
            <a:ext cx="3153215" cy="771633"/>
          </a:xfrm>
          <a:prstGeom prst="rect">
            <a:avLst/>
          </a:prstGeom>
        </p:spPr>
      </p:pic>
      <p:sp>
        <p:nvSpPr>
          <p:cNvPr id="54" name="TextBox 53">
            <a:extLst>
              <a:ext uri="{FF2B5EF4-FFF2-40B4-BE49-F238E27FC236}">
                <a16:creationId xmlns:a16="http://schemas.microsoft.com/office/drawing/2014/main" id="{3609D496-134B-D42C-EDA9-DAD7F2EB5546}"/>
              </a:ext>
            </a:extLst>
          </p:cNvPr>
          <p:cNvSpPr txBox="1"/>
          <p:nvPr/>
        </p:nvSpPr>
        <p:spPr>
          <a:xfrm>
            <a:off x="981984" y="943302"/>
            <a:ext cx="7298701" cy="769441"/>
          </a:xfrm>
          <a:prstGeom prst="rect">
            <a:avLst/>
          </a:prstGeom>
          <a:noFill/>
        </p:spPr>
        <p:txBody>
          <a:bodyPr wrap="square" rtlCol="0">
            <a:spAutoFit/>
          </a:bodyPr>
          <a:lstStyle/>
          <a:p>
            <a:r>
              <a:rPr lang="en-US" sz="4400" b="1" spc="-100" dirty="0">
                <a:solidFill>
                  <a:srgbClr val="AD2A38"/>
                </a:solidFill>
                <a:latin typeface="Plus Jakarta Sans SemiBold" pitchFamily="2" charset="77"/>
                <a:cs typeface="Plus Jakarta Sans SemiBold" pitchFamily="2" charset="77"/>
              </a:rPr>
              <a:t>2. Design Conditions</a:t>
            </a:r>
          </a:p>
        </p:txBody>
      </p:sp>
      <p:sp>
        <p:nvSpPr>
          <p:cNvPr id="55" name="TextBox 54">
            <a:extLst>
              <a:ext uri="{FF2B5EF4-FFF2-40B4-BE49-F238E27FC236}">
                <a16:creationId xmlns:a16="http://schemas.microsoft.com/office/drawing/2014/main" id="{990A2602-1571-9E44-231B-D18E0469E98A}"/>
              </a:ext>
            </a:extLst>
          </p:cNvPr>
          <p:cNvSpPr txBox="1"/>
          <p:nvPr/>
        </p:nvSpPr>
        <p:spPr>
          <a:xfrm>
            <a:off x="1103009"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TECHNICAL APPLICATIONS &amp; PROPOSALS</a:t>
            </a:r>
          </a:p>
        </p:txBody>
      </p:sp>
    </p:spTree>
    <p:extLst>
      <p:ext uri="{BB962C8B-B14F-4D97-AF65-F5344CB8AC3E}">
        <p14:creationId xmlns:p14="http://schemas.microsoft.com/office/powerpoint/2010/main" val="1511015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11C51A4-CA4D-A4B2-3A80-F74F64F874D0}"/>
            </a:ext>
          </a:extLst>
        </p:cNvPr>
        <p:cNvGrpSpPr/>
        <p:nvPr/>
      </p:nvGrpSpPr>
      <p:grpSpPr>
        <a:xfrm>
          <a:off x="0" y="0"/>
          <a:ext cx="0" cy="0"/>
          <a:chOff x="0" y="0"/>
          <a:chExt cx="0" cy="0"/>
        </a:xfrm>
      </p:grpSpPr>
      <p:sp>
        <p:nvSpPr>
          <p:cNvPr id="3" name="Oval 2">
            <a:extLst>
              <a:ext uri="{FF2B5EF4-FFF2-40B4-BE49-F238E27FC236}">
                <a16:creationId xmlns:a16="http://schemas.microsoft.com/office/drawing/2014/main" id="{C0472645-F48C-0BA3-6420-C92CB4E89396}"/>
              </a:ext>
            </a:extLst>
          </p:cNvPr>
          <p:cNvSpPr/>
          <p:nvPr/>
        </p:nvSpPr>
        <p:spPr>
          <a:xfrm>
            <a:off x="5148477" y="0"/>
            <a:ext cx="15782612" cy="15782612"/>
          </a:xfrm>
          <a:prstGeom prst="ellipse">
            <a:avLst/>
          </a:prstGeom>
          <a:solidFill>
            <a:schemeClr val="tx1">
              <a:lumMod val="95000"/>
              <a:lumOff val="5000"/>
              <a:alpha val="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m3d="http://schemas.microsoft.com/office/drawing/2017/model3d" Requires="am3d">
          <p:graphicFrame>
            <p:nvGraphicFramePr>
              <p:cNvPr id="11" name="3D Model 10" descr="Magnifying Glass">
                <a:extLst>
                  <a:ext uri="{FF2B5EF4-FFF2-40B4-BE49-F238E27FC236}">
                    <a16:creationId xmlns:a16="http://schemas.microsoft.com/office/drawing/2014/main" id="{A9223BBC-BB2E-82CB-632F-C18116AF4482}"/>
                  </a:ext>
                </a:extLst>
              </p:cNvPr>
              <p:cNvGraphicFramePr>
                <a:graphicFrameLocks noChangeAspect="1"/>
              </p:cNvGraphicFramePr>
              <p:nvPr/>
            </p:nvGraphicFramePr>
            <p:xfrm rot="19113752">
              <a:off x="9315715" y="-5466869"/>
              <a:ext cx="9320177" cy="13180305"/>
            </p:xfrm>
            <a:graphic>
              <a:graphicData uri="http://schemas.microsoft.com/office/drawing/2017/model3d">
                <am3d:model3d r:embed="rId3">
                  <am3d:spPr>
                    <a:xfrm rot="19113752">
                      <a:off x="0" y="0"/>
                      <a:ext cx="9320177" cy="13180305"/>
                    </a:xfrm>
                    <a:prstGeom prst="rect">
                      <a:avLst/>
                    </a:prstGeom>
                  </am3d:spPr>
                  <am3d:camera>
                    <am3d:pos x="0" y="0" z="51390214"/>
                    <am3d:up dx="0" dy="36000000" dz="0"/>
                    <am3d:lookAt x="0" y="0" z="0"/>
                    <am3d:perspective fov="2700000"/>
                  </am3d:camera>
                  <am3d:trans>
                    <am3d:meterPerModelUnit n="6668896" d="1000000"/>
                    <am3d:preTrans dx="-1030" dy="-38" dz="0"/>
                    <am3d:scale>
                      <am3d:sx n="1000000" d="1000000"/>
                      <am3d:sy n="1000000" d="1000000"/>
                      <am3d:sz n="1000000" d="1000000"/>
                    </am3d:scale>
                    <am3d:rot ax="-4868910" ay="-815973" az="3388935"/>
                    <am3d:postTrans dx="0" dy="0" dz="0"/>
                  </am3d:trans>
                  <am3d:raster rName="Office3DRenderer" rVer="16.0.8326">
                    <am3d:blip r:embed="rId4"/>
                  </am3d:raster>
                  <am3d:objViewport viewportSz="1660870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3D Model 10" descr="Magnifying Glass">
                <a:extLst>
                  <a:ext uri="{FF2B5EF4-FFF2-40B4-BE49-F238E27FC236}">
                    <a16:creationId xmlns:a16="http://schemas.microsoft.com/office/drawing/2014/main" id="{A9223BBC-BB2E-82CB-632F-C18116AF4482}"/>
                  </a:ext>
                </a:extLst>
              </p:cNvPr>
              <p:cNvPicPr>
                <a:picLocks noGrp="1" noRot="1" noChangeAspect="1" noMove="1" noResize="1" noEditPoints="1" noAdjustHandles="1" noChangeArrowheads="1" noChangeShapeType="1" noCrop="1"/>
              </p:cNvPicPr>
              <p:nvPr/>
            </p:nvPicPr>
            <p:blipFill>
              <a:blip r:embed="rId4"/>
              <a:stretch>
                <a:fillRect/>
              </a:stretch>
            </p:blipFill>
            <p:spPr>
              <a:xfrm rot="19113752">
                <a:off x="9315715" y="-5466869"/>
                <a:ext cx="9320177" cy="13180305"/>
              </a:xfrm>
              <a:prstGeom prst="rect">
                <a:avLst/>
              </a:prstGeom>
            </p:spPr>
          </p:pic>
        </mc:Fallback>
      </mc:AlternateContent>
      <p:sp>
        <p:nvSpPr>
          <p:cNvPr id="14" name="AutoShape 6" descr="Checklist Background Png - Clipboard With Checklist Png, Transparent ...">
            <a:extLst>
              <a:ext uri="{FF2B5EF4-FFF2-40B4-BE49-F238E27FC236}">
                <a16:creationId xmlns:a16="http://schemas.microsoft.com/office/drawing/2014/main" id="{27E58623-9535-66C8-4B1A-A34DFCB0338E}"/>
              </a:ext>
            </a:extLst>
          </p:cNvPr>
          <p:cNvSpPr>
            <a:spLocks noChangeAspect="1" noChangeArrowheads="1"/>
          </p:cNvSpPr>
          <p:nvPr/>
        </p:nvSpPr>
        <p:spPr bwMode="auto">
          <a:xfrm>
            <a:off x="9479718" y="363636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411491E9-90C5-2E9E-D42F-89C252E53DC5}"/>
              </a:ext>
            </a:extLst>
          </p:cNvPr>
          <p:cNvSpPr txBox="1"/>
          <p:nvPr/>
        </p:nvSpPr>
        <p:spPr>
          <a:xfrm>
            <a:off x="981984" y="943302"/>
            <a:ext cx="7298701" cy="769441"/>
          </a:xfrm>
          <a:prstGeom prst="rect">
            <a:avLst/>
          </a:prstGeom>
          <a:noFill/>
        </p:spPr>
        <p:txBody>
          <a:bodyPr wrap="square" rtlCol="0">
            <a:spAutoFit/>
          </a:bodyPr>
          <a:lstStyle/>
          <a:p>
            <a:r>
              <a:rPr lang="en-US" sz="4400" b="1" spc="-100" dirty="0">
                <a:solidFill>
                  <a:srgbClr val="AD2A38"/>
                </a:solidFill>
                <a:latin typeface="Plus Jakarta Sans SemiBold" pitchFamily="2" charset="77"/>
                <a:cs typeface="Plus Jakarta Sans SemiBold" pitchFamily="2" charset="77"/>
              </a:rPr>
              <a:t>3. Standard Assumptions</a:t>
            </a:r>
          </a:p>
        </p:txBody>
      </p:sp>
      <p:sp>
        <p:nvSpPr>
          <p:cNvPr id="4" name="TextBox 6">
            <a:extLst>
              <a:ext uri="{FF2B5EF4-FFF2-40B4-BE49-F238E27FC236}">
                <a16:creationId xmlns:a16="http://schemas.microsoft.com/office/drawing/2014/main" id="{F204949D-674B-5CC6-0375-239FC801C46B}"/>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sp>
        <p:nvSpPr>
          <p:cNvPr id="5" name="RED-BG">
            <a:extLst>
              <a:ext uri="{FF2B5EF4-FFF2-40B4-BE49-F238E27FC236}">
                <a16:creationId xmlns:a16="http://schemas.microsoft.com/office/drawing/2014/main" id="{47569A66-1BD0-5224-CC94-96246AB14AD1}"/>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89CB7875-0A47-8C16-50D8-00ADB2EEC0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43360" y="6301824"/>
            <a:ext cx="411480" cy="426553"/>
          </a:xfrm>
          <a:prstGeom prst="rect">
            <a:avLst/>
          </a:prstGeom>
        </p:spPr>
      </p:pic>
      <p:grpSp>
        <p:nvGrpSpPr>
          <p:cNvPr id="37" name="Group 36">
            <a:extLst>
              <a:ext uri="{FF2B5EF4-FFF2-40B4-BE49-F238E27FC236}">
                <a16:creationId xmlns:a16="http://schemas.microsoft.com/office/drawing/2014/main" id="{53DF651A-8D0A-4687-4871-A27E198DEDFE}"/>
              </a:ext>
            </a:extLst>
          </p:cNvPr>
          <p:cNvGrpSpPr/>
          <p:nvPr/>
        </p:nvGrpSpPr>
        <p:grpSpPr>
          <a:xfrm>
            <a:off x="1103009" y="4155525"/>
            <a:ext cx="3447548" cy="615653"/>
            <a:chOff x="961642" y="2499825"/>
            <a:chExt cx="3447548" cy="615653"/>
          </a:xfrm>
        </p:grpSpPr>
        <p:sp>
          <p:nvSpPr>
            <p:cNvPr id="16" name="TextBox 15">
              <a:extLst>
                <a:ext uri="{FF2B5EF4-FFF2-40B4-BE49-F238E27FC236}">
                  <a16:creationId xmlns:a16="http://schemas.microsoft.com/office/drawing/2014/main" id="{63CB5EA3-7A57-77E8-B566-9738095680BC}"/>
                </a:ext>
              </a:extLst>
            </p:cNvPr>
            <p:cNvSpPr txBox="1"/>
            <p:nvPr/>
          </p:nvSpPr>
          <p:spPr>
            <a:xfrm>
              <a:off x="96164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Inlet process pressure </a:t>
              </a:r>
            </a:p>
          </p:txBody>
        </p:sp>
        <p:sp>
          <p:nvSpPr>
            <p:cNvPr id="17" name="TextBox 16">
              <a:extLst>
                <a:ext uri="{FF2B5EF4-FFF2-40B4-BE49-F238E27FC236}">
                  <a16:creationId xmlns:a16="http://schemas.microsoft.com/office/drawing/2014/main" id="{EF5FEA06-D8AC-D81A-70D7-7825D584474E}"/>
                </a:ext>
              </a:extLst>
            </p:cNvPr>
            <p:cNvSpPr txBox="1"/>
            <p:nvPr/>
          </p:nvSpPr>
          <p:spPr>
            <a:xfrm>
              <a:off x="961642" y="2883620"/>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(20 </a:t>
              </a:r>
              <a:r>
                <a:rPr lang="en-US" sz="1400" i="1" dirty="0" err="1">
                  <a:solidFill>
                    <a:schemeClr val="tx2">
                      <a:lumMod val="90000"/>
                      <a:lumOff val="10000"/>
                    </a:schemeClr>
                  </a:solidFill>
                  <a:latin typeface="Plus Jakarta Sans" pitchFamily="2" charset="77"/>
                  <a:cs typeface="Plus Jakarta Sans" pitchFamily="2" charset="77"/>
                </a:rPr>
                <a:t>psig</a:t>
              </a:r>
              <a:r>
                <a:rPr lang="en-US" sz="1400" i="1" dirty="0">
                  <a:solidFill>
                    <a:schemeClr val="tx2">
                      <a:lumMod val="90000"/>
                      <a:lumOff val="10000"/>
                    </a:schemeClr>
                  </a:solidFill>
                  <a:latin typeface="Plus Jakarta Sans" pitchFamily="2" charset="77"/>
                  <a:cs typeface="Plus Jakarta Sans" pitchFamily="2" charset="77"/>
                </a:rPr>
                <a:t> standard)</a:t>
              </a:r>
            </a:p>
          </p:txBody>
        </p:sp>
      </p:grpSp>
      <p:grpSp>
        <p:nvGrpSpPr>
          <p:cNvPr id="39" name="Group 38">
            <a:extLst>
              <a:ext uri="{FF2B5EF4-FFF2-40B4-BE49-F238E27FC236}">
                <a16:creationId xmlns:a16="http://schemas.microsoft.com/office/drawing/2014/main" id="{8BA8078B-4D87-D7CF-1259-CB40E6FA2522}"/>
              </a:ext>
            </a:extLst>
          </p:cNvPr>
          <p:cNvGrpSpPr/>
          <p:nvPr/>
        </p:nvGrpSpPr>
        <p:grpSpPr>
          <a:xfrm>
            <a:off x="1103009" y="2325651"/>
            <a:ext cx="3814396" cy="615653"/>
            <a:chOff x="4578726" y="1683252"/>
            <a:chExt cx="3814396" cy="615653"/>
          </a:xfrm>
        </p:grpSpPr>
        <p:sp>
          <p:nvSpPr>
            <p:cNvPr id="25" name="TextBox 24">
              <a:extLst>
                <a:ext uri="{FF2B5EF4-FFF2-40B4-BE49-F238E27FC236}">
                  <a16:creationId xmlns:a16="http://schemas.microsoft.com/office/drawing/2014/main" id="{B8769A13-220C-9ECA-6883-EDE17F32428C}"/>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Ozone Concentration</a:t>
              </a:r>
            </a:p>
          </p:txBody>
        </p:sp>
        <p:sp>
          <p:nvSpPr>
            <p:cNvPr id="26" name="TextBox 25">
              <a:extLst>
                <a:ext uri="{FF2B5EF4-FFF2-40B4-BE49-F238E27FC236}">
                  <a16:creationId xmlns:a16="http://schemas.microsoft.com/office/drawing/2014/main" id="{1C4DB279-2887-7931-717F-9CC4BC317839}"/>
                </a:ext>
              </a:extLst>
            </p:cNvPr>
            <p:cNvSpPr txBox="1"/>
            <p:nvPr/>
          </p:nvSpPr>
          <p:spPr>
            <a:xfrm>
              <a:off x="4578727"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(10%)</a:t>
              </a:r>
            </a:p>
          </p:txBody>
        </p:sp>
      </p:grpSp>
      <p:grpSp>
        <p:nvGrpSpPr>
          <p:cNvPr id="40" name="Group 39">
            <a:extLst>
              <a:ext uri="{FF2B5EF4-FFF2-40B4-BE49-F238E27FC236}">
                <a16:creationId xmlns:a16="http://schemas.microsoft.com/office/drawing/2014/main" id="{EDE19E3D-AA19-B697-D778-EF5DBC5496B8}"/>
              </a:ext>
            </a:extLst>
          </p:cNvPr>
          <p:cNvGrpSpPr/>
          <p:nvPr/>
        </p:nvGrpSpPr>
        <p:grpSpPr>
          <a:xfrm>
            <a:off x="1103009" y="3240588"/>
            <a:ext cx="3447548" cy="615653"/>
            <a:chOff x="8195812" y="1683252"/>
            <a:chExt cx="3447548" cy="615653"/>
          </a:xfrm>
        </p:grpSpPr>
        <p:sp>
          <p:nvSpPr>
            <p:cNvPr id="29" name="TextBox 28">
              <a:extLst>
                <a:ext uri="{FF2B5EF4-FFF2-40B4-BE49-F238E27FC236}">
                  <a16:creationId xmlns:a16="http://schemas.microsoft.com/office/drawing/2014/main" id="{7FA5A4AC-B95B-3D20-2CBA-79662B33DF7C}"/>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Mass transfer efficiency </a:t>
              </a:r>
            </a:p>
          </p:txBody>
        </p:sp>
        <p:sp>
          <p:nvSpPr>
            <p:cNvPr id="30" name="TextBox 29">
              <a:extLst>
                <a:ext uri="{FF2B5EF4-FFF2-40B4-BE49-F238E27FC236}">
                  <a16:creationId xmlns:a16="http://schemas.microsoft.com/office/drawing/2014/main" id="{6602526D-8AAF-634E-7379-71FBC5703374}"/>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(MTE: 93%)</a:t>
              </a:r>
            </a:p>
          </p:txBody>
        </p:sp>
      </p:grpSp>
      <p:grpSp>
        <p:nvGrpSpPr>
          <p:cNvPr id="38" name="Group 37">
            <a:extLst>
              <a:ext uri="{FF2B5EF4-FFF2-40B4-BE49-F238E27FC236}">
                <a16:creationId xmlns:a16="http://schemas.microsoft.com/office/drawing/2014/main" id="{3BBCA174-F88B-F9F1-9BD6-B81AFCF747C6}"/>
              </a:ext>
            </a:extLst>
          </p:cNvPr>
          <p:cNvGrpSpPr/>
          <p:nvPr/>
        </p:nvGrpSpPr>
        <p:grpSpPr>
          <a:xfrm>
            <a:off x="1103009" y="5070462"/>
            <a:ext cx="4443351" cy="615653"/>
            <a:chOff x="4578726" y="2499825"/>
            <a:chExt cx="4443351" cy="615653"/>
          </a:xfrm>
        </p:grpSpPr>
        <p:sp>
          <p:nvSpPr>
            <p:cNvPr id="35" name="TextBox 34">
              <a:extLst>
                <a:ext uri="{FF2B5EF4-FFF2-40B4-BE49-F238E27FC236}">
                  <a16:creationId xmlns:a16="http://schemas.microsoft.com/office/drawing/2014/main" id="{252A40FF-D245-A603-7E3C-6285BA413DD5}"/>
                </a:ext>
              </a:extLst>
            </p:cNvPr>
            <p:cNvSpPr txBox="1"/>
            <p:nvPr/>
          </p:nvSpPr>
          <p:spPr>
            <a:xfrm>
              <a:off x="4578726" y="2499825"/>
              <a:ext cx="4443351"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sz="2000" b="1" dirty="0">
                  <a:solidFill>
                    <a:srgbClr val="22323A"/>
                  </a:solidFill>
                  <a:latin typeface="Plus Jakarta Sans SemiBold" pitchFamily="2" charset="77"/>
                  <a:cs typeface="Plus Jakarta Sans SemiBold" pitchFamily="2" charset="77"/>
                </a:rPr>
                <a:t>Cooling water temperature</a:t>
              </a:r>
            </a:p>
          </p:txBody>
        </p:sp>
        <p:sp>
          <p:nvSpPr>
            <p:cNvPr id="36" name="TextBox 35">
              <a:extLst>
                <a:ext uri="{FF2B5EF4-FFF2-40B4-BE49-F238E27FC236}">
                  <a16:creationId xmlns:a16="http://schemas.microsoft.com/office/drawing/2014/main" id="{773E7D80-DD64-84BF-0381-AD6828E9B5A8}"/>
                </a:ext>
              </a:extLst>
            </p:cNvPr>
            <p:cNvSpPr txBox="1"/>
            <p:nvPr/>
          </p:nvSpPr>
          <p:spPr>
            <a:xfrm>
              <a:off x="4578726" y="2883620"/>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(50ºF , 10º C)</a:t>
              </a:r>
            </a:p>
          </p:txBody>
        </p:sp>
      </p:grpSp>
      <p:sp>
        <p:nvSpPr>
          <p:cNvPr id="8" name="TextBox 7">
            <a:extLst>
              <a:ext uri="{FF2B5EF4-FFF2-40B4-BE49-F238E27FC236}">
                <a16:creationId xmlns:a16="http://schemas.microsoft.com/office/drawing/2014/main" id="{8D93A5C8-E952-689B-A208-D6D79D06A7FF}"/>
              </a:ext>
            </a:extLst>
          </p:cNvPr>
          <p:cNvSpPr txBox="1"/>
          <p:nvPr/>
        </p:nvSpPr>
        <p:spPr>
          <a:xfrm>
            <a:off x="1103009"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TECHNICAL APPLICATIONS &amp; PROPOSALS</a:t>
            </a:r>
          </a:p>
        </p:txBody>
      </p:sp>
      <p:pic>
        <p:nvPicPr>
          <p:cNvPr id="1026" name="Picture 2">
            <a:extLst>
              <a:ext uri="{FF2B5EF4-FFF2-40B4-BE49-F238E27FC236}">
                <a16:creationId xmlns:a16="http://schemas.microsoft.com/office/drawing/2014/main" id="{FA6C206E-4E0C-C292-5098-40BA4281B0F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2692" y="6931952"/>
            <a:ext cx="9158616" cy="457930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A red molecule model&#10;&#10;AI-generated content may be incorrect.">
            <a:extLst>
              <a:ext uri="{FF2B5EF4-FFF2-40B4-BE49-F238E27FC236}">
                <a16:creationId xmlns:a16="http://schemas.microsoft.com/office/drawing/2014/main" id="{14A3D9E8-66EE-C360-FD85-22EAA800A212}"/>
              </a:ext>
            </a:extLst>
          </p:cNvPr>
          <p:cNvPicPr>
            <a:picLocks noChangeAspect="1"/>
          </p:cNvPicPr>
          <p:nvPr/>
        </p:nvPicPr>
        <p:blipFill>
          <a:blip r:embed="rId9"/>
          <a:stretch>
            <a:fillRect/>
          </a:stretch>
        </p:blipFill>
        <p:spPr>
          <a:xfrm>
            <a:off x="4817488" y="1948532"/>
            <a:ext cx="8199264" cy="4363350"/>
          </a:xfrm>
          <a:prstGeom prst="rect">
            <a:avLst/>
          </a:prstGeom>
        </p:spPr>
      </p:pic>
      <p:grpSp>
        <p:nvGrpSpPr>
          <p:cNvPr id="24" name="Group 23">
            <a:extLst>
              <a:ext uri="{FF2B5EF4-FFF2-40B4-BE49-F238E27FC236}">
                <a16:creationId xmlns:a16="http://schemas.microsoft.com/office/drawing/2014/main" id="{72ADE40B-1273-E33C-F510-4D50EAEF81B0}"/>
              </a:ext>
            </a:extLst>
          </p:cNvPr>
          <p:cNvGrpSpPr/>
          <p:nvPr/>
        </p:nvGrpSpPr>
        <p:grpSpPr>
          <a:xfrm>
            <a:off x="1095916" y="19626607"/>
            <a:ext cx="3447548" cy="787921"/>
            <a:chOff x="1095916" y="3909691"/>
            <a:chExt cx="3447548" cy="787921"/>
          </a:xfrm>
        </p:grpSpPr>
        <p:sp>
          <p:nvSpPr>
            <p:cNvPr id="27" name="TextBox 26">
              <a:extLst>
                <a:ext uri="{FF2B5EF4-FFF2-40B4-BE49-F238E27FC236}">
                  <a16:creationId xmlns:a16="http://schemas.microsoft.com/office/drawing/2014/main" id="{64881603-E8F7-E762-50C0-255B8D7E28AE}"/>
                </a:ext>
              </a:extLst>
            </p:cNvPr>
            <p:cNvSpPr txBox="1"/>
            <p:nvPr/>
          </p:nvSpPr>
          <p:spPr>
            <a:xfrm>
              <a:off x="1095916" y="3909691"/>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GOX manifold</a:t>
              </a:r>
            </a:p>
          </p:txBody>
        </p:sp>
        <p:sp>
          <p:nvSpPr>
            <p:cNvPr id="28" name="TextBox 27">
              <a:extLst>
                <a:ext uri="{FF2B5EF4-FFF2-40B4-BE49-F238E27FC236}">
                  <a16:creationId xmlns:a16="http://schemas.microsoft.com/office/drawing/2014/main" id="{248A8F93-A261-5DA9-23AF-279AEA8EDAF2}"/>
                </a:ext>
              </a:extLst>
            </p:cNvPr>
            <p:cNvSpPr txBox="1"/>
            <p:nvPr/>
          </p:nvSpPr>
          <p:spPr>
            <a:xfrm>
              <a:off x="1095916" y="4207221"/>
              <a:ext cx="3447548"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(filters and regulates oxygen feed to the ozone generator​)</a:t>
              </a:r>
            </a:p>
          </p:txBody>
        </p:sp>
      </p:grpSp>
      <p:grpSp>
        <p:nvGrpSpPr>
          <p:cNvPr id="31" name="Group 30">
            <a:extLst>
              <a:ext uri="{FF2B5EF4-FFF2-40B4-BE49-F238E27FC236}">
                <a16:creationId xmlns:a16="http://schemas.microsoft.com/office/drawing/2014/main" id="{5020AFAC-84EA-FB67-C86E-43EC67A14F3F}"/>
              </a:ext>
            </a:extLst>
          </p:cNvPr>
          <p:cNvGrpSpPr/>
          <p:nvPr/>
        </p:nvGrpSpPr>
        <p:grpSpPr>
          <a:xfrm>
            <a:off x="1095916" y="12475196"/>
            <a:ext cx="3814396" cy="787921"/>
            <a:chOff x="1095916" y="1983372"/>
            <a:chExt cx="3814396" cy="787921"/>
          </a:xfrm>
        </p:grpSpPr>
        <p:sp>
          <p:nvSpPr>
            <p:cNvPr id="32" name="TextBox 31">
              <a:extLst>
                <a:ext uri="{FF2B5EF4-FFF2-40B4-BE49-F238E27FC236}">
                  <a16:creationId xmlns:a16="http://schemas.microsoft.com/office/drawing/2014/main" id="{DFB70348-6CFB-B2C1-DEAA-7A4429A5C874}"/>
                </a:ext>
              </a:extLst>
            </p:cNvPr>
            <p:cNvSpPr txBox="1"/>
            <p:nvPr/>
          </p:nvSpPr>
          <p:spPr>
            <a:xfrm>
              <a:off x="1095916" y="1983372"/>
              <a:ext cx="3814396"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Ozone generator </a:t>
              </a:r>
            </a:p>
          </p:txBody>
        </p:sp>
        <p:sp>
          <p:nvSpPr>
            <p:cNvPr id="33" name="TextBox 32">
              <a:extLst>
                <a:ext uri="{FF2B5EF4-FFF2-40B4-BE49-F238E27FC236}">
                  <a16:creationId xmlns:a16="http://schemas.microsoft.com/office/drawing/2014/main" id="{0B87508F-EC9A-9930-3CEC-9A0065F621B9}"/>
                </a:ext>
              </a:extLst>
            </p:cNvPr>
            <p:cNvSpPr txBox="1"/>
            <p:nvPr/>
          </p:nvSpPr>
          <p:spPr>
            <a:xfrm>
              <a:off x="1095917" y="2280902"/>
              <a:ext cx="3447548"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a:t>
              </a:r>
              <a:r>
                <a:rPr lang="de-DE" sz="1400" i="1" dirty="0">
                  <a:solidFill>
                    <a:schemeClr val="bg1">
                      <a:lumMod val="85000"/>
                    </a:schemeClr>
                  </a:solidFill>
                  <a:latin typeface="Plus Jakarta Sans" pitchFamily="2" charset="77"/>
                  <a:cs typeface="Plus Jakarta Sans" pitchFamily="2" charset="77"/>
                </a:rPr>
                <a:t>Standard Schneider M251 PLC &amp; RedLion 15-inch HMI</a:t>
              </a:r>
              <a:r>
                <a:rPr lang="en-US" sz="1400" i="1" dirty="0">
                  <a:solidFill>
                    <a:schemeClr val="bg1">
                      <a:lumMod val="85000"/>
                    </a:schemeClr>
                  </a:solidFill>
                  <a:latin typeface="Plus Jakarta Sans" pitchFamily="2" charset="77"/>
                  <a:cs typeface="Plus Jakarta Sans" pitchFamily="2" charset="77"/>
                </a:rPr>
                <a:t>)</a:t>
              </a:r>
            </a:p>
          </p:txBody>
        </p:sp>
      </p:grpSp>
      <p:grpSp>
        <p:nvGrpSpPr>
          <p:cNvPr id="34" name="Group 33">
            <a:extLst>
              <a:ext uri="{FF2B5EF4-FFF2-40B4-BE49-F238E27FC236}">
                <a16:creationId xmlns:a16="http://schemas.microsoft.com/office/drawing/2014/main" id="{63435210-5FD9-4A80-F8C7-9E060606E50D}"/>
              </a:ext>
            </a:extLst>
          </p:cNvPr>
          <p:cNvGrpSpPr/>
          <p:nvPr/>
        </p:nvGrpSpPr>
        <p:grpSpPr>
          <a:xfrm>
            <a:off x="1095916" y="16180168"/>
            <a:ext cx="3447548" cy="529388"/>
            <a:chOff x="1095916" y="3075798"/>
            <a:chExt cx="3447548" cy="529388"/>
          </a:xfrm>
        </p:grpSpPr>
        <p:sp>
          <p:nvSpPr>
            <p:cNvPr id="41" name="TextBox 40">
              <a:extLst>
                <a:ext uri="{FF2B5EF4-FFF2-40B4-BE49-F238E27FC236}">
                  <a16:creationId xmlns:a16="http://schemas.microsoft.com/office/drawing/2014/main" id="{520CAB3E-A72E-36B5-4C13-3EAD6748DAE6}"/>
                </a:ext>
              </a:extLst>
            </p:cNvPr>
            <p:cNvSpPr txBox="1"/>
            <p:nvPr/>
          </p:nvSpPr>
          <p:spPr>
            <a:xfrm>
              <a:off x="1095916" y="3075798"/>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Stepdown transformer </a:t>
              </a:r>
            </a:p>
          </p:txBody>
        </p:sp>
        <p:sp>
          <p:nvSpPr>
            <p:cNvPr id="42" name="TextBox 41">
              <a:extLst>
                <a:ext uri="{FF2B5EF4-FFF2-40B4-BE49-F238E27FC236}">
                  <a16:creationId xmlns:a16="http://schemas.microsoft.com/office/drawing/2014/main" id="{95C724D7-408F-5A8F-6E10-73663AE9264E}"/>
                </a:ext>
              </a:extLst>
            </p:cNvPr>
            <p:cNvSpPr txBox="1"/>
            <p:nvPr/>
          </p:nvSpPr>
          <p:spPr>
            <a:xfrm>
              <a:off x="1095916" y="3373328"/>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(480/575V -&gt; 230v)</a:t>
              </a:r>
            </a:p>
          </p:txBody>
        </p:sp>
      </p:grpSp>
      <p:sp>
        <p:nvSpPr>
          <p:cNvPr id="43" name="TextBox 42">
            <a:extLst>
              <a:ext uri="{FF2B5EF4-FFF2-40B4-BE49-F238E27FC236}">
                <a16:creationId xmlns:a16="http://schemas.microsoft.com/office/drawing/2014/main" id="{263C5FDA-9428-27F2-90D8-C79ECA2BDB9D}"/>
              </a:ext>
            </a:extLst>
          </p:cNvPr>
          <p:cNvSpPr txBox="1"/>
          <p:nvPr/>
        </p:nvSpPr>
        <p:spPr>
          <a:xfrm>
            <a:off x="1095916" y="26778018"/>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Air-cooled chiller​</a:t>
            </a:r>
          </a:p>
        </p:txBody>
      </p:sp>
      <p:grpSp>
        <p:nvGrpSpPr>
          <p:cNvPr id="44" name="Group 43">
            <a:extLst>
              <a:ext uri="{FF2B5EF4-FFF2-40B4-BE49-F238E27FC236}">
                <a16:creationId xmlns:a16="http://schemas.microsoft.com/office/drawing/2014/main" id="{FA91B3CC-4C91-5580-F9EA-A2EF05E34514}"/>
              </a:ext>
            </a:extLst>
          </p:cNvPr>
          <p:cNvGrpSpPr/>
          <p:nvPr/>
        </p:nvGrpSpPr>
        <p:grpSpPr>
          <a:xfrm>
            <a:off x="1095916" y="23331579"/>
            <a:ext cx="3617085" cy="529388"/>
            <a:chOff x="1095916" y="5002117"/>
            <a:chExt cx="3617085" cy="529388"/>
          </a:xfrm>
        </p:grpSpPr>
        <p:sp>
          <p:nvSpPr>
            <p:cNvPr id="45" name="TextBox 44">
              <a:extLst>
                <a:ext uri="{FF2B5EF4-FFF2-40B4-BE49-F238E27FC236}">
                  <a16:creationId xmlns:a16="http://schemas.microsoft.com/office/drawing/2014/main" id="{91F93E82-CB68-36EB-6AC1-D022CF83DD68}"/>
                </a:ext>
              </a:extLst>
            </p:cNvPr>
            <p:cNvSpPr txBox="1"/>
            <p:nvPr/>
          </p:nvSpPr>
          <p:spPr>
            <a:xfrm>
              <a:off x="1095917" y="5002117"/>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Ozone Destruct </a:t>
              </a:r>
            </a:p>
          </p:txBody>
        </p:sp>
        <p:sp>
          <p:nvSpPr>
            <p:cNvPr id="46" name="TextBox 45">
              <a:extLst>
                <a:ext uri="{FF2B5EF4-FFF2-40B4-BE49-F238E27FC236}">
                  <a16:creationId xmlns:a16="http://schemas.microsoft.com/office/drawing/2014/main" id="{F7E48503-7EB0-9681-4A7C-F77E42AA85E3}"/>
                </a:ext>
              </a:extLst>
            </p:cNvPr>
            <p:cNvSpPr txBox="1"/>
            <p:nvPr/>
          </p:nvSpPr>
          <p:spPr>
            <a:xfrm>
              <a:off x="1095916" y="5299647"/>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per ozone generator)</a:t>
              </a:r>
            </a:p>
          </p:txBody>
        </p:sp>
      </p:grpSp>
      <p:grpSp>
        <p:nvGrpSpPr>
          <p:cNvPr id="47" name="Group 46">
            <a:extLst>
              <a:ext uri="{FF2B5EF4-FFF2-40B4-BE49-F238E27FC236}">
                <a16:creationId xmlns:a16="http://schemas.microsoft.com/office/drawing/2014/main" id="{C25754BC-DA72-1B8F-0EF6-9A32B1908F07}"/>
              </a:ext>
            </a:extLst>
          </p:cNvPr>
          <p:cNvGrpSpPr/>
          <p:nvPr/>
        </p:nvGrpSpPr>
        <p:grpSpPr>
          <a:xfrm>
            <a:off x="5447569" y="19885139"/>
            <a:ext cx="3447548" cy="529388"/>
            <a:chOff x="5447569" y="4168225"/>
            <a:chExt cx="3447548" cy="529388"/>
          </a:xfrm>
        </p:grpSpPr>
        <p:sp>
          <p:nvSpPr>
            <p:cNvPr id="48" name="TextBox 47">
              <a:extLst>
                <a:ext uri="{FF2B5EF4-FFF2-40B4-BE49-F238E27FC236}">
                  <a16:creationId xmlns:a16="http://schemas.microsoft.com/office/drawing/2014/main" id="{9ED7E176-D0E3-588F-8DF2-1937A61302F1}"/>
                </a:ext>
              </a:extLst>
            </p:cNvPr>
            <p:cNvSpPr txBox="1"/>
            <p:nvPr/>
          </p:nvSpPr>
          <p:spPr>
            <a:xfrm>
              <a:off x="5447569" y="4168225"/>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Spare Parts </a:t>
              </a:r>
            </a:p>
          </p:txBody>
        </p:sp>
        <p:sp>
          <p:nvSpPr>
            <p:cNvPr id="49" name="TextBox 48">
              <a:extLst>
                <a:ext uri="{FF2B5EF4-FFF2-40B4-BE49-F238E27FC236}">
                  <a16:creationId xmlns:a16="http://schemas.microsoft.com/office/drawing/2014/main" id="{927E62DA-9C5B-1BE0-BC79-26F63368E344}"/>
                </a:ext>
              </a:extLst>
            </p:cNvPr>
            <p:cNvSpPr txBox="1"/>
            <p:nvPr/>
          </p:nvSpPr>
          <p:spPr>
            <a:xfrm>
              <a:off x="5447569" y="4465755"/>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(Consumables only)</a:t>
              </a:r>
            </a:p>
          </p:txBody>
        </p:sp>
      </p:grpSp>
      <p:grpSp>
        <p:nvGrpSpPr>
          <p:cNvPr id="50" name="Group 49">
            <a:extLst>
              <a:ext uri="{FF2B5EF4-FFF2-40B4-BE49-F238E27FC236}">
                <a16:creationId xmlns:a16="http://schemas.microsoft.com/office/drawing/2014/main" id="{23260681-A4E3-6D9E-AAB8-DC6BBA19CC9A}"/>
              </a:ext>
            </a:extLst>
          </p:cNvPr>
          <p:cNvGrpSpPr/>
          <p:nvPr/>
        </p:nvGrpSpPr>
        <p:grpSpPr>
          <a:xfrm>
            <a:off x="5447569" y="12475196"/>
            <a:ext cx="3814396" cy="1046453"/>
            <a:chOff x="5447569" y="1983372"/>
            <a:chExt cx="3814396" cy="1046453"/>
          </a:xfrm>
        </p:grpSpPr>
        <p:sp>
          <p:nvSpPr>
            <p:cNvPr id="51" name="TextBox 50">
              <a:extLst>
                <a:ext uri="{FF2B5EF4-FFF2-40B4-BE49-F238E27FC236}">
                  <a16:creationId xmlns:a16="http://schemas.microsoft.com/office/drawing/2014/main" id="{DD8E08E3-E462-1122-92EF-BAAD151281B0}"/>
                </a:ext>
              </a:extLst>
            </p:cNvPr>
            <p:cNvSpPr txBox="1"/>
            <p:nvPr/>
          </p:nvSpPr>
          <p:spPr>
            <a:xfrm>
              <a:off x="5447569" y="1983372"/>
              <a:ext cx="3814396"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Standard instrumentation </a:t>
              </a:r>
            </a:p>
          </p:txBody>
        </p:sp>
        <p:sp>
          <p:nvSpPr>
            <p:cNvPr id="52" name="TextBox 51">
              <a:extLst>
                <a:ext uri="{FF2B5EF4-FFF2-40B4-BE49-F238E27FC236}">
                  <a16:creationId xmlns:a16="http://schemas.microsoft.com/office/drawing/2014/main" id="{99EBE38F-28C3-D425-5E05-AE21D2B050B7}"/>
                </a:ext>
              </a:extLst>
            </p:cNvPr>
            <p:cNvSpPr txBox="1"/>
            <p:nvPr/>
          </p:nvSpPr>
          <p:spPr>
            <a:xfrm>
              <a:off x="5447570" y="2280902"/>
              <a:ext cx="3447548" cy="748923"/>
            </a:xfrm>
            <a:prstGeom prst="rect">
              <a:avLst/>
            </a:prstGeom>
            <a:noFill/>
          </p:spPr>
          <p:txBody>
            <a:bodyPr wrap="square" lIns="288000" tIns="0" rIns="0" bIns="0">
              <a:spAutoFit/>
            </a:bodyPr>
            <a:lstStyle/>
            <a:p>
              <a:pPr marL="114306">
                <a:lnSpc>
                  <a:spcPct val="120000"/>
                </a:lnSpc>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Ambient Ozone Monitor </a:t>
              </a:r>
            </a:p>
            <a:p>
              <a:pPr marL="114306">
                <a:lnSpc>
                  <a:spcPct val="120000"/>
                </a:lnSpc>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Ambient Oxygen Monitor</a:t>
              </a:r>
            </a:p>
            <a:p>
              <a:pPr marL="114306">
                <a:lnSpc>
                  <a:spcPct val="120000"/>
                </a:lnSpc>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Dissolved Ozone Panel</a:t>
              </a:r>
            </a:p>
          </p:txBody>
        </p:sp>
      </p:grpSp>
      <p:grpSp>
        <p:nvGrpSpPr>
          <p:cNvPr id="53" name="Group 52">
            <a:extLst>
              <a:ext uri="{FF2B5EF4-FFF2-40B4-BE49-F238E27FC236}">
                <a16:creationId xmlns:a16="http://schemas.microsoft.com/office/drawing/2014/main" id="{DCC41382-8B8C-389D-56A9-4A387892232F}"/>
              </a:ext>
            </a:extLst>
          </p:cNvPr>
          <p:cNvGrpSpPr/>
          <p:nvPr/>
        </p:nvGrpSpPr>
        <p:grpSpPr>
          <a:xfrm>
            <a:off x="5447569" y="16438700"/>
            <a:ext cx="5459974" cy="529388"/>
            <a:chOff x="5447569" y="3334331"/>
            <a:chExt cx="5459974" cy="529388"/>
          </a:xfrm>
        </p:grpSpPr>
        <p:sp>
          <p:nvSpPr>
            <p:cNvPr id="54" name="TextBox 53">
              <a:extLst>
                <a:ext uri="{FF2B5EF4-FFF2-40B4-BE49-F238E27FC236}">
                  <a16:creationId xmlns:a16="http://schemas.microsoft.com/office/drawing/2014/main" id="{9C6281A8-D066-3F64-75D8-1DE35AB9900A}"/>
                </a:ext>
              </a:extLst>
            </p:cNvPr>
            <p:cNvSpPr txBox="1"/>
            <p:nvPr/>
          </p:nvSpPr>
          <p:spPr>
            <a:xfrm>
              <a:off x="5447569" y="3334331"/>
              <a:ext cx="5459974"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Master ozone control panel (MOCP)</a:t>
              </a:r>
            </a:p>
          </p:txBody>
        </p:sp>
        <p:sp>
          <p:nvSpPr>
            <p:cNvPr id="55" name="TextBox 54">
              <a:extLst>
                <a:ext uri="{FF2B5EF4-FFF2-40B4-BE49-F238E27FC236}">
                  <a16:creationId xmlns:a16="http://schemas.microsoft.com/office/drawing/2014/main" id="{4D849F4B-F2BD-8ADD-A2E6-86AE837BE4CB}"/>
                </a:ext>
              </a:extLst>
            </p:cNvPr>
            <p:cNvSpPr txBox="1"/>
            <p:nvPr/>
          </p:nvSpPr>
          <p:spPr>
            <a:xfrm>
              <a:off x="5447569" y="3631861"/>
              <a:ext cx="4139174"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a:t>
              </a:r>
              <a:r>
                <a:rPr lang="de-DE" sz="1400" i="1" dirty="0">
                  <a:solidFill>
                    <a:schemeClr val="bg1">
                      <a:lumMod val="85000"/>
                    </a:schemeClr>
                  </a:solidFill>
                  <a:latin typeface="Plus Jakarta Sans" pitchFamily="2" charset="77"/>
                  <a:cs typeface="Plus Jakarta Sans" pitchFamily="2" charset="77"/>
                </a:rPr>
                <a:t>Schneider M251 PLC &amp; RedLion 15’”HMI</a:t>
              </a:r>
              <a:r>
                <a:rPr lang="en-US" sz="1400" i="1" dirty="0">
                  <a:solidFill>
                    <a:schemeClr val="bg1">
                      <a:lumMod val="85000"/>
                    </a:schemeClr>
                  </a:solidFill>
                  <a:latin typeface="Plus Jakarta Sans" pitchFamily="2" charset="77"/>
                  <a:cs typeface="Plus Jakarta Sans" pitchFamily="2" charset="77"/>
                </a:rPr>
                <a:t>)</a:t>
              </a:r>
            </a:p>
          </p:txBody>
        </p:sp>
      </p:grpSp>
      <p:sp>
        <p:nvSpPr>
          <p:cNvPr id="56" name="TextBox 55">
            <a:extLst>
              <a:ext uri="{FF2B5EF4-FFF2-40B4-BE49-F238E27FC236}">
                <a16:creationId xmlns:a16="http://schemas.microsoft.com/office/drawing/2014/main" id="{16E44111-A25F-109C-854F-E611953E7B31}"/>
              </a:ext>
            </a:extLst>
          </p:cNvPr>
          <p:cNvSpPr txBox="1"/>
          <p:nvPr/>
        </p:nvSpPr>
        <p:spPr>
          <a:xfrm>
            <a:off x="5447569" y="26778018"/>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Delivery to site</a:t>
            </a:r>
          </a:p>
        </p:txBody>
      </p:sp>
      <p:grpSp>
        <p:nvGrpSpPr>
          <p:cNvPr id="57" name="Group 56">
            <a:extLst>
              <a:ext uri="{FF2B5EF4-FFF2-40B4-BE49-F238E27FC236}">
                <a16:creationId xmlns:a16="http://schemas.microsoft.com/office/drawing/2014/main" id="{6280883E-BBF5-4439-EA38-BD91EB6018CC}"/>
              </a:ext>
            </a:extLst>
          </p:cNvPr>
          <p:cNvGrpSpPr/>
          <p:nvPr/>
        </p:nvGrpSpPr>
        <p:grpSpPr>
          <a:xfrm>
            <a:off x="5447569" y="23331578"/>
            <a:ext cx="4893917" cy="529388"/>
            <a:chOff x="5447569" y="5002119"/>
            <a:chExt cx="4893917" cy="529388"/>
          </a:xfrm>
        </p:grpSpPr>
        <p:sp>
          <p:nvSpPr>
            <p:cNvPr id="58" name="TextBox 57">
              <a:extLst>
                <a:ext uri="{FF2B5EF4-FFF2-40B4-BE49-F238E27FC236}">
                  <a16:creationId xmlns:a16="http://schemas.microsoft.com/office/drawing/2014/main" id="{B70FAB64-D184-D7E8-6FA6-346951452772}"/>
                </a:ext>
              </a:extLst>
            </p:cNvPr>
            <p:cNvSpPr txBox="1"/>
            <p:nvPr/>
          </p:nvSpPr>
          <p:spPr>
            <a:xfrm>
              <a:off x="5447570" y="5002119"/>
              <a:ext cx="4893916"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7"/>
                </a:buBlip>
              </a:pPr>
              <a:r>
                <a:rPr lang="en-US" b="1" dirty="0">
                  <a:solidFill>
                    <a:schemeClr val="bg1">
                      <a:lumMod val="95000"/>
                    </a:schemeClr>
                  </a:solidFill>
                  <a:latin typeface="Plus Jakarta Sans SemiBold" pitchFamily="2" charset="77"/>
                  <a:cs typeface="Plus Jakarta Sans SemiBold" pitchFamily="2" charset="77"/>
                </a:rPr>
                <a:t>Start-up &amp; commissioning </a:t>
              </a:r>
            </a:p>
          </p:txBody>
        </p:sp>
        <p:sp>
          <p:nvSpPr>
            <p:cNvPr id="59" name="TextBox 58">
              <a:extLst>
                <a:ext uri="{FF2B5EF4-FFF2-40B4-BE49-F238E27FC236}">
                  <a16:creationId xmlns:a16="http://schemas.microsoft.com/office/drawing/2014/main" id="{C00C1F2F-7469-C54D-1177-8880AFAA6032}"/>
                </a:ext>
              </a:extLst>
            </p:cNvPr>
            <p:cNvSpPr txBox="1"/>
            <p:nvPr/>
          </p:nvSpPr>
          <p:spPr>
            <a:xfrm>
              <a:off x="5447569" y="5299649"/>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trip – 2 technicians – 5 days])</a:t>
              </a:r>
            </a:p>
          </p:txBody>
        </p:sp>
      </p:grpSp>
    </p:spTree>
    <p:extLst>
      <p:ext uri="{BB962C8B-B14F-4D97-AF65-F5344CB8AC3E}">
        <p14:creationId xmlns:p14="http://schemas.microsoft.com/office/powerpoint/2010/main" val="3163272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E4A3F94-9BE1-0BF8-E792-194030FFEA94}"/>
            </a:ext>
          </a:extLst>
        </p:cNvPr>
        <p:cNvGrpSpPr/>
        <p:nvPr/>
      </p:nvGrpSpPr>
      <p:grpSpPr>
        <a:xfrm>
          <a:off x="0" y="0"/>
          <a:ext cx="0" cy="0"/>
          <a:chOff x="0" y="0"/>
          <a:chExt cx="0" cy="0"/>
        </a:xfrm>
      </p:grpSpPr>
      <p:sp>
        <p:nvSpPr>
          <p:cNvPr id="69" name="Oval 68">
            <a:extLst>
              <a:ext uri="{FF2B5EF4-FFF2-40B4-BE49-F238E27FC236}">
                <a16:creationId xmlns:a16="http://schemas.microsoft.com/office/drawing/2014/main" id="{1FFB013B-7F86-1FE3-DE52-F830F88C74DA}"/>
              </a:ext>
            </a:extLst>
          </p:cNvPr>
          <p:cNvSpPr/>
          <p:nvPr/>
        </p:nvSpPr>
        <p:spPr>
          <a:xfrm>
            <a:off x="-1795306" y="-3593667"/>
            <a:ext cx="15782612" cy="15782612"/>
          </a:xfrm>
          <a:prstGeom prst="ellipse">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9907767-D7C9-8A05-8C1A-5763EB0A6DA3}"/>
              </a:ext>
            </a:extLst>
          </p:cNvPr>
          <p:cNvSpPr txBox="1"/>
          <p:nvPr/>
        </p:nvSpPr>
        <p:spPr>
          <a:xfrm>
            <a:off x="981984" y="943302"/>
            <a:ext cx="7298701" cy="769441"/>
          </a:xfrm>
          <a:prstGeom prst="rect">
            <a:avLst/>
          </a:prstGeom>
          <a:noFill/>
        </p:spPr>
        <p:txBody>
          <a:bodyPr wrap="square" rtlCol="0">
            <a:spAutoFit/>
          </a:bodyPr>
          <a:lstStyle/>
          <a:p>
            <a:r>
              <a:rPr lang="en-US" sz="4400" b="1" spc="-100" dirty="0">
                <a:solidFill>
                  <a:schemeClr val="bg1"/>
                </a:solidFill>
                <a:latin typeface="Plus Jakarta Sans SemiBold" pitchFamily="2" charset="77"/>
                <a:cs typeface="Plus Jakarta Sans SemiBold" pitchFamily="2" charset="77"/>
              </a:rPr>
              <a:t>4. Standard Scope </a:t>
            </a:r>
          </a:p>
        </p:txBody>
      </p:sp>
      <p:sp>
        <p:nvSpPr>
          <p:cNvPr id="4" name="TextBox 6">
            <a:extLst>
              <a:ext uri="{FF2B5EF4-FFF2-40B4-BE49-F238E27FC236}">
                <a16:creationId xmlns:a16="http://schemas.microsoft.com/office/drawing/2014/main" id="{2AC0DA6A-871F-B88E-C8F4-DA8B7331BA48}"/>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sp>
        <p:nvSpPr>
          <p:cNvPr id="68" name="RED-BG">
            <a:extLst>
              <a:ext uri="{FF2B5EF4-FFF2-40B4-BE49-F238E27FC236}">
                <a16:creationId xmlns:a16="http://schemas.microsoft.com/office/drawing/2014/main" id="{0850F10A-3C21-3536-CC88-78630A6DFBF5}"/>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F40DD3B3-682E-C84A-8E0F-DC9941524C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43360" y="6301824"/>
            <a:ext cx="411480" cy="426553"/>
          </a:xfrm>
          <a:prstGeom prst="rect">
            <a:avLst/>
          </a:prstGeom>
        </p:spPr>
      </p:pic>
      <p:sp>
        <p:nvSpPr>
          <p:cNvPr id="8" name="TextBox 7">
            <a:extLst>
              <a:ext uri="{FF2B5EF4-FFF2-40B4-BE49-F238E27FC236}">
                <a16:creationId xmlns:a16="http://schemas.microsoft.com/office/drawing/2014/main" id="{88C8E46C-9F6F-B1B7-6BF4-11360B40372C}"/>
              </a:ext>
            </a:extLst>
          </p:cNvPr>
          <p:cNvSpPr txBox="1"/>
          <p:nvPr/>
        </p:nvSpPr>
        <p:spPr>
          <a:xfrm>
            <a:off x="1103009" y="684865"/>
            <a:ext cx="3601948" cy="184666"/>
          </a:xfrm>
          <a:prstGeom prst="rect">
            <a:avLst/>
          </a:prstGeom>
          <a:noFill/>
        </p:spPr>
        <p:txBody>
          <a:bodyPr wrap="square" lIns="0" tIns="0" rIns="0" bIns="0">
            <a:spAutoFit/>
          </a:bodyPr>
          <a:lstStyle/>
          <a:p>
            <a:r>
              <a:rPr lang="en-US" sz="1200" b="1" spc="100" dirty="0">
                <a:solidFill>
                  <a:schemeClr val="bg1">
                    <a:lumMod val="85000"/>
                  </a:schemeClr>
                </a:solidFill>
                <a:latin typeface="Plus Jakarta Sans" pitchFamily="2" charset="0"/>
                <a:ea typeface="Gotham Bold"/>
                <a:cs typeface="Plus Jakarta Sans" pitchFamily="2" charset="0"/>
                <a:sym typeface="Gotham Bold"/>
              </a:rPr>
              <a:t>TECHNICAL APPLICATIONS &amp; PROPOSALS</a:t>
            </a:r>
          </a:p>
        </p:txBody>
      </p:sp>
      <p:grpSp>
        <p:nvGrpSpPr>
          <p:cNvPr id="13" name="Group 12">
            <a:extLst>
              <a:ext uri="{FF2B5EF4-FFF2-40B4-BE49-F238E27FC236}">
                <a16:creationId xmlns:a16="http://schemas.microsoft.com/office/drawing/2014/main" id="{B7FD9CBC-CFA0-927E-FADF-8FDFFCADD091}"/>
              </a:ext>
            </a:extLst>
          </p:cNvPr>
          <p:cNvGrpSpPr/>
          <p:nvPr/>
        </p:nvGrpSpPr>
        <p:grpSpPr>
          <a:xfrm>
            <a:off x="1095916" y="4020640"/>
            <a:ext cx="3447548" cy="787921"/>
            <a:chOff x="1095916" y="3909691"/>
            <a:chExt cx="3447548" cy="787921"/>
          </a:xfrm>
        </p:grpSpPr>
        <p:sp>
          <p:nvSpPr>
            <p:cNvPr id="27" name="TextBox 26">
              <a:extLst>
                <a:ext uri="{FF2B5EF4-FFF2-40B4-BE49-F238E27FC236}">
                  <a16:creationId xmlns:a16="http://schemas.microsoft.com/office/drawing/2014/main" id="{B139C9CA-8FC8-31A6-6AE9-963A0286FC31}"/>
                </a:ext>
              </a:extLst>
            </p:cNvPr>
            <p:cNvSpPr txBox="1"/>
            <p:nvPr/>
          </p:nvSpPr>
          <p:spPr>
            <a:xfrm>
              <a:off x="1095916" y="3909691"/>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GOX manifold</a:t>
              </a:r>
            </a:p>
          </p:txBody>
        </p:sp>
        <p:sp>
          <p:nvSpPr>
            <p:cNvPr id="28" name="TextBox 27">
              <a:extLst>
                <a:ext uri="{FF2B5EF4-FFF2-40B4-BE49-F238E27FC236}">
                  <a16:creationId xmlns:a16="http://schemas.microsoft.com/office/drawing/2014/main" id="{B87E9818-B4E5-9D5A-F6A0-6043946E93B6}"/>
                </a:ext>
              </a:extLst>
            </p:cNvPr>
            <p:cNvSpPr txBox="1"/>
            <p:nvPr/>
          </p:nvSpPr>
          <p:spPr>
            <a:xfrm>
              <a:off x="1095916" y="4207221"/>
              <a:ext cx="3447548"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(filters and regulates oxygen feed to the ozone generator​)</a:t>
              </a:r>
            </a:p>
          </p:txBody>
        </p:sp>
      </p:grpSp>
      <p:grpSp>
        <p:nvGrpSpPr>
          <p:cNvPr id="10" name="Group 9">
            <a:extLst>
              <a:ext uri="{FF2B5EF4-FFF2-40B4-BE49-F238E27FC236}">
                <a16:creationId xmlns:a16="http://schemas.microsoft.com/office/drawing/2014/main" id="{C262AF82-45B4-B93F-7C4D-45DA92A103FE}"/>
              </a:ext>
            </a:extLst>
          </p:cNvPr>
          <p:cNvGrpSpPr/>
          <p:nvPr/>
        </p:nvGrpSpPr>
        <p:grpSpPr>
          <a:xfrm>
            <a:off x="1095916" y="2146079"/>
            <a:ext cx="3814396" cy="787921"/>
            <a:chOff x="1095916" y="1983372"/>
            <a:chExt cx="3814396" cy="787921"/>
          </a:xfrm>
        </p:grpSpPr>
        <p:sp>
          <p:nvSpPr>
            <p:cNvPr id="32" name="TextBox 31">
              <a:extLst>
                <a:ext uri="{FF2B5EF4-FFF2-40B4-BE49-F238E27FC236}">
                  <a16:creationId xmlns:a16="http://schemas.microsoft.com/office/drawing/2014/main" id="{44DBBD99-DDB6-A5D9-8C2E-35DA4DD75DDE}"/>
                </a:ext>
              </a:extLst>
            </p:cNvPr>
            <p:cNvSpPr txBox="1"/>
            <p:nvPr/>
          </p:nvSpPr>
          <p:spPr>
            <a:xfrm>
              <a:off x="1095916" y="1983372"/>
              <a:ext cx="3814396"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Ozone generator </a:t>
              </a:r>
            </a:p>
          </p:txBody>
        </p:sp>
        <p:sp>
          <p:nvSpPr>
            <p:cNvPr id="33" name="TextBox 32">
              <a:extLst>
                <a:ext uri="{FF2B5EF4-FFF2-40B4-BE49-F238E27FC236}">
                  <a16:creationId xmlns:a16="http://schemas.microsoft.com/office/drawing/2014/main" id="{FC6AD5D7-1A15-518A-B706-165407FE5992}"/>
                </a:ext>
              </a:extLst>
            </p:cNvPr>
            <p:cNvSpPr txBox="1"/>
            <p:nvPr/>
          </p:nvSpPr>
          <p:spPr>
            <a:xfrm>
              <a:off x="1095917" y="2280902"/>
              <a:ext cx="3447548"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a:t>
              </a:r>
              <a:r>
                <a:rPr lang="de-DE" sz="1400" i="1" dirty="0">
                  <a:solidFill>
                    <a:schemeClr val="bg1">
                      <a:lumMod val="85000"/>
                    </a:schemeClr>
                  </a:solidFill>
                  <a:latin typeface="Plus Jakarta Sans" pitchFamily="2" charset="77"/>
                  <a:cs typeface="Plus Jakarta Sans" pitchFamily="2" charset="77"/>
                </a:rPr>
                <a:t>Standard Schneider M251 PLC &amp; RedLion 15-inch HMI</a:t>
              </a:r>
              <a:r>
                <a:rPr lang="en-US" sz="1400" i="1" dirty="0">
                  <a:solidFill>
                    <a:schemeClr val="bg1">
                      <a:lumMod val="85000"/>
                    </a:schemeClr>
                  </a:solidFill>
                  <a:latin typeface="Plus Jakarta Sans" pitchFamily="2" charset="77"/>
                  <a:cs typeface="Plus Jakarta Sans" pitchFamily="2" charset="77"/>
                </a:rPr>
                <a:t>)</a:t>
              </a:r>
            </a:p>
          </p:txBody>
        </p:sp>
      </p:grpSp>
      <p:grpSp>
        <p:nvGrpSpPr>
          <p:cNvPr id="12" name="Group 11">
            <a:extLst>
              <a:ext uri="{FF2B5EF4-FFF2-40B4-BE49-F238E27FC236}">
                <a16:creationId xmlns:a16="http://schemas.microsoft.com/office/drawing/2014/main" id="{4F9B2041-1A47-0B41-0E6D-386DF20F8097}"/>
              </a:ext>
            </a:extLst>
          </p:cNvPr>
          <p:cNvGrpSpPr/>
          <p:nvPr/>
        </p:nvGrpSpPr>
        <p:grpSpPr>
          <a:xfrm>
            <a:off x="1095916" y="3212626"/>
            <a:ext cx="3447548" cy="529388"/>
            <a:chOff x="1095916" y="3075798"/>
            <a:chExt cx="3447548" cy="529388"/>
          </a:xfrm>
        </p:grpSpPr>
        <p:sp>
          <p:nvSpPr>
            <p:cNvPr id="41" name="TextBox 40">
              <a:extLst>
                <a:ext uri="{FF2B5EF4-FFF2-40B4-BE49-F238E27FC236}">
                  <a16:creationId xmlns:a16="http://schemas.microsoft.com/office/drawing/2014/main" id="{C0A49EFD-E662-B0BA-A80E-A3E525496FF7}"/>
                </a:ext>
              </a:extLst>
            </p:cNvPr>
            <p:cNvSpPr txBox="1"/>
            <p:nvPr/>
          </p:nvSpPr>
          <p:spPr>
            <a:xfrm>
              <a:off x="1095916" y="3075798"/>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Stepdown transformer </a:t>
              </a:r>
            </a:p>
          </p:txBody>
        </p:sp>
        <p:sp>
          <p:nvSpPr>
            <p:cNvPr id="42" name="TextBox 41">
              <a:extLst>
                <a:ext uri="{FF2B5EF4-FFF2-40B4-BE49-F238E27FC236}">
                  <a16:creationId xmlns:a16="http://schemas.microsoft.com/office/drawing/2014/main" id="{CFD47D8B-EDEA-00D3-DF22-0105272419B4}"/>
                </a:ext>
              </a:extLst>
            </p:cNvPr>
            <p:cNvSpPr txBox="1"/>
            <p:nvPr/>
          </p:nvSpPr>
          <p:spPr>
            <a:xfrm>
              <a:off x="1095916" y="3373328"/>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(480/575V -&gt; 230v)</a:t>
              </a:r>
            </a:p>
          </p:txBody>
        </p:sp>
      </p:grpSp>
      <p:sp>
        <p:nvSpPr>
          <p:cNvPr id="44" name="TextBox 43">
            <a:extLst>
              <a:ext uri="{FF2B5EF4-FFF2-40B4-BE49-F238E27FC236}">
                <a16:creationId xmlns:a16="http://schemas.microsoft.com/office/drawing/2014/main" id="{5A798D75-33AD-E16B-38BD-987E84BA989A}"/>
              </a:ext>
            </a:extLst>
          </p:cNvPr>
          <p:cNvSpPr txBox="1"/>
          <p:nvPr/>
        </p:nvSpPr>
        <p:spPr>
          <a:xfrm>
            <a:off x="1095916" y="5895201"/>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Air-cooled chiller​</a:t>
            </a:r>
          </a:p>
        </p:txBody>
      </p:sp>
      <p:grpSp>
        <p:nvGrpSpPr>
          <p:cNvPr id="15" name="Group 14">
            <a:extLst>
              <a:ext uri="{FF2B5EF4-FFF2-40B4-BE49-F238E27FC236}">
                <a16:creationId xmlns:a16="http://schemas.microsoft.com/office/drawing/2014/main" id="{9EA313FA-01A2-5AA4-2EE2-474068D9D08C}"/>
              </a:ext>
            </a:extLst>
          </p:cNvPr>
          <p:cNvGrpSpPr/>
          <p:nvPr/>
        </p:nvGrpSpPr>
        <p:grpSpPr>
          <a:xfrm>
            <a:off x="1095916" y="5087187"/>
            <a:ext cx="3617085" cy="529388"/>
            <a:chOff x="1095916" y="5002117"/>
            <a:chExt cx="3617085" cy="529388"/>
          </a:xfrm>
        </p:grpSpPr>
        <p:sp>
          <p:nvSpPr>
            <p:cNvPr id="47" name="TextBox 46">
              <a:extLst>
                <a:ext uri="{FF2B5EF4-FFF2-40B4-BE49-F238E27FC236}">
                  <a16:creationId xmlns:a16="http://schemas.microsoft.com/office/drawing/2014/main" id="{9BB46F01-6DC8-4084-6DD5-EC1917430982}"/>
                </a:ext>
              </a:extLst>
            </p:cNvPr>
            <p:cNvSpPr txBox="1"/>
            <p:nvPr/>
          </p:nvSpPr>
          <p:spPr>
            <a:xfrm>
              <a:off x="1095917" y="5002117"/>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Ozone Destruct </a:t>
              </a:r>
            </a:p>
          </p:txBody>
        </p:sp>
        <p:sp>
          <p:nvSpPr>
            <p:cNvPr id="48" name="TextBox 47">
              <a:extLst>
                <a:ext uri="{FF2B5EF4-FFF2-40B4-BE49-F238E27FC236}">
                  <a16:creationId xmlns:a16="http://schemas.microsoft.com/office/drawing/2014/main" id="{352BC8E2-44A9-AB4E-6D7F-1A67E3377328}"/>
                </a:ext>
              </a:extLst>
            </p:cNvPr>
            <p:cNvSpPr txBox="1"/>
            <p:nvPr/>
          </p:nvSpPr>
          <p:spPr>
            <a:xfrm>
              <a:off x="1095916" y="5299647"/>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per ozone generator)</a:t>
              </a:r>
            </a:p>
          </p:txBody>
        </p:sp>
      </p:grpSp>
      <p:grpSp>
        <p:nvGrpSpPr>
          <p:cNvPr id="19" name="Group 18">
            <a:extLst>
              <a:ext uri="{FF2B5EF4-FFF2-40B4-BE49-F238E27FC236}">
                <a16:creationId xmlns:a16="http://schemas.microsoft.com/office/drawing/2014/main" id="{B94BB610-6BDD-A11E-7E62-4A17FCBFB2C8}"/>
              </a:ext>
            </a:extLst>
          </p:cNvPr>
          <p:cNvGrpSpPr/>
          <p:nvPr/>
        </p:nvGrpSpPr>
        <p:grpSpPr>
          <a:xfrm>
            <a:off x="5447569" y="4279172"/>
            <a:ext cx="3447548" cy="529388"/>
            <a:chOff x="5447569" y="4168225"/>
            <a:chExt cx="3447548" cy="529388"/>
          </a:xfrm>
        </p:grpSpPr>
        <p:sp>
          <p:nvSpPr>
            <p:cNvPr id="50" name="TextBox 49">
              <a:extLst>
                <a:ext uri="{FF2B5EF4-FFF2-40B4-BE49-F238E27FC236}">
                  <a16:creationId xmlns:a16="http://schemas.microsoft.com/office/drawing/2014/main" id="{5C3E3347-CD83-5F66-2372-B09BAA39F0AD}"/>
                </a:ext>
              </a:extLst>
            </p:cNvPr>
            <p:cNvSpPr txBox="1"/>
            <p:nvPr/>
          </p:nvSpPr>
          <p:spPr>
            <a:xfrm>
              <a:off x="5447569" y="4168225"/>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Spare Parts </a:t>
              </a:r>
            </a:p>
          </p:txBody>
        </p:sp>
        <p:sp>
          <p:nvSpPr>
            <p:cNvPr id="51" name="TextBox 50">
              <a:extLst>
                <a:ext uri="{FF2B5EF4-FFF2-40B4-BE49-F238E27FC236}">
                  <a16:creationId xmlns:a16="http://schemas.microsoft.com/office/drawing/2014/main" id="{58EE92EE-D311-92A1-F80C-B5C368C8D5EC}"/>
                </a:ext>
              </a:extLst>
            </p:cNvPr>
            <p:cNvSpPr txBox="1"/>
            <p:nvPr/>
          </p:nvSpPr>
          <p:spPr>
            <a:xfrm>
              <a:off x="5447569" y="4465755"/>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(Consumables only)</a:t>
              </a:r>
            </a:p>
          </p:txBody>
        </p:sp>
      </p:grpSp>
      <p:grpSp>
        <p:nvGrpSpPr>
          <p:cNvPr id="22" name="Group 21">
            <a:extLst>
              <a:ext uri="{FF2B5EF4-FFF2-40B4-BE49-F238E27FC236}">
                <a16:creationId xmlns:a16="http://schemas.microsoft.com/office/drawing/2014/main" id="{4844B508-D145-590B-E538-3E1397ADA359}"/>
              </a:ext>
            </a:extLst>
          </p:cNvPr>
          <p:cNvGrpSpPr/>
          <p:nvPr/>
        </p:nvGrpSpPr>
        <p:grpSpPr>
          <a:xfrm>
            <a:off x="5447569" y="2146079"/>
            <a:ext cx="3814396" cy="1046453"/>
            <a:chOff x="5447569" y="1983372"/>
            <a:chExt cx="3814396" cy="1046453"/>
          </a:xfrm>
        </p:grpSpPr>
        <p:sp>
          <p:nvSpPr>
            <p:cNvPr id="53" name="TextBox 52">
              <a:extLst>
                <a:ext uri="{FF2B5EF4-FFF2-40B4-BE49-F238E27FC236}">
                  <a16:creationId xmlns:a16="http://schemas.microsoft.com/office/drawing/2014/main" id="{FD9A88CA-5F8F-5C3B-CFA2-56814ED2F710}"/>
                </a:ext>
              </a:extLst>
            </p:cNvPr>
            <p:cNvSpPr txBox="1"/>
            <p:nvPr/>
          </p:nvSpPr>
          <p:spPr>
            <a:xfrm>
              <a:off x="5447569" y="1983372"/>
              <a:ext cx="3814396"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Standard instrumentation </a:t>
              </a:r>
            </a:p>
          </p:txBody>
        </p:sp>
        <p:sp>
          <p:nvSpPr>
            <p:cNvPr id="54" name="TextBox 53">
              <a:extLst>
                <a:ext uri="{FF2B5EF4-FFF2-40B4-BE49-F238E27FC236}">
                  <a16:creationId xmlns:a16="http://schemas.microsoft.com/office/drawing/2014/main" id="{402D26B8-07D0-2247-B35E-439C8ED7CF58}"/>
                </a:ext>
              </a:extLst>
            </p:cNvPr>
            <p:cNvSpPr txBox="1"/>
            <p:nvPr/>
          </p:nvSpPr>
          <p:spPr>
            <a:xfrm>
              <a:off x="5447570" y="2280902"/>
              <a:ext cx="3447548" cy="748923"/>
            </a:xfrm>
            <a:prstGeom prst="rect">
              <a:avLst/>
            </a:prstGeom>
            <a:noFill/>
          </p:spPr>
          <p:txBody>
            <a:bodyPr wrap="square" lIns="288000" tIns="0" rIns="0" bIns="0">
              <a:spAutoFit/>
            </a:bodyPr>
            <a:lstStyle/>
            <a:p>
              <a:pPr marL="114306">
                <a:lnSpc>
                  <a:spcPct val="120000"/>
                </a:lnSpc>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Ambient Ozone Monitor </a:t>
              </a:r>
            </a:p>
            <a:p>
              <a:pPr marL="114306">
                <a:lnSpc>
                  <a:spcPct val="120000"/>
                </a:lnSpc>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Ambient Oxygen Monitor</a:t>
              </a:r>
            </a:p>
            <a:p>
              <a:pPr marL="114306">
                <a:lnSpc>
                  <a:spcPct val="120000"/>
                </a:lnSpc>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Dissolved Ozone Panel</a:t>
              </a:r>
            </a:p>
          </p:txBody>
        </p:sp>
      </p:grpSp>
      <p:grpSp>
        <p:nvGrpSpPr>
          <p:cNvPr id="21" name="Group 20">
            <a:extLst>
              <a:ext uri="{FF2B5EF4-FFF2-40B4-BE49-F238E27FC236}">
                <a16:creationId xmlns:a16="http://schemas.microsoft.com/office/drawing/2014/main" id="{A034ACF0-983E-1B26-2E92-A79E6C040464}"/>
              </a:ext>
            </a:extLst>
          </p:cNvPr>
          <p:cNvGrpSpPr/>
          <p:nvPr/>
        </p:nvGrpSpPr>
        <p:grpSpPr>
          <a:xfrm>
            <a:off x="5447569" y="3471158"/>
            <a:ext cx="5459974" cy="529388"/>
            <a:chOff x="5447569" y="3334331"/>
            <a:chExt cx="5459974" cy="529388"/>
          </a:xfrm>
        </p:grpSpPr>
        <p:sp>
          <p:nvSpPr>
            <p:cNvPr id="56" name="TextBox 55">
              <a:extLst>
                <a:ext uri="{FF2B5EF4-FFF2-40B4-BE49-F238E27FC236}">
                  <a16:creationId xmlns:a16="http://schemas.microsoft.com/office/drawing/2014/main" id="{38FB046A-4E51-843F-A10E-254F20B8E501}"/>
                </a:ext>
              </a:extLst>
            </p:cNvPr>
            <p:cNvSpPr txBox="1"/>
            <p:nvPr/>
          </p:nvSpPr>
          <p:spPr>
            <a:xfrm>
              <a:off x="5447569" y="3334331"/>
              <a:ext cx="5459974"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Master ozone control panel (MOCP)</a:t>
              </a:r>
            </a:p>
          </p:txBody>
        </p:sp>
        <p:sp>
          <p:nvSpPr>
            <p:cNvPr id="57" name="TextBox 56">
              <a:extLst>
                <a:ext uri="{FF2B5EF4-FFF2-40B4-BE49-F238E27FC236}">
                  <a16:creationId xmlns:a16="http://schemas.microsoft.com/office/drawing/2014/main" id="{0BE4ED62-64BF-95CC-4CFA-9389202B67BC}"/>
                </a:ext>
              </a:extLst>
            </p:cNvPr>
            <p:cNvSpPr txBox="1"/>
            <p:nvPr/>
          </p:nvSpPr>
          <p:spPr>
            <a:xfrm>
              <a:off x="5447569" y="3631861"/>
              <a:ext cx="4139174"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a:t>
              </a:r>
              <a:r>
                <a:rPr lang="de-DE" sz="1400" i="1" dirty="0">
                  <a:solidFill>
                    <a:schemeClr val="bg1">
                      <a:lumMod val="85000"/>
                    </a:schemeClr>
                  </a:solidFill>
                  <a:latin typeface="Plus Jakarta Sans" pitchFamily="2" charset="77"/>
                  <a:cs typeface="Plus Jakarta Sans" pitchFamily="2" charset="77"/>
                </a:rPr>
                <a:t>Schneider M251 PLC &amp; RedLion 15’”HMI</a:t>
              </a:r>
              <a:r>
                <a:rPr lang="en-US" sz="1400" i="1" dirty="0">
                  <a:solidFill>
                    <a:schemeClr val="bg1">
                      <a:lumMod val="85000"/>
                    </a:schemeClr>
                  </a:solidFill>
                  <a:latin typeface="Plus Jakarta Sans" pitchFamily="2" charset="77"/>
                  <a:cs typeface="Plus Jakarta Sans" pitchFamily="2" charset="77"/>
                </a:rPr>
                <a:t>)</a:t>
              </a:r>
            </a:p>
          </p:txBody>
        </p:sp>
      </p:grpSp>
      <p:sp>
        <p:nvSpPr>
          <p:cNvPr id="59" name="TextBox 58">
            <a:extLst>
              <a:ext uri="{FF2B5EF4-FFF2-40B4-BE49-F238E27FC236}">
                <a16:creationId xmlns:a16="http://schemas.microsoft.com/office/drawing/2014/main" id="{18CA389B-7941-03C7-78E0-D8FF3054F09A}"/>
              </a:ext>
            </a:extLst>
          </p:cNvPr>
          <p:cNvSpPr txBox="1"/>
          <p:nvPr/>
        </p:nvSpPr>
        <p:spPr>
          <a:xfrm>
            <a:off x="5447569" y="5895201"/>
            <a:ext cx="3447548"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Delivery to site</a:t>
            </a:r>
          </a:p>
        </p:txBody>
      </p:sp>
      <p:grpSp>
        <p:nvGrpSpPr>
          <p:cNvPr id="18" name="Group 17">
            <a:extLst>
              <a:ext uri="{FF2B5EF4-FFF2-40B4-BE49-F238E27FC236}">
                <a16:creationId xmlns:a16="http://schemas.microsoft.com/office/drawing/2014/main" id="{991095E5-02B2-8288-D73A-1203E297890B}"/>
              </a:ext>
            </a:extLst>
          </p:cNvPr>
          <p:cNvGrpSpPr/>
          <p:nvPr/>
        </p:nvGrpSpPr>
        <p:grpSpPr>
          <a:xfrm>
            <a:off x="5447569" y="5087186"/>
            <a:ext cx="4893917" cy="529388"/>
            <a:chOff x="5447569" y="5002119"/>
            <a:chExt cx="4893917" cy="529388"/>
          </a:xfrm>
        </p:grpSpPr>
        <p:sp>
          <p:nvSpPr>
            <p:cNvPr id="62" name="TextBox 61">
              <a:extLst>
                <a:ext uri="{FF2B5EF4-FFF2-40B4-BE49-F238E27FC236}">
                  <a16:creationId xmlns:a16="http://schemas.microsoft.com/office/drawing/2014/main" id="{2DE8F763-2642-97B5-19A1-C6A890A4939E}"/>
                </a:ext>
              </a:extLst>
            </p:cNvPr>
            <p:cNvSpPr txBox="1"/>
            <p:nvPr/>
          </p:nvSpPr>
          <p:spPr>
            <a:xfrm>
              <a:off x="5447570" y="5002119"/>
              <a:ext cx="4893916" cy="276999"/>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b="1" dirty="0">
                  <a:solidFill>
                    <a:schemeClr val="bg1">
                      <a:lumMod val="95000"/>
                    </a:schemeClr>
                  </a:solidFill>
                  <a:latin typeface="Plus Jakarta Sans SemiBold" pitchFamily="2" charset="77"/>
                  <a:cs typeface="Plus Jakarta Sans SemiBold" pitchFamily="2" charset="77"/>
                </a:rPr>
                <a:t>Start-up &amp; commissioning </a:t>
              </a:r>
            </a:p>
          </p:txBody>
        </p:sp>
        <p:sp>
          <p:nvSpPr>
            <p:cNvPr id="63" name="TextBox 62">
              <a:extLst>
                <a:ext uri="{FF2B5EF4-FFF2-40B4-BE49-F238E27FC236}">
                  <a16:creationId xmlns:a16="http://schemas.microsoft.com/office/drawing/2014/main" id="{AB7DB447-2CD9-E43E-B524-DBFF1F701C57}"/>
                </a:ext>
              </a:extLst>
            </p:cNvPr>
            <p:cNvSpPr txBox="1"/>
            <p:nvPr/>
          </p:nvSpPr>
          <p:spPr>
            <a:xfrm>
              <a:off x="5447569" y="5299649"/>
              <a:ext cx="3617085"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bg1">
                      <a:lumMod val="85000"/>
                    </a:schemeClr>
                  </a:solidFill>
                  <a:latin typeface="Plus Jakarta Sans" pitchFamily="2" charset="77"/>
                  <a:cs typeface="Plus Jakarta Sans" pitchFamily="2" charset="77"/>
                </a:rPr>
                <a:t>(1 trip – 2 technicians – 5 days])</a:t>
              </a:r>
            </a:p>
          </p:txBody>
        </p:sp>
      </p:grpSp>
      <p:pic>
        <p:nvPicPr>
          <p:cNvPr id="1024" name="Picture 1023">
            <a:extLst>
              <a:ext uri="{FF2B5EF4-FFF2-40B4-BE49-F238E27FC236}">
                <a16:creationId xmlns:a16="http://schemas.microsoft.com/office/drawing/2014/main" id="{33DEE738-C5B4-3EF8-0F04-18CE0C999D1D}"/>
              </a:ext>
            </a:extLst>
          </p:cNvPr>
          <p:cNvPicPr>
            <a:picLocks noChangeAspect="1"/>
          </p:cNvPicPr>
          <p:nvPr/>
        </p:nvPicPr>
        <p:blipFill>
          <a:blip r:embed="rId6"/>
          <a:stretch>
            <a:fillRect/>
          </a:stretch>
        </p:blipFill>
        <p:spPr>
          <a:xfrm>
            <a:off x="10272492" y="-1263629"/>
            <a:ext cx="3153215" cy="771633"/>
          </a:xfrm>
          <a:prstGeom prst="rect">
            <a:avLst/>
          </a:prstGeom>
        </p:spPr>
      </p:pic>
      <p:pic>
        <p:nvPicPr>
          <p:cNvPr id="66" name="Picture 65" descr="A red molecule model&#10;&#10;AI-generated content may be incorrect.">
            <a:extLst>
              <a:ext uri="{FF2B5EF4-FFF2-40B4-BE49-F238E27FC236}">
                <a16:creationId xmlns:a16="http://schemas.microsoft.com/office/drawing/2014/main" id="{DFD79A29-58F7-0333-20BC-2A5CA91F8DC3}"/>
              </a:ext>
            </a:extLst>
          </p:cNvPr>
          <p:cNvPicPr>
            <a:picLocks noChangeAspect="1"/>
          </p:cNvPicPr>
          <p:nvPr/>
        </p:nvPicPr>
        <p:blipFill>
          <a:blip r:embed="rId7"/>
          <a:stretch>
            <a:fillRect/>
          </a:stretch>
        </p:blipFill>
        <p:spPr>
          <a:xfrm rot="14534292">
            <a:off x="-11197686" y="1948530"/>
            <a:ext cx="8199264" cy="4363350"/>
          </a:xfrm>
          <a:prstGeom prst="rect">
            <a:avLst/>
          </a:prstGeom>
        </p:spPr>
      </p:pic>
      <p:pic>
        <p:nvPicPr>
          <p:cNvPr id="70" name="Picture 69">
            <a:extLst>
              <a:ext uri="{FF2B5EF4-FFF2-40B4-BE49-F238E27FC236}">
                <a16:creationId xmlns:a16="http://schemas.microsoft.com/office/drawing/2014/main" id="{0F7EE5F9-4CB0-B4E6-9544-6C470465E5B0}"/>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24051881" y="1059535"/>
            <a:ext cx="6900559" cy="4257771"/>
          </a:xfrm>
          <a:prstGeom prst="rect">
            <a:avLst/>
          </a:prstGeom>
        </p:spPr>
      </p:pic>
      <p:grpSp>
        <p:nvGrpSpPr>
          <p:cNvPr id="71" name="Group 70">
            <a:extLst>
              <a:ext uri="{FF2B5EF4-FFF2-40B4-BE49-F238E27FC236}">
                <a16:creationId xmlns:a16="http://schemas.microsoft.com/office/drawing/2014/main" id="{91EC7619-CD09-3892-F538-3AA1827037D3}"/>
              </a:ext>
            </a:extLst>
          </p:cNvPr>
          <p:cNvGrpSpPr/>
          <p:nvPr/>
        </p:nvGrpSpPr>
        <p:grpSpPr>
          <a:xfrm>
            <a:off x="18521593" y="4051191"/>
            <a:ext cx="3447548" cy="874186"/>
            <a:chOff x="961642" y="2499825"/>
            <a:chExt cx="3447548" cy="874186"/>
          </a:xfrm>
        </p:grpSpPr>
        <p:sp>
          <p:nvSpPr>
            <p:cNvPr id="72" name="TextBox 71">
              <a:extLst>
                <a:ext uri="{FF2B5EF4-FFF2-40B4-BE49-F238E27FC236}">
                  <a16:creationId xmlns:a16="http://schemas.microsoft.com/office/drawing/2014/main" id="{96C67E81-DEC1-EE97-E0A7-08BBAB1EE853}"/>
                </a:ext>
              </a:extLst>
            </p:cNvPr>
            <p:cNvSpPr txBox="1"/>
            <p:nvPr/>
          </p:nvSpPr>
          <p:spPr>
            <a:xfrm>
              <a:off x="96164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Injection type</a:t>
              </a:r>
            </a:p>
          </p:txBody>
        </p:sp>
        <p:sp>
          <p:nvSpPr>
            <p:cNvPr id="73" name="TextBox 72">
              <a:extLst>
                <a:ext uri="{FF2B5EF4-FFF2-40B4-BE49-F238E27FC236}">
                  <a16:creationId xmlns:a16="http://schemas.microsoft.com/office/drawing/2014/main" id="{8F6CD0C9-992D-42C5-25E3-03877054ECD2}"/>
                </a:ext>
              </a:extLst>
            </p:cNvPr>
            <p:cNvSpPr txBox="1"/>
            <p:nvPr/>
          </p:nvSpPr>
          <p:spPr>
            <a:xfrm>
              <a:off x="961642" y="2883620"/>
              <a:ext cx="3447548"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(side stream, diffusion, static mixer, OMTU nozzles)</a:t>
              </a:r>
            </a:p>
          </p:txBody>
        </p:sp>
      </p:grpSp>
      <p:grpSp>
        <p:nvGrpSpPr>
          <p:cNvPr id="74" name="Group 73">
            <a:extLst>
              <a:ext uri="{FF2B5EF4-FFF2-40B4-BE49-F238E27FC236}">
                <a16:creationId xmlns:a16="http://schemas.microsoft.com/office/drawing/2014/main" id="{890A7E3C-EC7E-48C2-B329-D61A1AD11EEB}"/>
              </a:ext>
            </a:extLst>
          </p:cNvPr>
          <p:cNvGrpSpPr/>
          <p:nvPr/>
        </p:nvGrpSpPr>
        <p:grpSpPr>
          <a:xfrm>
            <a:off x="15207967" y="2325651"/>
            <a:ext cx="3814396" cy="615653"/>
            <a:chOff x="4578726" y="1683252"/>
            <a:chExt cx="3814396" cy="615653"/>
          </a:xfrm>
        </p:grpSpPr>
        <p:sp>
          <p:nvSpPr>
            <p:cNvPr id="75" name="TextBox 74">
              <a:extLst>
                <a:ext uri="{FF2B5EF4-FFF2-40B4-BE49-F238E27FC236}">
                  <a16:creationId xmlns:a16="http://schemas.microsoft.com/office/drawing/2014/main" id="{B41EE4FE-856D-035E-1248-BC7FD4083253}"/>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Who?</a:t>
              </a:r>
            </a:p>
          </p:txBody>
        </p:sp>
        <p:sp>
          <p:nvSpPr>
            <p:cNvPr id="76" name="TextBox 75">
              <a:extLst>
                <a:ext uri="{FF2B5EF4-FFF2-40B4-BE49-F238E27FC236}">
                  <a16:creationId xmlns:a16="http://schemas.microsoft.com/office/drawing/2014/main" id="{8B2D6F00-4071-D7A0-87E2-D6CB4847A41D}"/>
                </a:ext>
              </a:extLst>
            </p:cNvPr>
            <p:cNvSpPr txBox="1"/>
            <p:nvPr/>
          </p:nvSpPr>
          <p:spPr>
            <a:xfrm>
              <a:off x="4578727"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(Pinnacle, Mazzei, </a:t>
              </a:r>
              <a:r>
                <a:rPr lang="en-US" sz="1400" i="1" dirty="0" err="1">
                  <a:solidFill>
                    <a:schemeClr val="tx2">
                      <a:lumMod val="90000"/>
                      <a:lumOff val="10000"/>
                    </a:schemeClr>
                  </a:solidFill>
                  <a:latin typeface="Plus Jakarta Sans" pitchFamily="2" charset="77"/>
                  <a:cs typeface="Plus Jakarta Sans" pitchFamily="2" charset="77"/>
                </a:rPr>
                <a:t>Statiflo</a:t>
              </a:r>
              <a:r>
                <a:rPr lang="en-US" sz="1400" i="1" dirty="0">
                  <a:solidFill>
                    <a:schemeClr val="tx2">
                      <a:lumMod val="90000"/>
                      <a:lumOff val="10000"/>
                    </a:schemeClr>
                  </a:solidFill>
                  <a:latin typeface="Plus Jakarta Sans" pitchFamily="2" charset="77"/>
                  <a:cs typeface="Plus Jakarta Sans" pitchFamily="2" charset="77"/>
                </a:rPr>
                <a:t>)</a:t>
              </a:r>
            </a:p>
          </p:txBody>
        </p:sp>
      </p:grpSp>
      <p:grpSp>
        <p:nvGrpSpPr>
          <p:cNvPr id="77" name="Group 76">
            <a:extLst>
              <a:ext uri="{FF2B5EF4-FFF2-40B4-BE49-F238E27FC236}">
                <a16:creationId xmlns:a16="http://schemas.microsoft.com/office/drawing/2014/main" id="{E7FD47F0-8421-03FC-D64C-63AE7FDC852B}"/>
              </a:ext>
            </a:extLst>
          </p:cNvPr>
          <p:cNvGrpSpPr/>
          <p:nvPr/>
        </p:nvGrpSpPr>
        <p:grpSpPr>
          <a:xfrm>
            <a:off x="17048204" y="3188421"/>
            <a:ext cx="3447548" cy="615653"/>
            <a:chOff x="8195812" y="1683252"/>
            <a:chExt cx="3447548" cy="615653"/>
          </a:xfrm>
        </p:grpSpPr>
        <p:sp>
          <p:nvSpPr>
            <p:cNvPr id="78" name="TextBox 77">
              <a:extLst>
                <a:ext uri="{FF2B5EF4-FFF2-40B4-BE49-F238E27FC236}">
                  <a16:creationId xmlns:a16="http://schemas.microsoft.com/office/drawing/2014/main" id="{5C53AA88-3BC9-4E5A-5ECF-AE9A4E6E5E58}"/>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Sizing Requirements </a:t>
              </a:r>
            </a:p>
          </p:txBody>
        </p:sp>
        <p:sp>
          <p:nvSpPr>
            <p:cNvPr id="79" name="TextBox 78">
              <a:extLst>
                <a:ext uri="{FF2B5EF4-FFF2-40B4-BE49-F238E27FC236}">
                  <a16:creationId xmlns:a16="http://schemas.microsoft.com/office/drawing/2014/main" id="{5BA05238-C694-BB2C-E82C-EBE7B10B36A6}"/>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(flow, dosage required and MTE)</a:t>
              </a:r>
            </a:p>
          </p:txBody>
        </p:sp>
      </p:grpSp>
      <p:sp>
        <p:nvSpPr>
          <p:cNvPr id="80" name="TextBox 79">
            <a:extLst>
              <a:ext uri="{FF2B5EF4-FFF2-40B4-BE49-F238E27FC236}">
                <a16:creationId xmlns:a16="http://schemas.microsoft.com/office/drawing/2014/main" id="{8FF1BBFF-EB81-D456-D1EB-3AC79F7539D6}"/>
              </a:ext>
            </a:extLst>
          </p:cNvPr>
          <p:cNvSpPr txBox="1"/>
          <p:nvPr/>
        </p:nvSpPr>
        <p:spPr>
          <a:xfrm>
            <a:off x="19994982" y="5172495"/>
            <a:ext cx="4443351"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Contactor dimensions</a:t>
            </a:r>
          </a:p>
        </p:txBody>
      </p:sp>
      <p:sp>
        <p:nvSpPr>
          <p:cNvPr id="81" name="TextBox 80">
            <a:extLst>
              <a:ext uri="{FF2B5EF4-FFF2-40B4-BE49-F238E27FC236}">
                <a16:creationId xmlns:a16="http://schemas.microsoft.com/office/drawing/2014/main" id="{B2313237-FF9C-2DA6-3EE8-259BA367D8C9}"/>
              </a:ext>
            </a:extLst>
          </p:cNvPr>
          <p:cNvSpPr txBox="1"/>
          <p:nvPr/>
        </p:nvSpPr>
        <p:spPr>
          <a:xfrm>
            <a:off x="22464173" y="5727390"/>
            <a:ext cx="4443351"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Mainline Diameter</a:t>
            </a:r>
          </a:p>
        </p:txBody>
      </p:sp>
    </p:spTree>
    <p:extLst>
      <p:ext uri="{BB962C8B-B14F-4D97-AF65-F5344CB8AC3E}">
        <p14:creationId xmlns:p14="http://schemas.microsoft.com/office/powerpoint/2010/main" val="3671305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11C51A4-CA4D-A4B2-3A80-F74F64F874D0}"/>
            </a:ext>
          </a:extLst>
        </p:cNvPr>
        <p:cNvGrpSpPr/>
        <p:nvPr/>
      </p:nvGrpSpPr>
      <p:grpSpPr>
        <a:xfrm>
          <a:off x="0" y="0"/>
          <a:ext cx="0" cy="0"/>
          <a:chOff x="0" y="0"/>
          <a:chExt cx="0" cy="0"/>
        </a:xfrm>
      </p:grpSpPr>
      <p:sp>
        <p:nvSpPr>
          <p:cNvPr id="3" name="Oval 2">
            <a:extLst>
              <a:ext uri="{FF2B5EF4-FFF2-40B4-BE49-F238E27FC236}">
                <a16:creationId xmlns:a16="http://schemas.microsoft.com/office/drawing/2014/main" id="{C0472645-F48C-0BA3-6420-C92CB4E89396}"/>
              </a:ext>
            </a:extLst>
          </p:cNvPr>
          <p:cNvSpPr/>
          <p:nvPr/>
        </p:nvSpPr>
        <p:spPr>
          <a:xfrm>
            <a:off x="-8158006" y="-4462306"/>
            <a:ext cx="15782612" cy="15782612"/>
          </a:xfrm>
          <a:prstGeom prst="ellipse">
            <a:avLst/>
          </a:prstGeom>
          <a:solidFill>
            <a:schemeClr val="tx1">
              <a:lumMod val="95000"/>
              <a:lumOff val="5000"/>
              <a:alpha val="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utoShape 6" descr="Checklist Background Png - Clipboard With Checklist Png, Transparent ...">
            <a:extLst>
              <a:ext uri="{FF2B5EF4-FFF2-40B4-BE49-F238E27FC236}">
                <a16:creationId xmlns:a16="http://schemas.microsoft.com/office/drawing/2014/main" id="{27E58623-9535-66C8-4B1A-A34DFCB0338E}"/>
              </a:ext>
            </a:extLst>
          </p:cNvPr>
          <p:cNvSpPr>
            <a:spLocks noChangeAspect="1" noChangeArrowheads="1"/>
          </p:cNvSpPr>
          <p:nvPr/>
        </p:nvSpPr>
        <p:spPr bwMode="auto">
          <a:xfrm>
            <a:off x="9479718" y="363636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411491E9-90C5-2E9E-D42F-89C252E53DC5}"/>
              </a:ext>
            </a:extLst>
          </p:cNvPr>
          <p:cNvSpPr txBox="1"/>
          <p:nvPr/>
        </p:nvSpPr>
        <p:spPr>
          <a:xfrm>
            <a:off x="981984" y="943302"/>
            <a:ext cx="7298701" cy="769441"/>
          </a:xfrm>
          <a:prstGeom prst="rect">
            <a:avLst/>
          </a:prstGeom>
          <a:noFill/>
        </p:spPr>
        <p:txBody>
          <a:bodyPr wrap="square" rtlCol="0">
            <a:spAutoFit/>
          </a:bodyPr>
          <a:lstStyle/>
          <a:p>
            <a:r>
              <a:rPr lang="en-US" sz="4400" b="1" spc="-100" dirty="0">
                <a:solidFill>
                  <a:srgbClr val="AD2A38"/>
                </a:solidFill>
                <a:latin typeface="Plus Jakarta Sans SemiBold" pitchFamily="2" charset="77"/>
                <a:cs typeface="Plus Jakarta Sans SemiBold" pitchFamily="2" charset="77"/>
              </a:rPr>
              <a:t>5. Ozone Injection</a:t>
            </a:r>
          </a:p>
        </p:txBody>
      </p:sp>
      <p:sp>
        <p:nvSpPr>
          <p:cNvPr id="4" name="TextBox 6">
            <a:extLst>
              <a:ext uri="{FF2B5EF4-FFF2-40B4-BE49-F238E27FC236}">
                <a16:creationId xmlns:a16="http://schemas.microsoft.com/office/drawing/2014/main" id="{F204949D-674B-5CC6-0375-239FC801C46B}"/>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sp>
        <p:nvSpPr>
          <p:cNvPr id="5" name="RED-BG">
            <a:extLst>
              <a:ext uri="{FF2B5EF4-FFF2-40B4-BE49-F238E27FC236}">
                <a16:creationId xmlns:a16="http://schemas.microsoft.com/office/drawing/2014/main" id="{47569A66-1BD0-5224-CC94-96246AB14AD1}"/>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89CB7875-0A47-8C16-50D8-00ADB2EEC0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43360" y="6301824"/>
            <a:ext cx="411480" cy="426553"/>
          </a:xfrm>
          <a:prstGeom prst="rect">
            <a:avLst/>
          </a:prstGeom>
        </p:spPr>
      </p:pic>
      <p:grpSp>
        <p:nvGrpSpPr>
          <p:cNvPr id="37" name="Group 36">
            <a:extLst>
              <a:ext uri="{FF2B5EF4-FFF2-40B4-BE49-F238E27FC236}">
                <a16:creationId xmlns:a16="http://schemas.microsoft.com/office/drawing/2014/main" id="{53DF651A-8D0A-4687-4871-A27E198DEDFE}"/>
              </a:ext>
            </a:extLst>
          </p:cNvPr>
          <p:cNvGrpSpPr/>
          <p:nvPr/>
        </p:nvGrpSpPr>
        <p:grpSpPr>
          <a:xfrm>
            <a:off x="1103009" y="4051191"/>
            <a:ext cx="3447548" cy="874186"/>
            <a:chOff x="961642" y="2499825"/>
            <a:chExt cx="3447548" cy="874186"/>
          </a:xfrm>
        </p:grpSpPr>
        <p:sp>
          <p:nvSpPr>
            <p:cNvPr id="16" name="TextBox 15">
              <a:extLst>
                <a:ext uri="{FF2B5EF4-FFF2-40B4-BE49-F238E27FC236}">
                  <a16:creationId xmlns:a16="http://schemas.microsoft.com/office/drawing/2014/main" id="{63CB5EA3-7A57-77E8-B566-9738095680BC}"/>
                </a:ext>
              </a:extLst>
            </p:cNvPr>
            <p:cNvSpPr txBox="1"/>
            <p:nvPr/>
          </p:nvSpPr>
          <p:spPr>
            <a:xfrm>
              <a:off x="961642" y="2499825"/>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Injection type</a:t>
              </a:r>
            </a:p>
          </p:txBody>
        </p:sp>
        <p:sp>
          <p:nvSpPr>
            <p:cNvPr id="17" name="TextBox 16">
              <a:extLst>
                <a:ext uri="{FF2B5EF4-FFF2-40B4-BE49-F238E27FC236}">
                  <a16:creationId xmlns:a16="http://schemas.microsoft.com/office/drawing/2014/main" id="{EF5FEA06-D8AC-D81A-70D7-7825D584474E}"/>
                </a:ext>
              </a:extLst>
            </p:cNvPr>
            <p:cNvSpPr txBox="1"/>
            <p:nvPr/>
          </p:nvSpPr>
          <p:spPr>
            <a:xfrm>
              <a:off x="961642" y="2883620"/>
              <a:ext cx="3447548"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(side stream, diffusion, static mixer, OMTU nozzles)</a:t>
              </a:r>
            </a:p>
          </p:txBody>
        </p:sp>
      </p:grpSp>
      <p:grpSp>
        <p:nvGrpSpPr>
          <p:cNvPr id="39" name="Group 38">
            <a:extLst>
              <a:ext uri="{FF2B5EF4-FFF2-40B4-BE49-F238E27FC236}">
                <a16:creationId xmlns:a16="http://schemas.microsoft.com/office/drawing/2014/main" id="{8BA8078B-4D87-D7CF-1259-CB40E6FA2522}"/>
              </a:ext>
            </a:extLst>
          </p:cNvPr>
          <p:cNvGrpSpPr/>
          <p:nvPr/>
        </p:nvGrpSpPr>
        <p:grpSpPr>
          <a:xfrm>
            <a:off x="1103009" y="2325651"/>
            <a:ext cx="3814396" cy="615653"/>
            <a:chOff x="4578726" y="1683252"/>
            <a:chExt cx="3814396" cy="615653"/>
          </a:xfrm>
        </p:grpSpPr>
        <p:sp>
          <p:nvSpPr>
            <p:cNvPr id="25" name="TextBox 24">
              <a:extLst>
                <a:ext uri="{FF2B5EF4-FFF2-40B4-BE49-F238E27FC236}">
                  <a16:creationId xmlns:a16="http://schemas.microsoft.com/office/drawing/2014/main" id="{B8769A13-220C-9ECA-6883-EDE17F32428C}"/>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Who?</a:t>
              </a:r>
            </a:p>
          </p:txBody>
        </p:sp>
        <p:sp>
          <p:nvSpPr>
            <p:cNvPr id="26" name="TextBox 25">
              <a:extLst>
                <a:ext uri="{FF2B5EF4-FFF2-40B4-BE49-F238E27FC236}">
                  <a16:creationId xmlns:a16="http://schemas.microsoft.com/office/drawing/2014/main" id="{1C4DB279-2887-7931-717F-9CC4BC317839}"/>
                </a:ext>
              </a:extLst>
            </p:cNvPr>
            <p:cNvSpPr txBox="1"/>
            <p:nvPr/>
          </p:nvSpPr>
          <p:spPr>
            <a:xfrm>
              <a:off x="4578727"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(Pinnacle, Mazzei, </a:t>
              </a:r>
              <a:r>
                <a:rPr lang="en-US" sz="1400" i="1" dirty="0" err="1">
                  <a:solidFill>
                    <a:schemeClr val="tx2">
                      <a:lumMod val="90000"/>
                      <a:lumOff val="10000"/>
                    </a:schemeClr>
                  </a:solidFill>
                  <a:latin typeface="Plus Jakarta Sans" pitchFamily="2" charset="77"/>
                  <a:cs typeface="Plus Jakarta Sans" pitchFamily="2" charset="77"/>
                </a:rPr>
                <a:t>Statiflo</a:t>
              </a:r>
              <a:r>
                <a:rPr lang="en-US" sz="1400" i="1" dirty="0">
                  <a:solidFill>
                    <a:schemeClr val="tx2">
                      <a:lumMod val="90000"/>
                      <a:lumOff val="10000"/>
                    </a:schemeClr>
                  </a:solidFill>
                  <a:latin typeface="Plus Jakarta Sans" pitchFamily="2" charset="77"/>
                  <a:cs typeface="Plus Jakarta Sans" pitchFamily="2" charset="77"/>
                </a:rPr>
                <a:t>)</a:t>
              </a:r>
            </a:p>
          </p:txBody>
        </p:sp>
      </p:grpSp>
      <p:grpSp>
        <p:nvGrpSpPr>
          <p:cNvPr id="40" name="Group 39">
            <a:extLst>
              <a:ext uri="{FF2B5EF4-FFF2-40B4-BE49-F238E27FC236}">
                <a16:creationId xmlns:a16="http://schemas.microsoft.com/office/drawing/2014/main" id="{EDE19E3D-AA19-B697-D778-EF5DBC5496B8}"/>
              </a:ext>
            </a:extLst>
          </p:cNvPr>
          <p:cNvGrpSpPr/>
          <p:nvPr/>
        </p:nvGrpSpPr>
        <p:grpSpPr>
          <a:xfrm>
            <a:off x="1103009" y="3188421"/>
            <a:ext cx="3447548" cy="615653"/>
            <a:chOff x="8195812" y="1683252"/>
            <a:chExt cx="3447548" cy="615653"/>
          </a:xfrm>
        </p:grpSpPr>
        <p:sp>
          <p:nvSpPr>
            <p:cNvPr id="29" name="TextBox 28">
              <a:extLst>
                <a:ext uri="{FF2B5EF4-FFF2-40B4-BE49-F238E27FC236}">
                  <a16:creationId xmlns:a16="http://schemas.microsoft.com/office/drawing/2014/main" id="{7FA5A4AC-B95B-3D20-2CBA-79662B33DF7C}"/>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Sizing Requirements </a:t>
              </a:r>
            </a:p>
          </p:txBody>
        </p:sp>
        <p:sp>
          <p:nvSpPr>
            <p:cNvPr id="30" name="TextBox 29">
              <a:extLst>
                <a:ext uri="{FF2B5EF4-FFF2-40B4-BE49-F238E27FC236}">
                  <a16:creationId xmlns:a16="http://schemas.microsoft.com/office/drawing/2014/main" id="{6602526D-8AAF-634E-7379-71FBC5703374}"/>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(flow, dosage required and MTE)</a:t>
              </a:r>
            </a:p>
          </p:txBody>
        </p:sp>
      </p:grpSp>
      <p:sp>
        <p:nvSpPr>
          <p:cNvPr id="35" name="TextBox 34">
            <a:extLst>
              <a:ext uri="{FF2B5EF4-FFF2-40B4-BE49-F238E27FC236}">
                <a16:creationId xmlns:a16="http://schemas.microsoft.com/office/drawing/2014/main" id="{252A40FF-D245-A603-7E3C-6285BA413DD5}"/>
              </a:ext>
            </a:extLst>
          </p:cNvPr>
          <p:cNvSpPr txBox="1"/>
          <p:nvPr/>
        </p:nvSpPr>
        <p:spPr>
          <a:xfrm>
            <a:off x="1103009" y="5172495"/>
            <a:ext cx="4443351"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Contactor dimensions</a:t>
            </a:r>
          </a:p>
        </p:txBody>
      </p:sp>
      <p:sp>
        <p:nvSpPr>
          <p:cNvPr id="8" name="TextBox 7">
            <a:extLst>
              <a:ext uri="{FF2B5EF4-FFF2-40B4-BE49-F238E27FC236}">
                <a16:creationId xmlns:a16="http://schemas.microsoft.com/office/drawing/2014/main" id="{8D93A5C8-E952-689B-A208-D6D79D06A7FF}"/>
              </a:ext>
            </a:extLst>
          </p:cNvPr>
          <p:cNvSpPr txBox="1"/>
          <p:nvPr/>
        </p:nvSpPr>
        <p:spPr>
          <a:xfrm>
            <a:off x="1103009"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TECHNICAL APPLICATIONS &amp; PROPOSALS</a:t>
            </a:r>
          </a:p>
        </p:txBody>
      </p:sp>
      <p:sp>
        <p:nvSpPr>
          <p:cNvPr id="24" name="TextBox 23">
            <a:extLst>
              <a:ext uri="{FF2B5EF4-FFF2-40B4-BE49-F238E27FC236}">
                <a16:creationId xmlns:a16="http://schemas.microsoft.com/office/drawing/2014/main" id="{3EF8C70F-A5F1-5AF0-A20E-185AEE0B4344}"/>
              </a:ext>
            </a:extLst>
          </p:cNvPr>
          <p:cNvSpPr txBox="1"/>
          <p:nvPr/>
        </p:nvSpPr>
        <p:spPr>
          <a:xfrm>
            <a:off x="1103009" y="5727390"/>
            <a:ext cx="4443351"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Mainline Diameter</a:t>
            </a:r>
          </a:p>
        </p:txBody>
      </p:sp>
      <p:pic>
        <p:nvPicPr>
          <p:cNvPr id="27" name="Picture 26">
            <a:extLst>
              <a:ext uri="{FF2B5EF4-FFF2-40B4-BE49-F238E27FC236}">
                <a16:creationId xmlns:a16="http://schemas.microsoft.com/office/drawing/2014/main" id="{0958E615-9071-774B-541E-9ECAD3E4A6C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5154281" y="1059535"/>
            <a:ext cx="6900559" cy="4257771"/>
          </a:xfrm>
          <a:prstGeom prst="rect">
            <a:avLst/>
          </a:prstGeom>
        </p:spPr>
      </p:pic>
      <p:grpSp>
        <p:nvGrpSpPr>
          <p:cNvPr id="28" name="Group 27">
            <a:extLst>
              <a:ext uri="{FF2B5EF4-FFF2-40B4-BE49-F238E27FC236}">
                <a16:creationId xmlns:a16="http://schemas.microsoft.com/office/drawing/2014/main" id="{FAC04632-252D-BA7E-B1F0-31655DD93C5C}"/>
              </a:ext>
            </a:extLst>
          </p:cNvPr>
          <p:cNvGrpSpPr/>
          <p:nvPr/>
        </p:nvGrpSpPr>
        <p:grpSpPr>
          <a:xfrm>
            <a:off x="1103009" y="11269682"/>
            <a:ext cx="4141851" cy="1132718"/>
            <a:chOff x="4578726" y="1683252"/>
            <a:chExt cx="4141851" cy="1132718"/>
          </a:xfrm>
        </p:grpSpPr>
        <p:sp>
          <p:nvSpPr>
            <p:cNvPr id="31" name="TextBox 30">
              <a:extLst>
                <a:ext uri="{FF2B5EF4-FFF2-40B4-BE49-F238E27FC236}">
                  <a16:creationId xmlns:a16="http://schemas.microsoft.com/office/drawing/2014/main" id="{C6251496-9035-B84D-7258-9A5F0FC8BE68}"/>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Who?</a:t>
              </a:r>
            </a:p>
          </p:txBody>
        </p:sp>
        <p:sp>
          <p:nvSpPr>
            <p:cNvPr id="32" name="TextBox 31">
              <a:extLst>
                <a:ext uri="{FF2B5EF4-FFF2-40B4-BE49-F238E27FC236}">
                  <a16:creationId xmlns:a16="http://schemas.microsoft.com/office/drawing/2014/main" id="{46814644-066F-14BA-1F46-3662E6F10C45}"/>
                </a:ext>
              </a:extLst>
            </p:cNvPr>
            <p:cNvSpPr txBox="1"/>
            <p:nvPr/>
          </p:nvSpPr>
          <p:spPr>
            <a:xfrm>
              <a:off x="4578727" y="2067047"/>
              <a:ext cx="4141850" cy="748923"/>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(Mechanical: 4-6 weeks after receipt of approved contract. Controls: 2-4 weeks after mechanical approval)</a:t>
              </a:r>
            </a:p>
          </p:txBody>
        </p:sp>
      </p:grpSp>
      <p:grpSp>
        <p:nvGrpSpPr>
          <p:cNvPr id="33" name="Group 32">
            <a:extLst>
              <a:ext uri="{FF2B5EF4-FFF2-40B4-BE49-F238E27FC236}">
                <a16:creationId xmlns:a16="http://schemas.microsoft.com/office/drawing/2014/main" id="{840F6DD5-5376-3B94-3B14-B5B51B8BA3B3}"/>
              </a:ext>
            </a:extLst>
          </p:cNvPr>
          <p:cNvGrpSpPr/>
          <p:nvPr/>
        </p:nvGrpSpPr>
        <p:grpSpPr>
          <a:xfrm>
            <a:off x="1103009" y="15732517"/>
            <a:ext cx="3447548" cy="615653"/>
            <a:chOff x="8195812" y="1683252"/>
            <a:chExt cx="3447548" cy="615653"/>
          </a:xfrm>
        </p:grpSpPr>
        <p:sp>
          <p:nvSpPr>
            <p:cNvPr id="34" name="TextBox 33">
              <a:extLst>
                <a:ext uri="{FF2B5EF4-FFF2-40B4-BE49-F238E27FC236}">
                  <a16:creationId xmlns:a16="http://schemas.microsoft.com/office/drawing/2014/main" id="{AE4216E4-8EC6-E1E5-3B57-92C277A5B3CF}"/>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Delivery Lead-time</a:t>
              </a:r>
            </a:p>
          </p:txBody>
        </p:sp>
        <p:sp>
          <p:nvSpPr>
            <p:cNvPr id="41" name="TextBox 40">
              <a:extLst>
                <a:ext uri="{FF2B5EF4-FFF2-40B4-BE49-F238E27FC236}">
                  <a16:creationId xmlns:a16="http://schemas.microsoft.com/office/drawing/2014/main" id="{92E1C384-36E9-155C-ACD9-3B715BFC7F81}"/>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(18-22 weeks after approval)</a:t>
              </a:r>
            </a:p>
          </p:txBody>
        </p:sp>
      </p:grpSp>
      <p:grpSp>
        <p:nvGrpSpPr>
          <p:cNvPr id="42" name="Group 41">
            <a:extLst>
              <a:ext uri="{FF2B5EF4-FFF2-40B4-BE49-F238E27FC236}">
                <a16:creationId xmlns:a16="http://schemas.microsoft.com/office/drawing/2014/main" id="{5E656581-9C3E-5F53-B701-AB67D9B5D0EB}"/>
              </a:ext>
            </a:extLst>
          </p:cNvPr>
          <p:cNvGrpSpPr/>
          <p:nvPr/>
        </p:nvGrpSpPr>
        <p:grpSpPr>
          <a:xfrm>
            <a:off x="1079404" y="19678287"/>
            <a:ext cx="4141851" cy="874186"/>
            <a:chOff x="4578726" y="1683252"/>
            <a:chExt cx="4141851" cy="874186"/>
          </a:xfrm>
        </p:grpSpPr>
        <p:sp>
          <p:nvSpPr>
            <p:cNvPr id="43" name="TextBox 42">
              <a:extLst>
                <a:ext uri="{FF2B5EF4-FFF2-40B4-BE49-F238E27FC236}">
                  <a16:creationId xmlns:a16="http://schemas.microsoft.com/office/drawing/2014/main" id="{84954101-94FC-EC36-35D5-8B8E5FE000F9}"/>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Equipment Warranty </a:t>
              </a:r>
            </a:p>
          </p:txBody>
        </p:sp>
        <p:sp>
          <p:nvSpPr>
            <p:cNvPr id="44" name="TextBox 43">
              <a:extLst>
                <a:ext uri="{FF2B5EF4-FFF2-40B4-BE49-F238E27FC236}">
                  <a16:creationId xmlns:a16="http://schemas.microsoft.com/office/drawing/2014/main" id="{C48F644B-1F5E-1C1F-0145-2BEC2FA39375}"/>
                </a:ext>
              </a:extLst>
            </p:cNvPr>
            <p:cNvSpPr txBox="1"/>
            <p:nvPr/>
          </p:nvSpPr>
          <p:spPr>
            <a:xfrm>
              <a:off x="4578727" y="2067047"/>
              <a:ext cx="4141850"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(12 months from final acceptance not exceeding 18 months from delivery)</a:t>
              </a:r>
            </a:p>
          </p:txBody>
        </p:sp>
      </p:grpSp>
      <p:grpSp>
        <p:nvGrpSpPr>
          <p:cNvPr id="45" name="Group 44">
            <a:extLst>
              <a:ext uri="{FF2B5EF4-FFF2-40B4-BE49-F238E27FC236}">
                <a16:creationId xmlns:a16="http://schemas.microsoft.com/office/drawing/2014/main" id="{C3E48DB5-E5B8-1131-1FCF-035A76F54F16}"/>
              </a:ext>
            </a:extLst>
          </p:cNvPr>
          <p:cNvGrpSpPr/>
          <p:nvPr/>
        </p:nvGrpSpPr>
        <p:grpSpPr>
          <a:xfrm>
            <a:off x="1079404" y="23882589"/>
            <a:ext cx="3447548" cy="615653"/>
            <a:chOff x="8195812" y="1683252"/>
            <a:chExt cx="3447548" cy="615653"/>
          </a:xfrm>
        </p:grpSpPr>
        <p:sp>
          <p:nvSpPr>
            <p:cNvPr id="46" name="TextBox 45">
              <a:extLst>
                <a:ext uri="{FF2B5EF4-FFF2-40B4-BE49-F238E27FC236}">
                  <a16:creationId xmlns:a16="http://schemas.microsoft.com/office/drawing/2014/main" id="{DD8F67B4-5D95-A28F-B88F-3F9B9BE776E5}"/>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5"/>
                </a:buBlip>
              </a:pPr>
              <a:r>
                <a:rPr lang="en-US" sz="2000" b="1" dirty="0">
                  <a:solidFill>
                    <a:srgbClr val="22323A"/>
                  </a:solidFill>
                  <a:latin typeface="Plus Jakarta Sans SemiBold" pitchFamily="2" charset="77"/>
                  <a:cs typeface="Plus Jakarta Sans SemiBold" pitchFamily="2" charset="77"/>
                </a:rPr>
                <a:t>Dielectric Warranty </a:t>
              </a:r>
            </a:p>
          </p:txBody>
        </p:sp>
        <p:sp>
          <p:nvSpPr>
            <p:cNvPr id="47" name="TextBox 46">
              <a:extLst>
                <a:ext uri="{FF2B5EF4-FFF2-40B4-BE49-F238E27FC236}">
                  <a16:creationId xmlns:a16="http://schemas.microsoft.com/office/drawing/2014/main" id="{1B6FBE71-06EE-AE4C-4D74-B41FDD07DD60}"/>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([20 years from ship date])</a:t>
              </a:r>
            </a:p>
          </p:txBody>
        </p:sp>
      </p:grpSp>
      <p:pic>
        <p:nvPicPr>
          <p:cNvPr id="48" name="Picture 47">
            <a:extLst>
              <a:ext uri="{FF2B5EF4-FFF2-40B4-BE49-F238E27FC236}">
                <a16:creationId xmlns:a16="http://schemas.microsoft.com/office/drawing/2014/main" id="{D7C6D526-3A4D-01AC-A812-E63C8811D7D8}"/>
              </a:ext>
            </a:extLst>
          </p:cNvPr>
          <p:cNvPicPr>
            <a:picLocks noChangeAspect="1"/>
          </p:cNvPicPr>
          <p:nvPr/>
        </p:nvPicPr>
        <p:blipFill>
          <a:blip r:embed="rId7"/>
          <a:srcRect/>
          <a:stretch/>
        </p:blipFill>
        <p:spPr>
          <a:xfrm rot="5400000">
            <a:off x="20579241" y="832800"/>
            <a:ext cx="3373607" cy="4217009"/>
          </a:xfrm>
          <a:prstGeom prst="rect">
            <a:avLst/>
          </a:prstGeom>
        </p:spPr>
      </p:pic>
    </p:spTree>
    <p:extLst>
      <p:ext uri="{BB962C8B-B14F-4D97-AF65-F5344CB8AC3E}">
        <p14:creationId xmlns:p14="http://schemas.microsoft.com/office/powerpoint/2010/main" val="10381709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11C51A4-CA4D-A4B2-3A80-F74F64F874D0}"/>
            </a:ext>
          </a:extLst>
        </p:cNvPr>
        <p:cNvGrpSpPr/>
        <p:nvPr/>
      </p:nvGrpSpPr>
      <p:grpSpPr>
        <a:xfrm>
          <a:off x="0" y="0"/>
          <a:ext cx="0" cy="0"/>
          <a:chOff x="0" y="0"/>
          <a:chExt cx="0" cy="0"/>
        </a:xfrm>
      </p:grpSpPr>
      <p:sp>
        <p:nvSpPr>
          <p:cNvPr id="3" name="Oval 2">
            <a:extLst>
              <a:ext uri="{FF2B5EF4-FFF2-40B4-BE49-F238E27FC236}">
                <a16:creationId xmlns:a16="http://schemas.microsoft.com/office/drawing/2014/main" id="{C0472645-F48C-0BA3-6420-C92CB4E89396}"/>
              </a:ext>
            </a:extLst>
          </p:cNvPr>
          <p:cNvSpPr/>
          <p:nvPr/>
        </p:nvSpPr>
        <p:spPr>
          <a:xfrm>
            <a:off x="7356320" y="1328022"/>
            <a:ext cx="12249816" cy="12249816"/>
          </a:xfrm>
          <a:prstGeom prst="ellipse">
            <a:avLst/>
          </a:prstGeom>
          <a:solidFill>
            <a:schemeClr val="tx1">
              <a:lumMod val="95000"/>
              <a:lumOff val="5000"/>
              <a:alpha val="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utoShape 6" descr="Checklist Background Png - Clipboard With Checklist Png, Transparent ...">
            <a:extLst>
              <a:ext uri="{FF2B5EF4-FFF2-40B4-BE49-F238E27FC236}">
                <a16:creationId xmlns:a16="http://schemas.microsoft.com/office/drawing/2014/main" id="{27E58623-9535-66C8-4B1A-A34DFCB0338E}"/>
              </a:ext>
            </a:extLst>
          </p:cNvPr>
          <p:cNvSpPr>
            <a:spLocks noChangeAspect="1" noChangeArrowheads="1"/>
          </p:cNvSpPr>
          <p:nvPr/>
        </p:nvSpPr>
        <p:spPr bwMode="auto">
          <a:xfrm>
            <a:off x="9479718" y="363636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411491E9-90C5-2E9E-D42F-89C252E53DC5}"/>
              </a:ext>
            </a:extLst>
          </p:cNvPr>
          <p:cNvSpPr txBox="1"/>
          <p:nvPr/>
        </p:nvSpPr>
        <p:spPr>
          <a:xfrm>
            <a:off x="981984" y="943302"/>
            <a:ext cx="7298701" cy="769441"/>
          </a:xfrm>
          <a:prstGeom prst="rect">
            <a:avLst/>
          </a:prstGeom>
          <a:noFill/>
        </p:spPr>
        <p:txBody>
          <a:bodyPr wrap="square" rtlCol="0">
            <a:spAutoFit/>
          </a:bodyPr>
          <a:lstStyle/>
          <a:p>
            <a:r>
              <a:rPr lang="en-US" sz="4400" b="1" spc="-100" dirty="0">
                <a:solidFill>
                  <a:srgbClr val="AD2A38"/>
                </a:solidFill>
                <a:latin typeface="Plus Jakarta Sans SemiBold" pitchFamily="2" charset="77"/>
                <a:cs typeface="Plus Jakarta Sans SemiBold" pitchFamily="2" charset="77"/>
              </a:rPr>
              <a:t>6. Lead-time &amp;Warranties</a:t>
            </a:r>
          </a:p>
        </p:txBody>
      </p:sp>
      <p:sp>
        <p:nvSpPr>
          <p:cNvPr id="4" name="TextBox 6">
            <a:extLst>
              <a:ext uri="{FF2B5EF4-FFF2-40B4-BE49-F238E27FC236}">
                <a16:creationId xmlns:a16="http://schemas.microsoft.com/office/drawing/2014/main" id="{F204949D-674B-5CC6-0375-239FC801C46B}"/>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grpSp>
        <p:nvGrpSpPr>
          <p:cNvPr id="39" name="Group 38">
            <a:extLst>
              <a:ext uri="{FF2B5EF4-FFF2-40B4-BE49-F238E27FC236}">
                <a16:creationId xmlns:a16="http://schemas.microsoft.com/office/drawing/2014/main" id="{8BA8078B-4D87-D7CF-1259-CB40E6FA2522}"/>
              </a:ext>
            </a:extLst>
          </p:cNvPr>
          <p:cNvGrpSpPr/>
          <p:nvPr/>
        </p:nvGrpSpPr>
        <p:grpSpPr>
          <a:xfrm>
            <a:off x="1103009" y="2087644"/>
            <a:ext cx="4141851" cy="1132718"/>
            <a:chOff x="4578726" y="1683252"/>
            <a:chExt cx="4141851" cy="1132718"/>
          </a:xfrm>
        </p:grpSpPr>
        <p:sp>
          <p:nvSpPr>
            <p:cNvPr id="25" name="TextBox 24">
              <a:extLst>
                <a:ext uri="{FF2B5EF4-FFF2-40B4-BE49-F238E27FC236}">
                  <a16:creationId xmlns:a16="http://schemas.microsoft.com/office/drawing/2014/main" id="{B8769A13-220C-9ECA-6883-EDE17F32428C}"/>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3"/>
                </a:buBlip>
              </a:pPr>
              <a:r>
                <a:rPr lang="en-US" sz="2000" b="1" dirty="0">
                  <a:solidFill>
                    <a:srgbClr val="22323A"/>
                  </a:solidFill>
                  <a:latin typeface="Plus Jakarta Sans SemiBold" pitchFamily="2" charset="77"/>
                  <a:cs typeface="Plus Jakarta Sans SemiBold" pitchFamily="2" charset="77"/>
                </a:rPr>
                <a:t>Who?</a:t>
              </a:r>
            </a:p>
          </p:txBody>
        </p:sp>
        <p:sp>
          <p:nvSpPr>
            <p:cNvPr id="26" name="TextBox 25">
              <a:extLst>
                <a:ext uri="{FF2B5EF4-FFF2-40B4-BE49-F238E27FC236}">
                  <a16:creationId xmlns:a16="http://schemas.microsoft.com/office/drawing/2014/main" id="{1C4DB279-2887-7931-717F-9CC4BC317839}"/>
                </a:ext>
              </a:extLst>
            </p:cNvPr>
            <p:cNvSpPr txBox="1"/>
            <p:nvPr/>
          </p:nvSpPr>
          <p:spPr>
            <a:xfrm>
              <a:off x="4578727" y="2067047"/>
              <a:ext cx="4141850" cy="748923"/>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(Mechanical: 4-6 weeks after receipt of approved contract. Controls: 2-4 weeks after mechanical approval)</a:t>
              </a:r>
            </a:p>
          </p:txBody>
        </p:sp>
      </p:grpSp>
      <p:grpSp>
        <p:nvGrpSpPr>
          <p:cNvPr id="40" name="Group 39">
            <a:extLst>
              <a:ext uri="{FF2B5EF4-FFF2-40B4-BE49-F238E27FC236}">
                <a16:creationId xmlns:a16="http://schemas.microsoft.com/office/drawing/2014/main" id="{EDE19E3D-AA19-B697-D778-EF5DBC5496B8}"/>
              </a:ext>
            </a:extLst>
          </p:cNvPr>
          <p:cNvGrpSpPr/>
          <p:nvPr/>
        </p:nvGrpSpPr>
        <p:grpSpPr>
          <a:xfrm>
            <a:off x="1103009" y="3502477"/>
            <a:ext cx="3447548" cy="615653"/>
            <a:chOff x="8195812" y="1683252"/>
            <a:chExt cx="3447548" cy="615653"/>
          </a:xfrm>
        </p:grpSpPr>
        <p:sp>
          <p:nvSpPr>
            <p:cNvPr id="29" name="TextBox 28">
              <a:extLst>
                <a:ext uri="{FF2B5EF4-FFF2-40B4-BE49-F238E27FC236}">
                  <a16:creationId xmlns:a16="http://schemas.microsoft.com/office/drawing/2014/main" id="{7FA5A4AC-B95B-3D20-2CBA-79662B33DF7C}"/>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3"/>
                </a:buBlip>
              </a:pPr>
              <a:r>
                <a:rPr lang="en-US" sz="2000" b="1" dirty="0">
                  <a:solidFill>
                    <a:srgbClr val="22323A"/>
                  </a:solidFill>
                  <a:latin typeface="Plus Jakarta Sans SemiBold" pitchFamily="2" charset="77"/>
                  <a:cs typeface="Plus Jakarta Sans SemiBold" pitchFamily="2" charset="77"/>
                </a:rPr>
                <a:t>Delivery Lead-time</a:t>
              </a:r>
            </a:p>
          </p:txBody>
        </p:sp>
        <p:sp>
          <p:nvSpPr>
            <p:cNvPr id="30" name="TextBox 29">
              <a:extLst>
                <a:ext uri="{FF2B5EF4-FFF2-40B4-BE49-F238E27FC236}">
                  <a16:creationId xmlns:a16="http://schemas.microsoft.com/office/drawing/2014/main" id="{6602526D-8AAF-634E-7379-71FBC5703374}"/>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(18-22 weeks after approval)</a:t>
              </a:r>
            </a:p>
          </p:txBody>
        </p:sp>
      </p:grpSp>
      <p:sp>
        <p:nvSpPr>
          <p:cNvPr id="8" name="TextBox 7">
            <a:extLst>
              <a:ext uri="{FF2B5EF4-FFF2-40B4-BE49-F238E27FC236}">
                <a16:creationId xmlns:a16="http://schemas.microsoft.com/office/drawing/2014/main" id="{8D93A5C8-E952-689B-A208-D6D79D06A7FF}"/>
              </a:ext>
            </a:extLst>
          </p:cNvPr>
          <p:cNvSpPr txBox="1"/>
          <p:nvPr/>
        </p:nvSpPr>
        <p:spPr>
          <a:xfrm>
            <a:off x="1103009"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TECHNICAL APPLICATIONS &amp; PROPOSALS</a:t>
            </a:r>
          </a:p>
        </p:txBody>
      </p:sp>
      <p:grpSp>
        <p:nvGrpSpPr>
          <p:cNvPr id="22" name="Group 21">
            <a:extLst>
              <a:ext uri="{FF2B5EF4-FFF2-40B4-BE49-F238E27FC236}">
                <a16:creationId xmlns:a16="http://schemas.microsoft.com/office/drawing/2014/main" id="{8DE7A684-A22D-453E-5D2B-D23C74B126BC}"/>
              </a:ext>
            </a:extLst>
          </p:cNvPr>
          <p:cNvGrpSpPr/>
          <p:nvPr/>
        </p:nvGrpSpPr>
        <p:grpSpPr>
          <a:xfrm>
            <a:off x="1079404" y="4400245"/>
            <a:ext cx="4141851" cy="874186"/>
            <a:chOff x="4578726" y="1683252"/>
            <a:chExt cx="4141851" cy="874186"/>
          </a:xfrm>
        </p:grpSpPr>
        <p:sp>
          <p:nvSpPr>
            <p:cNvPr id="23" name="TextBox 22">
              <a:extLst>
                <a:ext uri="{FF2B5EF4-FFF2-40B4-BE49-F238E27FC236}">
                  <a16:creationId xmlns:a16="http://schemas.microsoft.com/office/drawing/2014/main" id="{2C4F026F-9F97-BCBA-61DB-3FFBB4CA9F4B}"/>
                </a:ext>
              </a:extLst>
            </p:cNvPr>
            <p:cNvSpPr txBox="1"/>
            <p:nvPr/>
          </p:nvSpPr>
          <p:spPr>
            <a:xfrm>
              <a:off x="4578726" y="1683252"/>
              <a:ext cx="3814396"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3"/>
                </a:buBlip>
              </a:pPr>
              <a:r>
                <a:rPr lang="en-US" sz="2000" b="1" dirty="0">
                  <a:solidFill>
                    <a:srgbClr val="22323A"/>
                  </a:solidFill>
                  <a:latin typeface="Plus Jakarta Sans SemiBold" pitchFamily="2" charset="77"/>
                  <a:cs typeface="Plus Jakarta Sans SemiBold" pitchFamily="2" charset="77"/>
                </a:rPr>
                <a:t>Equipment Warranty </a:t>
              </a:r>
            </a:p>
          </p:txBody>
        </p:sp>
        <p:sp>
          <p:nvSpPr>
            <p:cNvPr id="28" name="TextBox 27">
              <a:extLst>
                <a:ext uri="{FF2B5EF4-FFF2-40B4-BE49-F238E27FC236}">
                  <a16:creationId xmlns:a16="http://schemas.microsoft.com/office/drawing/2014/main" id="{4093968B-ABB9-3961-4B53-28C71963181C}"/>
                </a:ext>
              </a:extLst>
            </p:cNvPr>
            <p:cNvSpPr txBox="1"/>
            <p:nvPr/>
          </p:nvSpPr>
          <p:spPr>
            <a:xfrm>
              <a:off x="4578727" y="2067047"/>
              <a:ext cx="4141850" cy="490391"/>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(12 months from final acceptance not exceeding 18 months from delivery)</a:t>
              </a:r>
            </a:p>
          </p:txBody>
        </p:sp>
      </p:grpSp>
      <p:grpSp>
        <p:nvGrpSpPr>
          <p:cNvPr id="31" name="Group 30">
            <a:extLst>
              <a:ext uri="{FF2B5EF4-FFF2-40B4-BE49-F238E27FC236}">
                <a16:creationId xmlns:a16="http://schemas.microsoft.com/office/drawing/2014/main" id="{C0FA6DCB-4BE9-C3EA-1030-668C34DA2BFF}"/>
              </a:ext>
            </a:extLst>
          </p:cNvPr>
          <p:cNvGrpSpPr/>
          <p:nvPr/>
        </p:nvGrpSpPr>
        <p:grpSpPr>
          <a:xfrm>
            <a:off x="1079404" y="5556547"/>
            <a:ext cx="3447548" cy="615653"/>
            <a:chOff x="8195812" y="1683252"/>
            <a:chExt cx="3447548" cy="615653"/>
          </a:xfrm>
        </p:grpSpPr>
        <p:sp>
          <p:nvSpPr>
            <p:cNvPr id="32" name="TextBox 31">
              <a:extLst>
                <a:ext uri="{FF2B5EF4-FFF2-40B4-BE49-F238E27FC236}">
                  <a16:creationId xmlns:a16="http://schemas.microsoft.com/office/drawing/2014/main" id="{2DF27ACF-F924-1666-CE7E-95B853514B45}"/>
                </a:ext>
              </a:extLst>
            </p:cNvPr>
            <p:cNvSpPr txBox="1"/>
            <p:nvPr/>
          </p:nvSpPr>
          <p:spPr>
            <a:xfrm>
              <a:off x="8195812" y="1683252"/>
              <a:ext cx="3447548" cy="307777"/>
            </a:xfrm>
            <a:prstGeom prst="rect">
              <a:avLst/>
            </a:prstGeom>
            <a:noFill/>
          </p:spPr>
          <p:txBody>
            <a:bodyPr wrap="square" lIns="0" tIns="0" rIns="0" bIns="0">
              <a:spAutoFit/>
            </a:bodyPr>
            <a:lstStyle/>
            <a:p>
              <a:pPr marL="400070" indent="-285764">
                <a:spcAft>
                  <a:spcPts val="1600"/>
                </a:spcAft>
                <a:buClr>
                  <a:schemeClr val="bg1">
                    <a:lumMod val="50000"/>
                  </a:schemeClr>
                </a:buClr>
                <a:buSzPct val="80000"/>
                <a:buBlip>
                  <a:blip r:embed="rId3"/>
                </a:buBlip>
              </a:pPr>
              <a:r>
                <a:rPr lang="en-US" sz="2000" b="1" dirty="0">
                  <a:solidFill>
                    <a:srgbClr val="22323A"/>
                  </a:solidFill>
                  <a:latin typeface="Plus Jakarta Sans SemiBold" pitchFamily="2" charset="77"/>
                  <a:cs typeface="Plus Jakarta Sans SemiBold" pitchFamily="2" charset="77"/>
                </a:rPr>
                <a:t>Dielectric Warranty </a:t>
              </a:r>
            </a:p>
          </p:txBody>
        </p:sp>
        <p:sp>
          <p:nvSpPr>
            <p:cNvPr id="33" name="TextBox 32">
              <a:extLst>
                <a:ext uri="{FF2B5EF4-FFF2-40B4-BE49-F238E27FC236}">
                  <a16:creationId xmlns:a16="http://schemas.microsoft.com/office/drawing/2014/main" id="{FA588568-6A96-D813-F663-47CE9418B3A9}"/>
                </a:ext>
              </a:extLst>
            </p:cNvPr>
            <p:cNvSpPr txBox="1"/>
            <p:nvPr/>
          </p:nvSpPr>
          <p:spPr>
            <a:xfrm>
              <a:off x="8195812" y="2067047"/>
              <a:ext cx="3447548" cy="231858"/>
            </a:xfrm>
            <a:prstGeom prst="rect">
              <a:avLst/>
            </a:prstGeom>
            <a:noFill/>
          </p:spPr>
          <p:txBody>
            <a:bodyPr wrap="square" lIns="288000" tIns="0" rIns="0" bIns="0">
              <a:spAutoFit/>
            </a:bodyPr>
            <a:lstStyle/>
            <a:p>
              <a:pPr marL="114306">
                <a:lnSpc>
                  <a:spcPct val="120000"/>
                </a:lnSpc>
                <a:spcAft>
                  <a:spcPts val="1600"/>
                </a:spcAft>
                <a:buClr>
                  <a:schemeClr val="bg1">
                    <a:lumMod val="50000"/>
                  </a:schemeClr>
                </a:buClr>
                <a:buSzPct val="80000"/>
              </a:pPr>
              <a:r>
                <a:rPr lang="en-US" sz="1400" i="1" dirty="0">
                  <a:solidFill>
                    <a:schemeClr val="tx2">
                      <a:lumMod val="90000"/>
                      <a:lumOff val="10000"/>
                    </a:schemeClr>
                  </a:solidFill>
                  <a:latin typeface="Plus Jakarta Sans" pitchFamily="2" charset="77"/>
                  <a:cs typeface="Plus Jakarta Sans" pitchFamily="2" charset="77"/>
                </a:rPr>
                <a:t>([20 years from ship date])</a:t>
              </a:r>
            </a:p>
          </p:txBody>
        </p:sp>
      </p:grpSp>
      <p:pic>
        <p:nvPicPr>
          <p:cNvPr id="11" name="Picture 10">
            <a:extLst>
              <a:ext uri="{FF2B5EF4-FFF2-40B4-BE49-F238E27FC236}">
                <a16:creationId xmlns:a16="http://schemas.microsoft.com/office/drawing/2014/main" id="{26D25A86-E4C3-CD32-5918-6D9EA713AECB}"/>
              </a:ext>
            </a:extLst>
          </p:cNvPr>
          <p:cNvPicPr>
            <a:picLocks noChangeAspect="1"/>
          </p:cNvPicPr>
          <p:nvPr/>
        </p:nvPicPr>
        <p:blipFill>
          <a:blip r:embed="rId4"/>
          <a:stretch>
            <a:fillRect/>
          </a:stretch>
        </p:blipFill>
        <p:spPr>
          <a:xfrm rot="20653227">
            <a:off x="6073960" y="573201"/>
            <a:ext cx="5486075" cy="6858000"/>
          </a:xfrm>
          <a:prstGeom prst="rect">
            <a:avLst/>
          </a:prstGeom>
        </p:spPr>
      </p:pic>
      <p:pic>
        <p:nvPicPr>
          <p:cNvPr id="34" name="Picture 33">
            <a:extLst>
              <a:ext uri="{FF2B5EF4-FFF2-40B4-BE49-F238E27FC236}">
                <a16:creationId xmlns:a16="http://schemas.microsoft.com/office/drawing/2014/main" id="{F82381B3-DFBF-97FE-569D-1FDD6A99190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154281" y="6957726"/>
            <a:ext cx="6900559" cy="4257771"/>
          </a:xfrm>
          <a:prstGeom prst="rect">
            <a:avLst/>
          </a:prstGeom>
        </p:spPr>
      </p:pic>
      <p:grpSp>
        <p:nvGrpSpPr>
          <p:cNvPr id="36" name="Group 35">
            <a:extLst>
              <a:ext uri="{FF2B5EF4-FFF2-40B4-BE49-F238E27FC236}">
                <a16:creationId xmlns:a16="http://schemas.microsoft.com/office/drawing/2014/main" id="{512BE3B3-7BEB-B711-A7C6-6D361FADCFEF}"/>
              </a:ext>
            </a:extLst>
          </p:cNvPr>
          <p:cNvGrpSpPr/>
          <p:nvPr/>
        </p:nvGrpSpPr>
        <p:grpSpPr>
          <a:xfrm>
            <a:off x="-9747453" y="3941334"/>
            <a:ext cx="3727766" cy="307227"/>
            <a:chOff x="0" y="0"/>
            <a:chExt cx="7455532" cy="614454"/>
          </a:xfrm>
        </p:grpSpPr>
        <p:sp>
          <p:nvSpPr>
            <p:cNvPr id="38" name="Freeform 8">
              <a:extLst>
                <a:ext uri="{FF2B5EF4-FFF2-40B4-BE49-F238E27FC236}">
                  <a16:creationId xmlns:a16="http://schemas.microsoft.com/office/drawing/2014/main" id="{CF004B4E-E088-C744-DEB9-2E2155523BA7}"/>
                </a:ext>
              </a:extLst>
            </p:cNvPr>
            <p:cNvSpPr/>
            <p:nvPr/>
          </p:nvSpPr>
          <p:spPr>
            <a:xfrm>
              <a:off x="0" y="0"/>
              <a:ext cx="614454" cy="614454"/>
            </a:xfrm>
            <a:custGeom>
              <a:avLst/>
              <a:gdLst/>
              <a:ahLst/>
              <a:cxnLst/>
              <a:rect l="l" t="t" r="r" b="b"/>
              <a:pathLst>
                <a:path w="614454" h="614454">
                  <a:moveTo>
                    <a:pt x="0" y="0"/>
                  </a:moveTo>
                  <a:lnTo>
                    <a:pt x="614454" y="0"/>
                  </a:lnTo>
                  <a:lnTo>
                    <a:pt x="614454" y="614454"/>
                  </a:lnTo>
                  <a:lnTo>
                    <a:pt x="0" y="6144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41" name="TextBox 9">
              <a:extLst>
                <a:ext uri="{FF2B5EF4-FFF2-40B4-BE49-F238E27FC236}">
                  <a16:creationId xmlns:a16="http://schemas.microsoft.com/office/drawing/2014/main" id="{F4918C85-CD3D-D57A-9E56-D57493B83993}"/>
                </a:ext>
              </a:extLst>
            </p:cNvPr>
            <p:cNvSpPr txBox="1"/>
            <p:nvPr/>
          </p:nvSpPr>
          <p:spPr>
            <a:xfrm>
              <a:off x="1004084" y="9450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rgbClr val="F7F7F6"/>
                  </a:solidFill>
                  <a:latin typeface="Plus Jakarta Sans SemiBold" pitchFamily="2" charset="0"/>
                  <a:ea typeface="Gotham Bold"/>
                  <a:cs typeface="Plus Jakarta Sans SemiBold" pitchFamily="2" charset="0"/>
                  <a:sym typeface="Gotham Bold"/>
                </a:rPr>
                <a:t>321-506-1850</a:t>
              </a:r>
            </a:p>
          </p:txBody>
        </p:sp>
      </p:grpSp>
      <p:grpSp>
        <p:nvGrpSpPr>
          <p:cNvPr id="42" name="Group 41">
            <a:extLst>
              <a:ext uri="{FF2B5EF4-FFF2-40B4-BE49-F238E27FC236}">
                <a16:creationId xmlns:a16="http://schemas.microsoft.com/office/drawing/2014/main" id="{C025149D-3084-DFA8-AA64-B26F5D1FB243}"/>
              </a:ext>
            </a:extLst>
          </p:cNvPr>
          <p:cNvGrpSpPr/>
          <p:nvPr/>
        </p:nvGrpSpPr>
        <p:grpSpPr>
          <a:xfrm>
            <a:off x="-12589873" y="4258006"/>
            <a:ext cx="3735555" cy="305937"/>
            <a:chOff x="0" y="0"/>
            <a:chExt cx="7471109" cy="611874"/>
          </a:xfrm>
        </p:grpSpPr>
        <p:sp>
          <p:nvSpPr>
            <p:cNvPr id="43" name="Freeform 11">
              <a:extLst>
                <a:ext uri="{FF2B5EF4-FFF2-40B4-BE49-F238E27FC236}">
                  <a16:creationId xmlns:a16="http://schemas.microsoft.com/office/drawing/2014/main" id="{F0E177E9-68FD-0F88-FD09-A3F8B9B2D052}"/>
                </a:ext>
              </a:extLst>
            </p:cNvPr>
            <p:cNvSpPr/>
            <p:nvPr/>
          </p:nvSpPr>
          <p:spPr>
            <a:xfrm>
              <a:off x="0" y="0"/>
              <a:ext cx="611874" cy="611874"/>
            </a:xfrm>
            <a:custGeom>
              <a:avLst/>
              <a:gdLst/>
              <a:ahLst/>
              <a:cxnLst/>
              <a:rect l="l" t="t" r="r" b="b"/>
              <a:pathLst>
                <a:path w="611874" h="611874">
                  <a:moveTo>
                    <a:pt x="0" y="0"/>
                  </a:moveTo>
                  <a:lnTo>
                    <a:pt x="611874" y="0"/>
                  </a:lnTo>
                  <a:lnTo>
                    <a:pt x="611874" y="611874"/>
                  </a:lnTo>
                  <a:lnTo>
                    <a:pt x="0" y="6118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44" name="TextBox 43">
              <a:extLst>
                <a:ext uri="{FF2B5EF4-FFF2-40B4-BE49-F238E27FC236}">
                  <a16:creationId xmlns:a16="http://schemas.microsoft.com/office/drawing/2014/main" id="{EF59D29D-AF0B-C846-E8FE-4181FC2A61B6}"/>
                </a:ext>
              </a:extLst>
            </p:cNvPr>
            <p:cNvSpPr txBox="1"/>
            <p:nvPr/>
          </p:nvSpPr>
          <p:spPr>
            <a:xfrm>
              <a:off x="1019664" y="93212"/>
              <a:ext cx="6451445"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www.pinnacleozone.com</a:t>
              </a:r>
            </a:p>
          </p:txBody>
        </p:sp>
      </p:grpSp>
      <p:grpSp>
        <p:nvGrpSpPr>
          <p:cNvPr id="45" name="Group 44">
            <a:extLst>
              <a:ext uri="{FF2B5EF4-FFF2-40B4-BE49-F238E27FC236}">
                <a16:creationId xmlns:a16="http://schemas.microsoft.com/office/drawing/2014/main" id="{C574028D-5A07-D100-63A5-E50CDCA889CE}"/>
              </a:ext>
            </a:extLst>
          </p:cNvPr>
          <p:cNvGrpSpPr/>
          <p:nvPr/>
        </p:nvGrpSpPr>
        <p:grpSpPr>
          <a:xfrm>
            <a:off x="-15420758" y="4729658"/>
            <a:ext cx="3724020" cy="299736"/>
            <a:chOff x="0" y="0"/>
            <a:chExt cx="7448040" cy="599472"/>
          </a:xfrm>
        </p:grpSpPr>
        <p:sp>
          <p:nvSpPr>
            <p:cNvPr id="46" name="Freeform 14">
              <a:extLst>
                <a:ext uri="{FF2B5EF4-FFF2-40B4-BE49-F238E27FC236}">
                  <a16:creationId xmlns:a16="http://schemas.microsoft.com/office/drawing/2014/main" id="{E1852722-B3D8-EDB5-C805-8880A65B0796}"/>
                </a:ext>
              </a:extLst>
            </p:cNvPr>
            <p:cNvSpPr/>
            <p:nvPr/>
          </p:nvSpPr>
          <p:spPr>
            <a:xfrm>
              <a:off x="0" y="0"/>
              <a:ext cx="599472" cy="599472"/>
            </a:xfrm>
            <a:custGeom>
              <a:avLst/>
              <a:gdLst/>
              <a:ahLst/>
              <a:cxnLst/>
              <a:rect l="l" t="t" r="r" b="b"/>
              <a:pathLst>
                <a:path w="599472" h="599472">
                  <a:moveTo>
                    <a:pt x="0" y="0"/>
                  </a:moveTo>
                  <a:lnTo>
                    <a:pt x="599472" y="0"/>
                  </a:lnTo>
                  <a:lnTo>
                    <a:pt x="599472" y="599472"/>
                  </a:lnTo>
                  <a:lnTo>
                    <a:pt x="0" y="5994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47" name="TextBox 15">
              <a:extLst>
                <a:ext uri="{FF2B5EF4-FFF2-40B4-BE49-F238E27FC236}">
                  <a16:creationId xmlns:a16="http://schemas.microsoft.com/office/drawing/2014/main" id="{728C5558-431F-DD9D-91F5-3235DEF68CD1}"/>
                </a:ext>
              </a:extLst>
            </p:cNvPr>
            <p:cNvSpPr txBox="1"/>
            <p:nvPr/>
          </p:nvSpPr>
          <p:spPr>
            <a:xfrm>
              <a:off x="996592" y="8701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Cocoa, Florida, USA</a:t>
              </a:r>
            </a:p>
          </p:txBody>
        </p:sp>
      </p:grpSp>
      <p:grpSp>
        <p:nvGrpSpPr>
          <p:cNvPr id="48" name="Group 4">
            <a:extLst>
              <a:ext uri="{FF2B5EF4-FFF2-40B4-BE49-F238E27FC236}">
                <a16:creationId xmlns:a16="http://schemas.microsoft.com/office/drawing/2014/main" id="{433DCBD8-83DB-9361-5897-2E70BBB43D6F}"/>
              </a:ext>
            </a:extLst>
          </p:cNvPr>
          <p:cNvGrpSpPr/>
          <p:nvPr/>
        </p:nvGrpSpPr>
        <p:grpSpPr>
          <a:xfrm>
            <a:off x="-6912821" y="2162925"/>
            <a:ext cx="7274767" cy="1304048"/>
            <a:chOff x="-117507" y="1945985"/>
            <a:chExt cx="11682765" cy="2608096"/>
          </a:xfrm>
        </p:grpSpPr>
        <p:sp>
          <p:nvSpPr>
            <p:cNvPr id="49" name="TextBox 5">
              <a:extLst>
                <a:ext uri="{FF2B5EF4-FFF2-40B4-BE49-F238E27FC236}">
                  <a16:creationId xmlns:a16="http://schemas.microsoft.com/office/drawing/2014/main" id="{5416E5F3-393D-E725-A5AF-7401BA506086}"/>
                </a:ext>
              </a:extLst>
            </p:cNvPr>
            <p:cNvSpPr txBox="1"/>
            <p:nvPr/>
          </p:nvSpPr>
          <p:spPr>
            <a:xfrm>
              <a:off x="-117507" y="1945985"/>
              <a:ext cx="11682765" cy="1128514"/>
            </a:xfrm>
            <a:prstGeom prst="rect">
              <a:avLst/>
            </a:prstGeom>
          </p:spPr>
          <p:txBody>
            <a:bodyPr lIns="0" tIns="0" rIns="0" bIns="0" rtlCol="0" anchor="t">
              <a:spAutoFit/>
            </a:bodyPr>
            <a:lstStyle/>
            <a:p>
              <a:pPr defTabSz="609660">
                <a:lnSpc>
                  <a:spcPts val="4400"/>
                </a:lnSpc>
              </a:pPr>
              <a:r>
                <a:rPr lang="en-US" sz="4000" b="1" spc="-100" dirty="0">
                  <a:solidFill>
                    <a:srgbClr val="FFFFFF"/>
                  </a:solidFill>
                  <a:latin typeface="Plus Jakarta Sans ExtraBold" pitchFamily="2" charset="0"/>
                  <a:ea typeface="Gotham Bold"/>
                  <a:cs typeface="Plus Jakarta Sans ExtraBold" pitchFamily="2" charset="0"/>
                  <a:sym typeface="Gotham Bold"/>
                </a:rPr>
                <a:t>Thank You for Attending</a:t>
              </a:r>
            </a:p>
          </p:txBody>
        </p:sp>
        <p:sp>
          <p:nvSpPr>
            <p:cNvPr id="50" name="TextBox 6">
              <a:extLst>
                <a:ext uri="{FF2B5EF4-FFF2-40B4-BE49-F238E27FC236}">
                  <a16:creationId xmlns:a16="http://schemas.microsoft.com/office/drawing/2014/main" id="{C144C6D6-579B-30AD-2295-13F0457D30C9}"/>
                </a:ext>
              </a:extLst>
            </p:cNvPr>
            <p:cNvSpPr txBox="1"/>
            <p:nvPr/>
          </p:nvSpPr>
          <p:spPr>
            <a:xfrm>
              <a:off x="-117507" y="3278603"/>
              <a:ext cx="8566028" cy="1275478"/>
            </a:xfrm>
            <a:prstGeom prst="rect">
              <a:avLst/>
            </a:prstGeom>
          </p:spPr>
          <p:txBody>
            <a:bodyPr wrap="square" lIns="0" tIns="0" rIns="0" bIns="0" rtlCol="0" anchor="t">
              <a:spAutoFit/>
            </a:bodyPr>
            <a:lstStyle/>
            <a:p>
              <a:pPr defTabSz="609660"/>
              <a:r>
                <a:rPr lang="en-US" sz="2000" dirty="0">
                  <a:solidFill>
                    <a:schemeClr val="bg1">
                      <a:lumMod val="95000"/>
                    </a:schemeClr>
                  </a:solidFill>
                  <a:latin typeface="Plus Jakarta Sans" pitchFamily="2" charset="0"/>
                  <a:ea typeface="Gotham"/>
                  <a:cs typeface="Plus Jakarta Sans" pitchFamily="2" charset="0"/>
                  <a:sym typeface="Gotham"/>
                </a:rPr>
                <a:t>We look forward to the journey ahead, where we can turn our shared vision into reality.</a:t>
              </a:r>
            </a:p>
          </p:txBody>
        </p:sp>
      </p:grpSp>
      <p:sp>
        <p:nvSpPr>
          <p:cNvPr id="5" name="RED-BG">
            <a:extLst>
              <a:ext uri="{FF2B5EF4-FFF2-40B4-BE49-F238E27FC236}">
                <a16:creationId xmlns:a16="http://schemas.microsoft.com/office/drawing/2014/main" id="{47569A66-1BD0-5224-CC94-96246AB14AD1}"/>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89CB7875-0A47-8C16-50D8-00ADB2EEC0F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643360" y="6301824"/>
            <a:ext cx="411480" cy="426553"/>
          </a:xfrm>
          <a:prstGeom prst="rect">
            <a:avLst/>
          </a:prstGeom>
        </p:spPr>
      </p:pic>
      <p:sp>
        <p:nvSpPr>
          <p:cNvPr id="51" name="WAVE PATTERN">
            <a:extLst>
              <a:ext uri="{FF2B5EF4-FFF2-40B4-BE49-F238E27FC236}">
                <a16:creationId xmlns:a16="http://schemas.microsoft.com/office/drawing/2014/main" id="{C87F0423-6836-A601-17FE-E33C5034DD52}"/>
              </a:ext>
            </a:extLst>
          </p:cNvPr>
          <p:cNvSpPr/>
          <p:nvPr/>
        </p:nvSpPr>
        <p:spPr>
          <a:xfrm rot="11598">
            <a:off x="-10321468" y="10346"/>
            <a:ext cx="6656728" cy="6997094"/>
          </a:xfrm>
          <a:custGeom>
            <a:avLst/>
            <a:gdLst/>
            <a:ahLst/>
            <a:cxnLst/>
            <a:rect l="l" t="t" r="r" b="b"/>
            <a:pathLst>
              <a:path w="11889053" h="12818386">
                <a:moveTo>
                  <a:pt x="0" y="0"/>
                </a:moveTo>
                <a:lnTo>
                  <a:pt x="11889052" y="0"/>
                </a:lnTo>
                <a:lnTo>
                  <a:pt x="11889052" y="12818385"/>
                </a:lnTo>
                <a:lnTo>
                  <a:pt x="0" y="12818385"/>
                </a:lnTo>
                <a:lnTo>
                  <a:pt x="0" y="0"/>
                </a:lnTo>
                <a:close/>
              </a:path>
            </a:pathLst>
          </a:custGeom>
          <a:blipFill>
            <a:blip r:embed="rId14">
              <a:alphaModFix amt="9999"/>
              <a:extLst>
                <a:ext uri="{96DAC541-7B7A-43D3-8B79-37D633B846F1}">
                  <asvg:svgBlip xmlns:asvg="http://schemas.microsoft.com/office/drawing/2016/SVG/main" r:embed="rId15"/>
                </a:ext>
              </a:extLst>
            </a:blip>
            <a:stretch>
              <a:fillRect/>
            </a:stretch>
          </a:blipFill>
        </p:spPr>
        <p:txBody>
          <a:bodyPr/>
          <a:lstStyle/>
          <a:p>
            <a:pPr defTabSz="609660"/>
            <a:r>
              <a:rPr lang="en-US" sz="1200">
                <a:solidFill>
                  <a:prstClr val="black"/>
                </a:solidFill>
                <a:latin typeface="Plus Jakarta Sans" pitchFamily="2" charset="0"/>
              </a:rPr>
              <a:t> </a:t>
            </a:r>
          </a:p>
        </p:txBody>
      </p:sp>
    </p:spTree>
    <p:extLst>
      <p:ext uri="{BB962C8B-B14F-4D97-AF65-F5344CB8AC3E}">
        <p14:creationId xmlns:p14="http://schemas.microsoft.com/office/powerpoint/2010/main" val="1529812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a:extLst>
              <a:ext uri="{FF2B5EF4-FFF2-40B4-BE49-F238E27FC236}">
                <a16:creationId xmlns:a16="http://schemas.microsoft.com/office/drawing/2014/main" id="{A81A927D-1ADF-0E77-C5DB-DAE19EF45E59}"/>
              </a:ext>
            </a:extLst>
          </p:cNvPr>
          <p:cNvSpPr txBox="1"/>
          <p:nvPr/>
        </p:nvSpPr>
        <p:spPr>
          <a:xfrm>
            <a:off x="-1524000" y="-7020756"/>
            <a:ext cx="26746200" cy="27063576"/>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sp>
        <p:nvSpPr>
          <p:cNvPr id="18" name="Rectangle 17">
            <a:extLst>
              <a:ext uri="{FF2B5EF4-FFF2-40B4-BE49-F238E27FC236}">
                <a16:creationId xmlns:a16="http://schemas.microsoft.com/office/drawing/2014/main" id="{5A244C7A-7192-30D3-3773-DCBA6CF3EF16}"/>
              </a:ext>
            </a:extLst>
          </p:cNvPr>
          <p:cNvSpPr/>
          <p:nvPr/>
        </p:nvSpPr>
        <p:spPr>
          <a:xfrm>
            <a:off x="-12801600" y="-18135600"/>
            <a:ext cx="24993600" cy="249936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sp>
        <p:nvSpPr>
          <p:cNvPr id="2" name="WAVE PATTERN"/>
          <p:cNvSpPr/>
          <p:nvPr/>
        </p:nvSpPr>
        <p:spPr>
          <a:xfrm rot="11598">
            <a:off x="-34186" y="10346"/>
            <a:ext cx="6656728" cy="6997094"/>
          </a:xfrm>
          <a:custGeom>
            <a:avLst/>
            <a:gdLst/>
            <a:ahLst/>
            <a:cxnLst/>
            <a:rect l="l" t="t" r="r" b="b"/>
            <a:pathLst>
              <a:path w="11889053" h="12818386">
                <a:moveTo>
                  <a:pt x="0" y="0"/>
                </a:moveTo>
                <a:lnTo>
                  <a:pt x="11889052" y="0"/>
                </a:lnTo>
                <a:lnTo>
                  <a:pt x="11889052" y="12818385"/>
                </a:lnTo>
                <a:lnTo>
                  <a:pt x="0" y="12818385"/>
                </a:lnTo>
                <a:lnTo>
                  <a:pt x="0" y="0"/>
                </a:lnTo>
                <a:close/>
              </a:path>
            </a:pathLst>
          </a:custGeom>
          <a:blipFill>
            <a:blip r:embed="rId2">
              <a:alphaModFix amt="9999"/>
              <a:extLst>
                <a:ext uri="{96DAC541-7B7A-43D3-8B79-37D633B846F1}">
                  <asvg:svgBlip xmlns:asvg="http://schemas.microsoft.com/office/drawing/2016/SVG/main" r:embed="rId3"/>
                </a:ext>
              </a:extLst>
            </a:blip>
            <a:stretch>
              <a:fillRect/>
            </a:stretch>
          </a:blipFill>
        </p:spPr>
        <p:txBody>
          <a:bodyPr/>
          <a:lstStyle/>
          <a:p>
            <a:pPr defTabSz="609660"/>
            <a:r>
              <a:rPr lang="en-US" sz="1200">
                <a:solidFill>
                  <a:prstClr val="black"/>
                </a:solidFill>
                <a:latin typeface="Plus Jakarta Sans" pitchFamily="2" charset="0"/>
              </a:rPr>
              <a:t> </a:t>
            </a:r>
          </a:p>
        </p:txBody>
      </p:sp>
      <p:pic>
        <p:nvPicPr>
          <p:cNvPr id="19" name="Graphic 18">
            <a:extLst>
              <a:ext uri="{FF2B5EF4-FFF2-40B4-BE49-F238E27FC236}">
                <a16:creationId xmlns:a16="http://schemas.microsoft.com/office/drawing/2014/main" id="{2D19C75E-7684-538E-A2DA-688BCF800D9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09487" y="685800"/>
            <a:ext cx="7130213" cy="7391400"/>
          </a:xfrm>
          <a:prstGeom prst="rect">
            <a:avLst/>
          </a:prstGeom>
        </p:spPr>
      </p:pic>
      <p:grpSp>
        <p:nvGrpSpPr>
          <p:cNvPr id="4" name="Group 4"/>
          <p:cNvGrpSpPr/>
          <p:nvPr/>
        </p:nvGrpSpPr>
        <p:grpSpPr>
          <a:xfrm>
            <a:off x="762000" y="2162925"/>
            <a:ext cx="7274767" cy="1304048"/>
            <a:chOff x="-117507" y="1945985"/>
            <a:chExt cx="11682765" cy="2608096"/>
          </a:xfrm>
        </p:grpSpPr>
        <p:sp>
          <p:nvSpPr>
            <p:cNvPr id="5" name="TextBox 5"/>
            <p:cNvSpPr txBox="1"/>
            <p:nvPr/>
          </p:nvSpPr>
          <p:spPr>
            <a:xfrm>
              <a:off x="-117507" y="1945985"/>
              <a:ext cx="11682765" cy="1128514"/>
            </a:xfrm>
            <a:prstGeom prst="rect">
              <a:avLst/>
            </a:prstGeom>
          </p:spPr>
          <p:txBody>
            <a:bodyPr lIns="0" tIns="0" rIns="0" bIns="0" rtlCol="0" anchor="t">
              <a:spAutoFit/>
            </a:bodyPr>
            <a:lstStyle/>
            <a:p>
              <a:pPr defTabSz="609660">
                <a:lnSpc>
                  <a:spcPts val="4400"/>
                </a:lnSpc>
              </a:pPr>
              <a:r>
                <a:rPr lang="en-US" sz="4000" b="1" spc="-100">
                  <a:solidFill>
                    <a:srgbClr val="FFFFFF"/>
                  </a:solidFill>
                  <a:latin typeface="Plus Jakarta Sans ExtraBold" pitchFamily="2" charset="0"/>
                  <a:ea typeface="Gotham Bold"/>
                  <a:cs typeface="Plus Jakarta Sans ExtraBold" pitchFamily="2" charset="0"/>
                  <a:sym typeface="Gotham Bold"/>
                </a:rPr>
                <a:t>Thank You for Attending</a:t>
              </a:r>
            </a:p>
          </p:txBody>
        </p:sp>
        <p:sp>
          <p:nvSpPr>
            <p:cNvPr id="6" name="TextBox 6"/>
            <p:cNvSpPr txBox="1"/>
            <p:nvPr/>
          </p:nvSpPr>
          <p:spPr>
            <a:xfrm>
              <a:off x="-117507" y="3278603"/>
              <a:ext cx="8566028" cy="1275478"/>
            </a:xfrm>
            <a:prstGeom prst="rect">
              <a:avLst/>
            </a:prstGeom>
          </p:spPr>
          <p:txBody>
            <a:bodyPr wrap="square" lIns="0" tIns="0" rIns="0" bIns="0" rtlCol="0" anchor="t">
              <a:spAutoFit/>
            </a:bodyPr>
            <a:lstStyle/>
            <a:p>
              <a:pPr defTabSz="609660"/>
              <a:r>
                <a:rPr lang="en-US" sz="2000">
                  <a:solidFill>
                    <a:schemeClr val="bg1">
                      <a:lumMod val="85000"/>
                    </a:schemeClr>
                  </a:solidFill>
                  <a:latin typeface="Plus Jakarta Sans" pitchFamily="2" charset="0"/>
                  <a:ea typeface="Gotham"/>
                  <a:cs typeface="Plus Jakarta Sans" pitchFamily="2" charset="0"/>
                  <a:sym typeface="Gotham"/>
                </a:rPr>
                <a:t>We look forward to the journey ahead, where we can turn our shared vision into reality.</a:t>
              </a:r>
            </a:p>
          </p:txBody>
        </p:sp>
      </p:grpSp>
      <p:grpSp>
        <p:nvGrpSpPr>
          <p:cNvPr id="7" name="Group 6">
            <a:extLst>
              <a:ext uri="{FF2B5EF4-FFF2-40B4-BE49-F238E27FC236}">
                <a16:creationId xmlns:a16="http://schemas.microsoft.com/office/drawing/2014/main" id="{60155FA1-2287-2046-778E-B435E8DDA58E}"/>
              </a:ext>
            </a:extLst>
          </p:cNvPr>
          <p:cNvGrpSpPr/>
          <p:nvPr/>
        </p:nvGrpSpPr>
        <p:grpSpPr>
          <a:xfrm>
            <a:off x="762000" y="3941334"/>
            <a:ext cx="3727766" cy="307227"/>
            <a:chOff x="0" y="0"/>
            <a:chExt cx="7455532" cy="614454"/>
          </a:xfrm>
        </p:grpSpPr>
        <p:sp>
          <p:nvSpPr>
            <p:cNvPr id="14" name="Freeform 8">
              <a:extLst>
                <a:ext uri="{FF2B5EF4-FFF2-40B4-BE49-F238E27FC236}">
                  <a16:creationId xmlns:a16="http://schemas.microsoft.com/office/drawing/2014/main" id="{C6D07588-5AFB-30C3-CC85-096B2694C491}"/>
                </a:ext>
              </a:extLst>
            </p:cNvPr>
            <p:cNvSpPr/>
            <p:nvPr/>
          </p:nvSpPr>
          <p:spPr>
            <a:xfrm>
              <a:off x="0" y="0"/>
              <a:ext cx="614454" cy="614454"/>
            </a:xfrm>
            <a:custGeom>
              <a:avLst/>
              <a:gdLst/>
              <a:ahLst/>
              <a:cxnLst/>
              <a:rect l="l" t="t" r="r" b="b"/>
              <a:pathLst>
                <a:path w="614454" h="614454">
                  <a:moveTo>
                    <a:pt x="0" y="0"/>
                  </a:moveTo>
                  <a:lnTo>
                    <a:pt x="614454" y="0"/>
                  </a:lnTo>
                  <a:lnTo>
                    <a:pt x="614454" y="614454"/>
                  </a:lnTo>
                  <a:lnTo>
                    <a:pt x="0" y="6144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5" name="TextBox 9">
              <a:extLst>
                <a:ext uri="{FF2B5EF4-FFF2-40B4-BE49-F238E27FC236}">
                  <a16:creationId xmlns:a16="http://schemas.microsoft.com/office/drawing/2014/main" id="{198295E7-9A06-9B93-EBE7-300E65AC020D}"/>
                </a:ext>
              </a:extLst>
            </p:cNvPr>
            <p:cNvSpPr txBox="1"/>
            <p:nvPr/>
          </p:nvSpPr>
          <p:spPr>
            <a:xfrm>
              <a:off x="1004084" y="9450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chemeClr val="bg1">
                      <a:lumMod val="85000"/>
                    </a:schemeClr>
                  </a:solidFill>
                  <a:latin typeface="Plus Jakarta Sans SemiBold" pitchFamily="2" charset="0"/>
                  <a:ea typeface="Gotham Bold"/>
                  <a:cs typeface="Plus Jakarta Sans SemiBold" pitchFamily="2" charset="0"/>
                  <a:sym typeface="Gotham Bold"/>
                </a:rPr>
                <a:t>321-506-1850</a:t>
              </a:r>
            </a:p>
          </p:txBody>
        </p:sp>
      </p:grpSp>
      <p:grpSp>
        <p:nvGrpSpPr>
          <p:cNvPr id="8" name="Group 7">
            <a:extLst>
              <a:ext uri="{FF2B5EF4-FFF2-40B4-BE49-F238E27FC236}">
                <a16:creationId xmlns:a16="http://schemas.microsoft.com/office/drawing/2014/main" id="{9612B837-DD17-580E-F0EF-3D3EE3BA631C}"/>
              </a:ext>
            </a:extLst>
          </p:cNvPr>
          <p:cNvGrpSpPr/>
          <p:nvPr/>
        </p:nvGrpSpPr>
        <p:grpSpPr>
          <a:xfrm>
            <a:off x="758104" y="4336142"/>
            <a:ext cx="3735555" cy="305937"/>
            <a:chOff x="0" y="0"/>
            <a:chExt cx="7471109" cy="611874"/>
          </a:xfrm>
        </p:grpSpPr>
        <p:sp>
          <p:nvSpPr>
            <p:cNvPr id="12" name="Freeform 11">
              <a:extLst>
                <a:ext uri="{FF2B5EF4-FFF2-40B4-BE49-F238E27FC236}">
                  <a16:creationId xmlns:a16="http://schemas.microsoft.com/office/drawing/2014/main" id="{84883386-48D2-C4A5-EF03-327601AF77C4}"/>
                </a:ext>
              </a:extLst>
            </p:cNvPr>
            <p:cNvSpPr/>
            <p:nvPr/>
          </p:nvSpPr>
          <p:spPr>
            <a:xfrm>
              <a:off x="0" y="0"/>
              <a:ext cx="611874" cy="611874"/>
            </a:xfrm>
            <a:custGeom>
              <a:avLst/>
              <a:gdLst/>
              <a:ahLst/>
              <a:cxnLst/>
              <a:rect l="l" t="t" r="r" b="b"/>
              <a:pathLst>
                <a:path w="611874" h="611874">
                  <a:moveTo>
                    <a:pt x="0" y="0"/>
                  </a:moveTo>
                  <a:lnTo>
                    <a:pt x="611874" y="0"/>
                  </a:lnTo>
                  <a:lnTo>
                    <a:pt x="611874" y="611874"/>
                  </a:lnTo>
                  <a:lnTo>
                    <a:pt x="0" y="6118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3" name="TextBox 12">
              <a:extLst>
                <a:ext uri="{FF2B5EF4-FFF2-40B4-BE49-F238E27FC236}">
                  <a16:creationId xmlns:a16="http://schemas.microsoft.com/office/drawing/2014/main" id="{350B6AEA-1B3C-299A-506D-5A9C7A7F30D2}"/>
                </a:ext>
              </a:extLst>
            </p:cNvPr>
            <p:cNvSpPr txBox="1"/>
            <p:nvPr/>
          </p:nvSpPr>
          <p:spPr>
            <a:xfrm>
              <a:off x="1019664" y="93212"/>
              <a:ext cx="6451445"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chemeClr val="bg1">
                      <a:lumMod val="85000"/>
                    </a:schemeClr>
                  </a:solidFill>
                  <a:latin typeface="Plus Jakarta Sans SemiBold" pitchFamily="2" charset="0"/>
                  <a:ea typeface="Gotham Bold"/>
                  <a:cs typeface="Plus Jakarta Sans SemiBold" pitchFamily="2" charset="0"/>
                  <a:sym typeface="Gotham Bold"/>
                </a:rPr>
                <a:t>www.pinnacleozone.com</a:t>
              </a:r>
            </a:p>
          </p:txBody>
        </p:sp>
      </p:grpSp>
      <p:grpSp>
        <p:nvGrpSpPr>
          <p:cNvPr id="9" name="Group 8">
            <a:extLst>
              <a:ext uri="{FF2B5EF4-FFF2-40B4-BE49-F238E27FC236}">
                <a16:creationId xmlns:a16="http://schemas.microsoft.com/office/drawing/2014/main" id="{78AD3C80-9F90-D2F5-F7FA-7E514B64B256}"/>
              </a:ext>
            </a:extLst>
          </p:cNvPr>
          <p:cNvGrpSpPr/>
          <p:nvPr/>
        </p:nvGrpSpPr>
        <p:grpSpPr>
          <a:xfrm>
            <a:off x="763872" y="4729658"/>
            <a:ext cx="3724020" cy="299736"/>
            <a:chOff x="0" y="0"/>
            <a:chExt cx="7448040" cy="599472"/>
          </a:xfrm>
        </p:grpSpPr>
        <p:sp>
          <p:nvSpPr>
            <p:cNvPr id="10" name="Freeform 14">
              <a:extLst>
                <a:ext uri="{FF2B5EF4-FFF2-40B4-BE49-F238E27FC236}">
                  <a16:creationId xmlns:a16="http://schemas.microsoft.com/office/drawing/2014/main" id="{5373F2DB-7D2B-00B6-8DD8-134CF3D24013}"/>
                </a:ext>
              </a:extLst>
            </p:cNvPr>
            <p:cNvSpPr/>
            <p:nvPr/>
          </p:nvSpPr>
          <p:spPr>
            <a:xfrm>
              <a:off x="0" y="0"/>
              <a:ext cx="599472" cy="599472"/>
            </a:xfrm>
            <a:custGeom>
              <a:avLst/>
              <a:gdLst/>
              <a:ahLst/>
              <a:cxnLst/>
              <a:rect l="l" t="t" r="r" b="b"/>
              <a:pathLst>
                <a:path w="599472" h="599472">
                  <a:moveTo>
                    <a:pt x="0" y="0"/>
                  </a:moveTo>
                  <a:lnTo>
                    <a:pt x="599472" y="0"/>
                  </a:lnTo>
                  <a:lnTo>
                    <a:pt x="599472" y="599472"/>
                  </a:lnTo>
                  <a:lnTo>
                    <a:pt x="0" y="5994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1" name="TextBox 15">
              <a:extLst>
                <a:ext uri="{FF2B5EF4-FFF2-40B4-BE49-F238E27FC236}">
                  <a16:creationId xmlns:a16="http://schemas.microsoft.com/office/drawing/2014/main" id="{105F6B5E-F8ED-A6F5-03E1-AFF5057D761E}"/>
                </a:ext>
              </a:extLst>
            </p:cNvPr>
            <p:cNvSpPr txBox="1"/>
            <p:nvPr/>
          </p:nvSpPr>
          <p:spPr>
            <a:xfrm>
              <a:off x="996592" y="8701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chemeClr val="bg1">
                      <a:lumMod val="85000"/>
                    </a:schemeClr>
                  </a:solidFill>
                  <a:latin typeface="Plus Jakarta Sans SemiBold" pitchFamily="2" charset="0"/>
                  <a:ea typeface="Gotham Bold"/>
                  <a:cs typeface="Plus Jakarta Sans SemiBold" pitchFamily="2" charset="0"/>
                  <a:sym typeface="Gotham Bold"/>
                </a:rPr>
                <a:t>Cocoa, Florida, USA</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Custom Design">
  <a:themeElements>
    <a:clrScheme name="Pinnacle Blue">
      <a:dk1>
        <a:srgbClr val="000000"/>
      </a:dk1>
      <a:lt1>
        <a:srgbClr val="FFFFFF"/>
      </a:lt1>
      <a:dk2>
        <a:srgbClr val="212121"/>
      </a:dk2>
      <a:lt2>
        <a:srgbClr val="636363"/>
      </a:lt2>
      <a:accent1>
        <a:srgbClr val="AC2B37"/>
      </a:accent1>
      <a:accent2>
        <a:srgbClr val="B0A8AE"/>
      </a:accent2>
      <a:accent3>
        <a:srgbClr val="439EF5"/>
      </a:accent3>
      <a:accent4>
        <a:srgbClr val="EFB251"/>
      </a:accent4>
      <a:accent5>
        <a:srgbClr val="EF755F"/>
      </a:accent5>
      <a:accent6>
        <a:srgbClr val="ED515C"/>
      </a:accent6>
      <a:hlink>
        <a:srgbClr val="8F8F8F"/>
      </a:hlink>
      <a:folHlink>
        <a:srgbClr val="A5A5A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1175EBC603E6B4380061A606ADAFDB2" ma:contentTypeVersion="11" ma:contentTypeDescription="Create a new document." ma:contentTypeScope="" ma:versionID="e0f800e19a456b57906f2c950d122fca">
  <xsd:schema xmlns:xsd="http://www.w3.org/2001/XMLSchema" xmlns:xs="http://www.w3.org/2001/XMLSchema" xmlns:p="http://schemas.microsoft.com/office/2006/metadata/properties" xmlns:ns3="ab725d25-bf43-410a-b88d-3adcf776fa23" targetNamespace="http://schemas.microsoft.com/office/2006/metadata/properties" ma:root="true" ma:fieldsID="3d0f3c6d4bb4c319b24966faca6a02f1" ns3:_="">
    <xsd:import namespace="ab725d25-bf43-410a-b88d-3adcf776fa2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725d25-bf43-410a-b88d-3adcf776fa2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ab725d25-bf43-410a-b88d-3adcf776fa23" xsi:nil="true"/>
  </documentManagement>
</p:properties>
</file>

<file path=customXml/itemProps1.xml><?xml version="1.0" encoding="utf-8"?>
<ds:datastoreItem xmlns:ds="http://schemas.openxmlformats.org/officeDocument/2006/customXml" ds:itemID="{25B95C4C-A133-4EE5-9942-DFFEE6D19D49}">
  <ds:schemaRefs>
    <ds:schemaRef ds:uri="http://schemas.microsoft.com/sharepoint/v3/contenttype/forms"/>
  </ds:schemaRefs>
</ds:datastoreItem>
</file>

<file path=customXml/itemProps2.xml><?xml version="1.0" encoding="utf-8"?>
<ds:datastoreItem xmlns:ds="http://schemas.openxmlformats.org/officeDocument/2006/customXml" ds:itemID="{6B339680-0D65-42D8-ADAD-F406BD55B9CF}">
  <ds:schemaRefs>
    <ds:schemaRef ds:uri="ab725d25-bf43-410a-b88d-3adcf776fa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4DAF72E-A7EA-4398-9F1D-7147ACACA162}">
  <ds:schemaRefs>
    <ds:schemaRef ds:uri="http://www.w3.org/XML/1998/namespace"/>
    <ds:schemaRef ds:uri="http://schemas.microsoft.com/office/infopath/2007/PartnerControls"/>
    <ds:schemaRef ds:uri="http://schemas.openxmlformats.org/package/2006/metadata/core-properties"/>
    <ds:schemaRef ds:uri="http://purl.org/dc/dcmitype/"/>
    <ds:schemaRef ds:uri="http://purl.org/dc/elements/1.1/"/>
    <ds:schemaRef ds:uri="http://schemas.microsoft.com/office/2006/documentManagement/types"/>
    <ds:schemaRef ds:uri="ab725d25-bf43-410a-b88d-3adcf776fa23"/>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Pinnacle PowerPoint Template</Template>
  <TotalTime>90</TotalTime>
  <Words>853</Words>
  <Application>Microsoft Office PowerPoint</Application>
  <PresentationFormat>Widescreen</PresentationFormat>
  <Paragraphs>164</Paragraphs>
  <Slides>9</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vt:i4>
      </vt:variant>
    </vt:vector>
  </HeadingPairs>
  <TitlesOfParts>
    <vt:vector size="16" baseType="lpstr">
      <vt:lpstr>Plus Jakarta Sans ExtraBold</vt:lpstr>
      <vt:lpstr>Calibri</vt:lpstr>
      <vt:lpstr>Plus Jakarta Sans SemiBold</vt:lpstr>
      <vt:lpstr>Plus Jakarta Sans</vt:lpstr>
      <vt:lpstr>Arial</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Kirkpatrick</dc:creator>
  <cp:lastModifiedBy>Angelo Bogoy</cp:lastModifiedBy>
  <cp:revision>7</cp:revision>
  <cp:lastPrinted>2017-01-23T21:33:10Z</cp:lastPrinted>
  <dcterms:created xsi:type="dcterms:W3CDTF">2017-01-23T18:22:10Z</dcterms:created>
  <dcterms:modified xsi:type="dcterms:W3CDTF">2026-02-09T16:52:26Z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0x01010051175EBC603E6B4380061A606ADAFDB2</vt:lpwstr>
  </property>
</Properties>
</file>