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4"/>
  </p:sldMasterIdLst>
  <p:notesMasterIdLst>
    <p:notesMasterId r:id="rId22"/>
  </p:notesMasterIdLst>
  <p:sldIdLst>
    <p:sldId id="339" r:id="rId5"/>
    <p:sldId id="320" r:id="rId6"/>
    <p:sldId id="323" r:id="rId7"/>
    <p:sldId id="345" r:id="rId8"/>
    <p:sldId id="325" r:id="rId9"/>
    <p:sldId id="335" r:id="rId10"/>
    <p:sldId id="327" r:id="rId11"/>
    <p:sldId id="346" r:id="rId12"/>
    <p:sldId id="347" r:id="rId13"/>
    <p:sldId id="348" r:id="rId14"/>
    <p:sldId id="336" r:id="rId15"/>
    <p:sldId id="337" r:id="rId16"/>
    <p:sldId id="338" r:id="rId17"/>
    <p:sldId id="307" r:id="rId18"/>
    <p:sldId id="342" r:id="rId19"/>
    <p:sldId id="343" r:id="rId20"/>
    <p:sldId id="341" r:id="rId21"/>
  </p:sldIdLst>
  <p:sldSz cx="12192000" cy="6858000"/>
  <p:notesSz cx="6858000" cy="9144000"/>
  <p:embeddedFontLst>
    <p:embeddedFont>
      <p:font typeface="Plus Jakarta Sans" pitchFamily="2" charset="77"/>
      <p:regular r:id="rId23"/>
      <p:bold r:id="rId24"/>
      <p:italic r:id="rId25"/>
      <p:boldItalic r:id="rId26"/>
    </p:embeddedFont>
    <p:embeddedFont>
      <p:font typeface="Plus Jakarta Sans ExtraBold" pitchFamily="2" charset="77"/>
      <p:bold r:id="rId27"/>
      <p:italic r:id="rId28"/>
      <p:boldItalic r:id="rId29"/>
    </p:embeddedFont>
    <p:embeddedFont>
      <p:font typeface="Plus Jakarta Sans Medium" pitchFamily="2" charset="77"/>
      <p:regular r:id="rId30"/>
      <p:italic r:id="rId31"/>
    </p:embeddedFont>
    <p:embeddedFont>
      <p:font typeface="Plus Jakarta Sans SemiBold" pitchFamily="2" charset="77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0" userDrawn="1">
          <p15:clr>
            <a:srgbClr val="A4A3A4"/>
          </p15:clr>
        </p15:guide>
        <p15:guide id="2" pos="12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F88016E-5980-EABA-B810-954BB6B58C7C}" name="Hannah Smith" initials="HS" userId="S::hannah.smith@pinnacleozone.com::f32c690e-a0be-458e-98ca-040abc24419f" providerId="AD"/>
  <p188:author id="{59AA2A79-B629-D4E6-A1C2-8EB1FE640743}" name="Sannel Patel" initials="" userId="S::Sannel@pinnacleozone.com::8c75ef9e-9eba-4532-9159-233c3c2ceb64" providerId="AD"/>
  <p188:author id="{BB040DAC-538C-EF6A-87F5-8C0DB0C4FFD5}" name="Jhael Casia" initials="JC" userId="QSabnnWoRLJ2A+hH/L1UOlMOUgzhnMxjlqOOX5zc0LE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23A"/>
    <a:srgbClr val="E6E6E6"/>
    <a:srgbClr val="FAFAFA"/>
    <a:srgbClr val="F5F5F5"/>
    <a:srgbClr val="AD2A38"/>
    <a:srgbClr val="C0E0E2"/>
    <a:srgbClr val="991111"/>
    <a:srgbClr val="A61B1B"/>
    <a:srgbClr val="8C2424"/>
    <a:srgbClr val="8C1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E0A94A-613A-5C5C-3372-7B2EA3C478F5}" v="29" dt="2026-02-09T23:45:55.6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06" autoAdjust="0"/>
    <p:restoredTop sz="94719"/>
  </p:normalViewPr>
  <p:slideViewPr>
    <p:cSldViewPr>
      <p:cViewPr varScale="1">
        <p:scale>
          <a:sx n="152" d="100"/>
          <a:sy n="152" d="100"/>
        </p:scale>
        <p:origin x="480" y="168"/>
      </p:cViewPr>
      <p:guideLst>
        <p:guide orient="horz" pos="960"/>
        <p:guide pos="12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font" Target="fonts/font12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lus Jakarta Sans Medium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lus Jakarta Sans Medium" pitchFamily="2" charset="0"/>
              </a:defRPr>
            </a:lvl1pPr>
          </a:lstStyle>
          <a:p>
            <a:fld id="{10F365F5-7F42-AB49-A28A-584F1B686DD5}" type="datetimeFigureOut">
              <a:rPr lang="en-US" smtClean="0"/>
              <a:pPr/>
              <a:t>2/9/26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lus Jakarta Sans Medium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lus Jakarta Sans Medium" pitchFamily="2" charset="0"/>
              </a:defRPr>
            </a:lvl1pPr>
          </a:lstStyle>
          <a:p>
            <a:fld id="{0CF722E4-9F57-B744-B1DE-20A5E5486F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429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39" rtl="0" eaLnBrk="1" latinLnBrk="0" hangingPunct="1">
      <a:defRPr sz="800" kern="1200">
        <a:solidFill>
          <a:schemeClr val="tx1"/>
        </a:solidFill>
        <a:latin typeface="Plus Jakarta Sans Medium" pitchFamily="2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4CB4-7C36-2AF2-F4B9-720FC32993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E23610-5A8A-A220-0F06-CBB0E2D9D5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334BBA-0935-C68B-9D4D-1FCBE29A4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792A7-F110-DE96-CD8F-2BFFA6323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816E2-B268-4995-F81E-0A5C364C7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16133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1885C-BA2E-AC3C-5175-10C6593AD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F30F4-7887-A167-F238-1F7FF8E8F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2A983-5FD5-23A9-974C-E7AB4C777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E18D70-AC67-0065-17C6-674A88B1D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1A3E2-4A85-20CD-F0E0-BA1930248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90764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F1B5E-8E9B-00EC-6070-23CEF4012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C6A7B4-858A-F315-A71B-8E388FA53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8FA4A-FA4B-D8E2-59F1-A8B718DF5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4232C3-A0EB-8480-B484-C7881A015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04F06B-3BD3-6EF7-DB9B-C42F8F564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49908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E2EDE-B2C7-2C70-FD17-4F3FD8172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907D5-73B8-2BB6-F116-F2D44D508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54FBD5-7564-2EC7-0F73-19F981F40C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614CDD-0565-CF19-1501-A01CEB89E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56E324-6D18-F7BC-D0D2-DB8B68F60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F8ABDA-701F-A515-DC11-E6DE3D29A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80439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63CF9-31ED-8226-4E86-B36C167C8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971990-DCCE-A55C-117F-58BC8B3AF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A3E020-4AFB-2AB3-9516-8AE87E09B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269489-7A1B-8FB6-0BD8-41F8BA8807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779FD-8103-27E7-3204-BEF095872F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149B4B-7D4B-C764-9DF8-005669EB5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EF4AB9-B941-5161-1294-3A3737359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5C61B9-8C54-2029-0937-AEBA40289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15159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75EA7-A1D2-1F9B-5343-755F77870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D659EB-E315-AF4D-18CA-DFAFA1E35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928B0B-D26B-7E12-24ED-655C8EDE9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02081D-3833-5CBC-8AFB-D7D36777B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25784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F1DFFD-61E2-3D6C-8784-E10C8F69B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2FCC63-05F1-4602-0914-2CCBD8E0D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DA032-E9CC-5A1A-8D82-587F10CA9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41440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42912-0F4B-FD98-342E-7D2DCF612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A7729-7EC3-6412-30CB-C7586A69A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6ED786-402F-E1A8-441B-186ADD1FA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D6440B-E36F-0D71-DE4F-A45064DF8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E1CD48-96AA-F4B4-7CB2-2DA2BB2B9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CAA1FE-5084-8973-848C-A1C02D924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1502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BD70B-F471-5861-76EC-460D48D9A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893FA4-8CDB-02BD-5169-7ED316C9A0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E6D10-B863-F71B-CAC9-BCDC55800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766B84-5AE6-FA81-FE37-42D373FE7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99428-5DEB-545E-7398-A902B951C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D7A8FB-1A33-E37B-F0C0-1EE147A79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79740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28B3E-5D8C-E3B9-6520-729513E54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2C19EE-ADD0-0C95-0F4B-81E9EF055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6258C-93D6-6E7E-BD41-48B4F999D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1832C8-09FD-2D03-C8FF-F7B52865D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2F2AD0-069F-B8A4-8AB5-A12C48F14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1237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DA2E03-F8D5-DA07-60FE-D3E17FE142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8EB139-35C8-962A-FEE0-0E39B8A90C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768F22-7B75-CCAC-980B-043B5F3C7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F3BEB-F56A-A648-9918-891DA4055628}" type="datetime1">
              <a:rPr lang="en-US" smtClean="0"/>
              <a:pPr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9F8CFB-F0AA-C2C8-257A-15064DA00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DC24A-5730-F96F-D564-C28F8E0D0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674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38842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161A-85B4-8240-B3B8-AAC72CBBE1E1}" type="datetime1">
              <a:rPr lang="en-US" smtClean="0"/>
              <a:t>2/9/26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4D6689C-6EE8-E7F6-A0ED-D67F8A42A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6064" y="1126323"/>
            <a:ext cx="7142303" cy="762000"/>
          </a:xfrm>
        </p:spPr>
        <p:txBody>
          <a:bodyPr>
            <a:noAutofit/>
          </a:bodyPr>
          <a:lstStyle>
            <a:lvl1pPr marL="0" algn="l" defTabSz="609630" rtl="0" eaLnBrk="1" latinLnBrk="0" hangingPunct="1">
              <a:lnSpc>
                <a:spcPts val="4400"/>
              </a:lnSpc>
              <a:defRPr lang="en-US" sz="4000" b="1" kern="1200" spc="-191" dirty="0">
                <a:solidFill>
                  <a:srgbClr val="AD2A38"/>
                </a:solidFill>
                <a:latin typeface="Plus Jakarta Sans ExtraBold" pitchFamily="2" charset="0"/>
                <a:ea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2456B18-2E70-EF6D-C2A2-9DBFB1AD129E}"/>
              </a:ext>
            </a:extLst>
          </p:cNvPr>
          <p:cNvSpPr/>
          <p:nvPr userDrawn="1"/>
        </p:nvSpPr>
        <p:spPr>
          <a:xfrm rot="21597781">
            <a:off x="3355982" y="172187"/>
            <a:ext cx="8824574" cy="6854195"/>
          </a:xfrm>
          <a:custGeom>
            <a:avLst/>
            <a:gdLst/>
            <a:ahLst/>
            <a:cxnLst/>
            <a:rect l="l" t="t" r="r" b="b"/>
            <a:pathLst>
              <a:path w="17937448" h="19339567">
                <a:moveTo>
                  <a:pt x="0" y="0"/>
                </a:moveTo>
                <a:lnTo>
                  <a:pt x="17937449" y="0"/>
                </a:lnTo>
                <a:lnTo>
                  <a:pt x="17937449" y="19339567"/>
                </a:lnTo>
                <a:lnTo>
                  <a:pt x="0" y="19339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Plus Jakarta Sans Medium" pitchFamily="2" charset="0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8F8306EB-7074-1BAC-97E9-CBB0C43B3B92}"/>
              </a:ext>
            </a:extLst>
          </p:cNvPr>
          <p:cNvSpPr txBox="1"/>
          <p:nvPr userDrawn="1"/>
        </p:nvSpPr>
        <p:spPr>
          <a:xfrm>
            <a:off x="4308767" y="2036959"/>
            <a:ext cx="7518401" cy="4300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B59B4A-14A0-4E48-F159-89F4E1DA1345}"/>
              </a:ext>
            </a:extLst>
          </p:cNvPr>
          <p:cNvSpPr/>
          <p:nvPr userDrawn="1"/>
        </p:nvSpPr>
        <p:spPr>
          <a:xfrm>
            <a:off x="-12123" y="15875"/>
            <a:ext cx="12197773" cy="609155"/>
          </a:xfrm>
          <a:prstGeom prst="rect">
            <a:avLst/>
          </a:prstGeom>
          <a:solidFill>
            <a:srgbClr val="AD2A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>
              <a:latin typeface="Plus Jakarta Sans Medium" pitchFamily="2" charset="0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82DA3F81-00B2-2425-D235-8ACB551112D9}"/>
              </a:ext>
            </a:extLst>
          </p:cNvPr>
          <p:cNvSpPr txBox="1">
            <a:spLocks/>
          </p:cNvSpPr>
          <p:nvPr userDrawn="1"/>
        </p:nvSpPr>
        <p:spPr>
          <a:xfrm>
            <a:off x="9033167" y="6247269"/>
            <a:ext cx="1981200" cy="4466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1067" smtClean="0">
                <a:latin typeface="Plus Jakarta Sans Medium" pitchFamily="2" charset="0"/>
              </a:rPr>
              <a:pPr/>
              <a:t>‹#›</a:t>
            </a:fld>
            <a:endParaRPr lang="en-US" sz="1067">
              <a:latin typeface="Plus Jakarta Sans Medium" pitchFamily="2" charset="0"/>
            </a:endParaRP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99700B4-4793-2598-B3B3-A90448B8BDB6}"/>
              </a:ext>
            </a:extLst>
          </p:cNvPr>
          <p:cNvSpPr txBox="1"/>
          <p:nvPr userDrawn="1"/>
        </p:nvSpPr>
        <p:spPr>
          <a:xfrm>
            <a:off x="366863" y="1539179"/>
            <a:ext cx="3586305" cy="3966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81EF644-D45F-2060-A483-E3C948EC0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26064" y="2157335"/>
            <a:ext cx="6685103" cy="4001015"/>
          </a:xfrm>
        </p:spPr>
        <p:txBody>
          <a:bodyPr>
            <a:normAutofit/>
          </a:bodyPr>
          <a:lstStyle>
            <a:lvl1pPr>
              <a:defRPr sz="1333"/>
            </a:lvl1pPr>
            <a:lvl2pPr marL="765425" indent="-304815">
              <a:defRPr lang="en-US" sz="1867" b="0" kern="1200" spc="-45" dirty="0">
                <a:solidFill>
                  <a:srgbClr val="040404"/>
                </a:solidFill>
                <a:latin typeface="Plus Jakarta Sans Medium" pitchFamily="2" charset="0"/>
                <a:ea typeface="Plus Jakarta Sans Medium" pitchFamily="2" charset="0"/>
                <a:cs typeface="Plus Jakarta Sans Medium" pitchFamily="2" charset="0"/>
              </a:defRPr>
            </a:lvl2pPr>
            <a:lvl3pPr marL="495325" indent="-190510">
              <a:defRPr lang="en-US" sz="1867" kern="1200" spc="-38" dirty="0">
                <a:solidFill>
                  <a:srgbClr val="040404"/>
                </a:solidFill>
                <a:latin typeface="Plus Jakarta Sans Medium" pitchFamily="2" charset="0"/>
                <a:ea typeface="Plus Jakarta Sans Medium" pitchFamily="2" charset="0"/>
                <a:cs typeface="Plus Jakarta Sans Medium" pitchFamily="2" charset="0"/>
              </a:defRPr>
            </a:lvl3pPr>
            <a:lvl4pPr marL="495325" indent="-190510">
              <a:defRPr sz="1333"/>
            </a:lvl4pPr>
            <a:lvl5pPr marL="495325" indent="-190510">
              <a:defRPr sz="1333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marL="201516" lvl="1" algn="l" defTabSz="609630" rtl="0" eaLnBrk="1" latinLnBrk="0" hangingPunct="1">
              <a:lnSpc>
                <a:spcPts val="2613"/>
              </a:lnSpc>
            </a:pPr>
            <a:r>
              <a:rPr lang="en-US" dirty="0"/>
              <a:t>Click to edit Master text styles</a:t>
            </a:r>
          </a:p>
          <a:p>
            <a:pPr marL="690915" lvl="2" indent="-230305" algn="l" defTabSz="609630" rtl="0" eaLnBrk="1" latinLnBrk="0" hangingPunct="1">
              <a:lnSpc>
                <a:spcPts val="2239"/>
              </a:lnSpc>
              <a:buFont typeface="Arial"/>
              <a:buChar char="⚬"/>
            </a:pPr>
            <a:r>
              <a:rPr lang="en-US" dirty="0"/>
              <a:t>Second level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B36336F0-243E-B6AC-E1EC-76230E67F5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31215" y="2131125"/>
            <a:ext cx="3657600" cy="4027225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954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A161A-85B4-8240-B3B8-AAC72CBBE1E1}" type="datetime1">
              <a:rPr lang="en-US" smtClean="0"/>
              <a:t>2/9/26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4D6689C-6EE8-E7F6-A0ED-D67F8A42A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6064" y="1126323"/>
            <a:ext cx="7142303" cy="762000"/>
          </a:xfrm>
        </p:spPr>
        <p:txBody>
          <a:bodyPr>
            <a:noAutofit/>
          </a:bodyPr>
          <a:lstStyle>
            <a:lvl1pPr marL="0" algn="l" defTabSz="609630" rtl="0" eaLnBrk="1" latinLnBrk="0" hangingPunct="1">
              <a:lnSpc>
                <a:spcPts val="4400"/>
              </a:lnSpc>
              <a:defRPr lang="en-US" sz="4000" b="1" kern="1200" spc="-191" dirty="0">
                <a:solidFill>
                  <a:srgbClr val="AD2A38"/>
                </a:solidFill>
                <a:latin typeface="Plus Jakarta Sans ExtraBold" pitchFamily="2" charset="0"/>
                <a:ea typeface="Plus Jakarta Sans ExtraBold" pitchFamily="2" charset="0"/>
                <a:cs typeface="Plus Jakarta Sans Extra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2456B18-2E70-EF6D-C2A2-9DBFB1AD129E}"/>
              </a:ext>
            </a:extLst>
          </p:cNvPr>
          <p:cNvSpPr/>
          <p:nvPr userDrawn="1"/>
        </p:nvSpPr>
        <p:spPr>
          <a:xfrm rot="21597781">
            <a:off x="3355982" y="172187"/>
            <a:ext cx="8824574" cy="6854195"/>
          </a:xfrm>
          <a:custGeom>
            <a:avLst/>
            <a:gdLst/>
            <a:ahLst/>
            <a:cxnLst/>
            <a:rect l="l" t="t" r="r" b="b"/>
            <a:pathLst>
              <a:path w="17937448" h="19339567">
                <a:moveTo>
                  <a:pt x="0" y="0"/>
                </a:moveTo>
                <a:lnTo>
                  <a:pt x="17937449" y="0"/>
                </a:lnTo>
                <a:lnTo>
                  <a:pt x="17937449" y="19339567"/>
                </a:lnTo>
                <a:lnTo>
                  <a:pt x="0" y="193395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Plus Jakarta Sans Medium" pitchFamily="2" charset="0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8F8306EB-7074-1BAC-97E9-CBB0C43B3B92}"/>
              </a:ext>
            </a:extLst>
          </p:cNvPr>
          <p:cNvSpPr txBox="1"/>
          <p:nvPr userDrawn="1"/>
        </p:nvSpPr>
        <p:spPr>
          <a:xfrm>
            <a:off x="4308767" y="2036959"/>
            <a:ext cx="7518401" cy="4300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9B59B4A-14A0-4E48-F159-89F4E1DA1345}"/>
              </a:ext>
            </a:extLst>
          </p:cNvPr>
          <p:cNvSpPr/>
          <p:nvPr userDrawn="1"/>
        </p:nvSpPr>
        <p:spPr>
          <a:xfrm>
            <a:off x="-12123" y="15875"/>
            <a:ext cx="12197773" cy="609155"/>
          </a:xfrm>
          <a:prstGeom prst="rect">
            <a:avLst/>
          </a:prstGeom>
          <a:solidFill>
            <a:srgbClr val="AD2A3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latin typeface="Plus Jakarta Sans Medium" pitchFamily="2" charset="0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82DA3F81-00B2-2425-D235-8ACB551112D9}"/>
              </a:ext>
            </a:extLst>
          </p:cNvPr>
          <p:cNvSpPr txBox="1">
            <a:spLocks/>
          </p:cNvSpPr>
          <p:nvPr userDrawn="1"/>
        </p:nvSpPr>
        <p:spPr>
          <a:xfrm>
            <a:off x="9033167" y="6247269"/>
            <a:ext cx="1981200" cy="446617"/>
          </a:xfrm>
          <a:prstGeom prst="rect">
            <a:avLst/>
          </a:prstGeom>
        </p:spPr>
        <p:txBody>
          <a:bodyPr vert="horz" lIns="60960" tIns="30480" rIns="60960" bIns="30480" rtlCol="0" anchor="ctr"/>
          <a:lstStyle>
            <a:defPPr>
              <a:defRPr lang="en-US"/>
            </a:defPPr>
            <a:lvl1pPr marL="0" algn="r" defTabSz="91440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1067" smtClean="0">
                <a:latin typeface="Plus Jakarta Sans Medium" pitchFamily="2" charset="0"/>
              </a:rPr>
              <a:pPr/>
              <a:t>‹#›</a:t>
            </a:fld>
            <a:endParaRPr lang="en-US" sz="1067" dirty="0">
              <a:latin typeface="Plus Jakarta Sans Medium" pitchFamily="2" charset="0"/>
            </a:endParaRPr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899700B4-4793-2598-B3B3-A90448B8BDB6}"/>
              </a:ext>
            </a:extLst>
          </p:cNvPr>
          <p:cNvSpPr txBox="1"/>
          <p:nvPr userDrawn="1"/>
        </p:nvSpPr>
        <p:spPr>
          <a:xfrm>
            <a:off x="366863" y="1539179"/>
            <a:ext cx="3586305" cy="3966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  <a:p>
            <a:pPr marL="201516" lvl="1" algn="l">
              <a:lnSpc>
                <a:spcPts val="2613"/>
              </a:lnSpc>
            </a:pPr>
            <a:endParaRPr lang="en-US" sz="1600" spc="-38" dirty="0">
              <a:solidFill>
                <a:srgbClr val="040404"/>
              </a:solidFill>
              <a:latin typeface="Plus Jakarta Sans Medium" pitchFamily="2" charset="0"/>
              <a:ea typeface="Gotham"/>
              <a:cs typeface="Plus Jakarta Sans Medium" pitchFamily="2" charset="0"/>
              <a:sym typeface="Gotham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181EF644-D45F-2060-A483-E3C948EC04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26064" y="2157335"/>
            <a:ext cx="6685103" cy="4001015"/>
          </a:xfrm>
        </p:spPr>
        <p:txBody>
          <a:bodyPr>
            <a:normAutofit/>
          </a:bodyPr>
          <a:lstStyle>
            <a:lvl1pPr>
              <a:defRPr sz="1333"/>
            </a:lvl1pPr>
            <a:lvl2pPr marL="765425" indent="-304815">
              <a:defRPr lang="en-US" sz="1867" b="0" kern="1200" spc="-45" dirty="0">
                <a:solidFill>
                  <a:srgbClr val="040404"/>
                </a:solidFill>
                <a:latin typeface="Plus Jakarta Sans Medium" pitchFamily="2" charset="0"/>
                <a:ea typeface="Plus Jakarta Sans Medium" pitchFamily="2" charset="0"/>
                <a:cs typeface="Plus Jakarta Sans Medium" pitchFamily="2" charset="0"/>
              </a:defRPr>
            </a:lvl2pPr>
            <a:lvl3pPr marL="495325" indent="-190510">
              <a:defRPr lang="en-US" sz="1867" kern="1200" spc="-38" dirty="0">
                <a:solidFill>
                  <a:srgbClr val="040404"/>
                </a:solidFill>
                <a:latin typeface="Plus Jakarta Sans Medium" pitchFamily="2" charset="0"/>
                <a:ea typeface="Plus Jakarta Sans Medium" pitchFamily="2" charset="0"/>
                <a:cs typeface="Plus Jakarta Sans Medium" pitchFamily="2" charset="0"/>
              </a:defRPr>
            </a:lvl3pPr>
            <a:lvl4pPr marL="495325" indent="-190510">
              <a:defRPr sz="1333"/>
            </a:lvl4pPr>
            <a:lvl5pPr marL="495325" indent="-190510">
              <a:defRPr sz="1333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marL="201516" lvl="1" algn="l" defTabSz="609630" rtl="0" eaLnBrk="1" latinLnBrk="0" hangingPunct="1">
              <a:lnSpc>
                <a:spcPts val="2613"/>
              </a:lnSpc>
            </a:pPr>
            <a:r>
              <a:rPr lang="en-US" dirty="0"/>
              <a:t>Click to edit Master text styles</a:t>
            </a:r>
          </a:p>
          <a:p>
            <a:pPr marL="690915" lvl="2" indent="-230305" algn="l" defTabSz="609630" rtl="0" eaLnBrk="1" latinLnBrk="0" hangingPunct="1">
              <a:lnSpc>
                <a:spcPts val="2239"/>
              </a:lnSpc>
              <a:buFont typeface="Arial"/>
              <a:buChar char="⚬"/>
            </a:pPr>
            <a:r>
              <a:rPr lang="en-US" dirty="0"/>
              <a:t>Second level</a:t>
            </a:r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B36336F0-243E-B6AC-E1EC-76230E67F5F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31215" y="2131125"/>
            <a:ext cx="3657600" cy="4027225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99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46F6CA-661A-2EEB-4E91-59B51D522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E18DC9-CE86-2C03-38F0-4C1DDE9BA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F7233-0750-79CF-470E-18CD9C4856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Plus Jakarta Sans Medium" pitchFamily="2" charset="0"/>
              </a:defRPr>
            </a:lvl1pPr>
          </a:lstStyle>
          <a:p>
            <a:fld id="{172F3BEB-F56A-A648-9918-891DA4055628}" type="datetime1">
              <a:rPr lang="en-US" smtClean="0"/>
              <a:pPr/>
              <a:t>2/9/26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F09D2-FCD2-0AC1-D116-D0033C5BB8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Plus Jakarta Sans Medium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63A7E-E776-8B58-B10F-4264F8F25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Plus Jakarta Sans Medium" pitchFamily="2" charset="0"/>
              </a:defRPr>
            </a:lvl1pPr>
          </a:lstStyle>
          <a:p>
            <a:fld id="{E5C6538A-90FB-E245-AB17-076FB46CAF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lus Jakarta Sans Medium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lus Jakarta Sans Medium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lus Jakarta Sans Medium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lus Jakarta Sans Medium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lus Jakarta Sans Medium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lus Jakarta Sans Medium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sv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0" Type="http://schemas.microsoft.com/office/2007/relationships/hdphoto" Target="../media/hdphoto2.wdp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12" Type="http://schemas.openxmlformats.org/officeDocument/2006/relationships/image" Target="../media/image16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5.png"/><Relationship Id="rId5" Type="http://schemas.openxmlformats.org/officeDocument/2006/relationships/image" Target="../media/image7.jpeg"/><Relationship Id="rId10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microsoft.com/office/2007/relationships/hdphoto" Target="../media/hdphoto2.wdp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0.svg"/><Relationship Id="rId7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5.jpe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12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4.svg"/><Relationship Id="rId7" Type="http://schemas.openxmlformats.org/officeDocument/2006/relationships/image" Target="../media/image1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12.png"/><Relationship Id="rId4" Type="http://schemas.openxmlformats.org/officeDocument/2006/relationships/image" Target="../media/image1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4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42.svg"/><Relationship Id="rId7" Type="http://schemas.openxmlformats.org/officeDocument/2006/relationships/image" Target="../media/image1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12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5.svg"/><Relationship Id="rId7" Type="http://schemas.openxmlformats.org/officeDocument/2006/relationships/image" Target="../media/image47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5" Type="http://schemas.openxmlformats.org/officeDocument/2006/relationships/image" Target="../media/image12.png"/><Relationship Id="rId10" Type="http://schemas.openxmlformats.org/officeDocument/2006/relationships/image" Target="../media/image50.png"/><Relationship Id="rId4" Type="http://schemas.openxmlformats.org/officeDocument/2006/relationships/image" Target="../media/image43.png"/><Relationship Id="rId9" Type="http://schemas.openxmlformats.org/officeDocument/2006/relationships/image" Target="../media/image49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3.svg"/><Relationship Id="rId7" Type="http://schemas.openxmlformats.org/officeDocument/2006/relationships/image" Target="../media/image47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5" Type="http://schemas.openxmlformats.org/officeDocument/2006/relationships/image" Target="../media/image55.svg"/><Relationship Id="rId10" Type="http://schemas.openxmlformats.org/officeDocument/2006/relationships/image" Target="../media/image50.png"/><Relationship Id="rId4" Type="http://schemas.openxmlformats.org/officeDocument/2006/relationships/image" Target="../media/image54.png"/><Relationship Id="rId9" Type="http://schemas.openxmlformats.org/officeDocument/2006/relationships/image" Target="../media/image4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"/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D36AF44-762F-1AAD-7618-D58C477399DC}"/>
              </a:ext>
            </a:extLst>
          </p:cNvPr>
          <p:cNvSpPr/>
          <p:nvPr/>
        </p:nvSpPr>
        <p:spPr>
          <a:xfrm>
            <a:off x="6096001" y="685800"/>
            <a:ext cx="5464823" cy="6172200"/>
          </a:xfrm>
          <a:prstGeom prst="rect">
            <a:avLst/>
          </a:prstGeom>
          <a:solidFill>
            <a:srgbClr val="223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Plus Jakarta Sans Medium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C76CB4-D492-A675-27EE-314E387B70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 amt="35000"/>
            <a:duotone>
              <a:prstClr val="black"/>
              <a:srgbClr val="22323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699" r="1526"/>
          <a:stretch>
            <a:fillRect/>
          </a:stretch>
        </p:blipFill>
        <p:spPr>
          <a:xfrm>
            <a:off x="6096000" y="3108242"/>
            <a:ext cx="5464824" cy="3749758"/>
          </a:xfrm>
          <a:prstGeom prst="rect">
            <a:avLst/>
          </a:prstGeom>
        </p:spPr>
      </p:pic>
      <p:sp>
        <p:nvSpPr>
          <p:cNvPr id="4" name="TextBox 12">
            <a:extLst>
              <a:ext uri="{FF2B5EF4-FFF2-40B4-BE49-F238E27FC236}">
                <a16:creationId xmlns:a16="http://schemas.microsoft.com/office/drawing/2014/main" id="{5FB0C218-8075-D10A-02F7-ABAFFBB8BFED}"/>
              </a:ext>
            </a:extLst>
          </p:cNvPr>
          <p:cNvSpPr txBox="1"/>
          <p:nvPr/>
        </p:nvSpPr>
        <p:spPr>
          <a:xfrm>
            <a:off x="628931" y="2042085"/>
            <a:ext cx="8162491" cy="1118319"/>
          </a:xfrm>
          <a:prstGeom prst="rect">
            <a:avLst/>
          </a:prstGeom>
          <a:solidFill>
            <a:srgbClr val="AD2A38"/>
          </a:solidFill>
        </p:spPr>
        <p:txBody>
          <a:bodyPr wrap="none" lIns="457200" tIns="228600" rIns="457200" bIns="228600" rtlCol="0" anchor="t">
            <a:spAutoFit/>
          </a:bodyPr>
          <a:lstStyle/>
          <a:p>
            <a:r>
              <a:rPr lang="en-US" sz="4267" b="1" spc="-150" dirty="0">
                <a:solidFill>
                  <a:schemeClr val="bg1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Industrial Ozone Applications</a:t>
            </a:r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97F5CE57-1D2A-071B-4AC5-130BFCC4DA15}"/>
              </a:ext>
            </a:extLst>
          </p:cNvPr>
          <p:cNvSpPr txBox="1"/>
          <p:nvPr/>
        </p:nvSpPr>
        <p:spPr>
          <a:xfrm>
            <a:off x="628931" y="1485900"/>
            <a:ext cx="4692368" cy="293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13"/>
              </a:lnSpc>
              <a:spcBef>
                <a:spcPct val="0"/>
              </a:spcBef>
            </a:pPr>
            <a:r>
              <a:rPr lang="en-US" sz="1400" spc="200" dirty="0">
                <a:solidFill>
                  <a:srgbClr val="000000">
                    <a:alpha val="8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PINNACLE OZONE SOLUTIONS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FE61E7E-0ED6-5157-0F87-C2CFF9B02397}"/>
              </a:ext>
            </a:extLst>
          </p:cNvPr>
          <p:cNvGrpSpPr>
            <a:grpSpLocks noChangeAspect="1"/>
          </p:cNvGrpSpPr>
          <p:nvPr/>
        </p:nvGrpSpPr>
        <p:grpSpPr>
          <a:xfrm>
            <a:off x="628931" y="5113015"/>
            <a:ext cx="4760323" cy="1097279"/>
            <a:chOff x="653184" y="5258788"/>
            <a:chExt cx="4763759" cy="1098032"/>
          </a:xfrm>
        </p:grpSpPr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1F213A74-101C-B935-D278-7E1BCFC83B59}"/>
                </a:ext>
              </a:extLst>
            </p:cNvPr>
            <p:cNvSpPr txBox="1"/>
            <p:nvPr/>
          </p:nvSpPr>
          <p:spPr>
            <a:xfrm>
              <a:off x="2048368" y="5512393"/>
              <a:ext cx="3368575" cy="5908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000" b="1" dirty="0">
                  <a:solidFill>
                    <a:schemeClr val="tx1">
                      <a:alpha val="80000"/>
                    </a:schemeClr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Constance </a:t>
              </a:r>
              <a:r>
                <a:rPr lang="en-US" sz="2000" b="1" dirty="0" err="1">
                  <a:solidFill>
                    <a:schemeClr val="tx1">
                      <a:alpha val="80000"/>
                    </a:schemeClr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Beaulaton</a:t>
              </a:r>
              <a:endParaRPr lang="en-US" sz="2000" b="1" dirty="0">
                <a:solidFill>
                  <a:schemeClr val="tx1">
                    <a:alpha val="80000"/>
                  </a:scheme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endParaRPr>
            </a:p>
            <a:p>
              <a:pPr>
                <a:lnSpc>
                  <a:spcPct val="125000"/>
                </a:lnSpc>
              </a:pPr>
              <a:r>
                <a:rPr lang="en-US" sz="1200" b="1" spc="50" dirty="0">
                  <a:solidFill>
                    <a:schemeClr val="bg2">
                      <a:lumMod val="25000"/>
                      <a:alpha val="80000"/>
                    </a:schemeClr>
                  </a:solidFill>
                  <a:latin typeface="Plus Jakarta Sans ExtraBold" pitchFamily="2" charset="0"/>
                  <a:ea typeface="Gotham"/>
                  <a:cs typeface="Plus Jakarta Sans ExtraBold" pitchFamily="2" charset="0"/>
                  <a:sym typeface="Gotham"/>
                </a:rPr>
                <a:t>INDUSTRIAL SALES MANAGER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4571831-8095-A1EC-1256-FE0B85E4E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2"/>
            <a:stretch/>
          </p:blipFill>
          <p:spPr>
            <a:xfrm>
              <a:off x="653184" y="5258788"/>
              <a:ext cx="1098032" cy="1098032"/>
            </a:xfrm>
            <a:prstGeom prst="ellipse">
              <a:avLst/>
            </a:prstGeom>
          </p:spPr>
        </p:pic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A4EA2FD4-0048-531D-D049-D483D80C0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0708">
            <a:off x="22257990" y="-2827724"/>
            <a:ext cx="4898517" cy="2593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Placeholder 11">
            <a:extLst>
              <a:ext uri="{FF2B5EF4-FFF2-40B4-BE49-F238E27FC236}">
                <a16:creationId xmlns:a16="http://schemas.microsoft.com/office/drawing/2014/main" id="{A729A07D-2EF7-FD88-8F09-8DACF5A3FA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09553">
            <a:off x="22608279" y="-555223"/>
            <a:ext cx="5904017" cy="5904017"/>
          </a:xfrm>
          <a:prstGeom prst="ellipse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0FD435F7-2E6C-2329-9429-7EB9C3EFB6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94" b="89929" l="6706" r="90000">
                        <a14:foregroundMark x1="10372" y1="48905" x2="10471" y2="49647"/>
                        <a14:foregroundMark x1="10235" y1="47880" x2="10352" y2="48753"/>
                        <a14:foregroundMark x1="11294" y1="54417" x2="8225" y2="52839"/>
                        <a14:backgroundMark x1="6941" y1="50707" x2="7412" y2="50177"/>
                        <a14:backgroundMark x1="7412" y1="50177" x2="8235" y2="50883"/>
                        <a14:backgroundMark x1="7882" y1="50707" x2="9059" y2="512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00" t="18350" r="53343" b="18036"/>
          <a:stretch/>
        </p:blipFill>
        <p:spPr bwMode="auto">
          <a:xfrm rot="8079178">
            <a:off x="14271223" y="11292651"/>
            <a:ext cx="5074399" cy="5074399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15" name="TextBox 8">
            <a:extLst>
              <a:ext uri="{FF2B5EF4-FFF2-40B4-BE49-F238E27FC236}">
                <a16:creationId xmlns:a16="http://schemas.microsoft.com/office/drawing/2014/main" id="{C4F6FB2A-E8D0-7F79-7FFD-B726FC98E2B9}"/>
              </a:ext>
            </a:extLst>
          </p:cNvPr>
          <p:cNvSpPr txBox="1"/>
          <p:nvPr/>
        </p:nvSpPr>
        <p:spPr>
          <a:xfrm>
            <a:off x="696981" y="-2327805"/>
            <a:ext cx="4949020" cy="862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56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Introduction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D5E9A892-9DE2-61BD-293E-644640745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7" t="-2814" r="687" b="42330"/>
          <a:stretch/>
        </p:blipFill>
        <p:spPr bwMode="auto">
          <a:xfrm rot="14792666">
            <a:off x="-4269434" y="6393060"/>
            <a:ext cx="5148525" cy="5148525"/>
          </a:xfrm>
          <a:prstGeom prst="ellipse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577132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8">
            <a:extLst>
              <a:ext uri="{FF2B5EF4-FFF2-40B4-BE49-F238E27FC236}">
                <a16:creationId xmlns:a16="http://schemas.microsoft.com/office/drawing/2014/main" id="{56794F5C-3BCF-0A31-EBF4-DE9782053F33}"/>
              </a:ext>
            </a:extLst>
          </p:cNvPr>
          <p:cNvSpPr txBox="1"/>
          <p:nvPr/>
        </p:nvSpPr>
        <p:spPr>
          <a:xfrm>
            <a:off x="696981" y="1102055"/>
            <a:ext cx="4949020" cy="862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56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Introduction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29CF99-54F8-0500-6212-6D69DF6296B3}"/>
              </a:ext>
            </a:extLst>
          </p:cNvPr>
          <p:cNvSpPr txBox="1"/>
          <p:nvPr/>
        </p:nvSpPr>
        <p:spPr>
          <a:xfrm>
            <a:off x="561000" y="2197275"/>
            <a:ext cx="6255000" cy="3824893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Studied at 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FIT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, Melbourne FL.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Fish Farmer for 13 years 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Mote Marine Lab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, Sarasota FL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Snook: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Stock Enhancement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Sturgeon: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Meat &amp; Caviar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Experiments on denitrification, feeding and purging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Seahorses for aquarium business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12 years in aquaculture sales for 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Commercial RAS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Northeast &amp; US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Industrial Sales Manager at Pinnacle Ozone Solutions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Northeast &amp; US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Industrial Sales Manager at Pinnacle Ozone Solutions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A42821-7AAF-40EE-B314-A665337744AF}"/>
              </a:ext>
            </a:extLst>
          </p:cNvPr>
          <p:cNvSpPr/>
          <p:nvPr/>
        </p:nvSpPr>
        <p:spPr>
          <a:xfrm>
            <a:off x="6096001" y="8164951"/>
            <a:ext cx="5464823" cy="6172200"/>
          </a:xfrm>
          <a:prstGeom prst="rect">
            <a:avLst/>
          </a:prstGeom>
          <a:solidFill>
            <a:srgbClr val="2232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latin typeface="Plus Jakarta Sans Medium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F3CFCC4-2154-64EE-DCD3-4E43E8E29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35000"/>
            <a:duotone>
              <a:prstClr val="black"/>
              <a:srgbClr val="22323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699" r="1526"/>
          <a:stretch>
            <a:fillRect/>
          </a:stretch>
        </p:blipFill>
        <p:spPr>
          <a:xfrm>
            <a:off x="6096000" y="10587393"/>
            <a:ext cx="5464824" cy="3749758"/>
          </a:xfrm>
          <a:prstGeom prst="rect">
            <a:avLst/>
          </a:prstGeom>
        </p:spPr>
      </p:pic>
      <p:sp>
        <p:nvSpPr>
          <p:cNvPr id="19" name="TextBox 12">
            <a:extLst>
              <a:ext uri="{FF2B5EF4-FFF2-40B4-BE49-F238E27FC236}">
                <a16:creationId xmlns:a16="http://schemas.microsoft.com/office/drawing/2014/main" id="{414602BE-CD99-A6ED-BBAD-2C15BFDB55D6}"/>
              </a:ext>
            </a:extLst>
          </p:cNvPr>
          <p:cNvSpPr txBox="1"/>
          <p:nvPr/>
        </p:nvSpPr>
        <p:spPr>
          <a:xfrm>
            <a:off x="-13839000" y="2042085"/>
            <a:ext cx="8162491" cy="1118319"/>
          </a:xfrm>
          <a:prstGeom prst="rect">
            <a:avLst/>
          </a:prstGeom>
          <a:solidFill>
            <a:srgbClr val="AD2A38"/>
          </a:solidFill>
        </p:spPr>
        <p:txBody>
          <a:bodyPr wrap="none" lIns="457200" tIns="228600" rIns="457200" bIns="228600" rtlCol="0" anchor="t">
            <a:spAutoFit/>
          </a:bodyPr>
          <a:lstStyle/>
          <a:p>
            <a:r>
              <a:rPr lang="en-US" sz="4267" b="1" spc="-150" dirty="0">
                <a:solidFill>
                  <a:schemeClr val="bg1"/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Industrial Ozone Applications</a:t>
            </a:r>
          </a:p>
        </p:txBody>
      </p:sp>
      <p:sp>
        <p:nvSpPr>
          <p:cNvPr id="20" name="TextBox 14">
            <a:extLst>
              <a:ext uri="{FF2B5EF4-FFF2-40B4-BE49-F238E27FC236}">
                <a16:creationId xmlns:a16="http://schemas.microsoft.com/office/drawing/2014/main" id="{17064EC1-A161-AA20-47F3-BA522C9AF049}"/>
              </a:ext>
            </a:extLst>
          </p:cNvPr>
          <p:cNvSpPr txBox="1"/>
          <p:nvPr/>
        </p:nvSpPr>
        <p:spPr>
          <a:xfrm>
            <a:off x="-17349000" y="1485900"/>
            <a:ext cx="4692368" cy="2934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13"/>
              </a:lnSpc>
              <a:spcBef>
                <a:spcPct val="0"/>
              </a:spcBef>
            </a:pPr>
            <a:r>
              <a:rPr lang="en-US" sz="1400" spc="200" dirty="0">
                <a:solidFill>
                  <a:srgbClr val="000000">
                    <a:alpha val="80000"/>
                  </a:srgb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rPr>
              <a:t>PINNACLE OZONE SOLUTIONS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01D2727-B887-A745-D59D-F306D43C4CE5}"/>
              </a:ext>
            </a:extLst>
          </p:cNvPr>
          <p:cNvGrpSpPr>
            <a:grpSpLocks noChangeAspect="1"/>
          </p:cNvGrpSpPr>
          <p:nvPr/>
        </p:nvGrpSpPr>
        <p:grpSpPr>
          <a:xfrm>
            <a:off x="-5388571" y="5113015"/>
            <a:ext cx="4760323" cy="1097279"/>
            <a:chOff x="653184" y="5258788"/>
            <a:chExt cx="4763759" cy="1098032"/>
          </a:xfrm>
        </p:grpSpPr>
        <p:sp>
          <p:nvSpPr>
            <p:cNvPr id="22" name="TextBox 13">
              <a:extLst>
                <a:ext uri="{FF2B5EF4-FFF2-40B4-BE49-F238E27FC236}">
                  <a16:creationId xmlns:a16="http://schemas.microsoft.com/office/drawing/2014/main" id="{9F0B3AEF-B7ED-DCD8-80E9-BB2C6A4F4E8D}"/>
                </a:ext>
              </a:extLst>
            </p:cNvPr>
            <p:cNvSpPr txBox="1"/>
            <p:nvPr/>
          </p:nvSpPr>
          <p:spPr>
            <a:xfrm>
              <a:off x="2048368" y="5512393"/>
              <a:ext cx="3368575" cy="5908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000" b="1" dirty="0">
                  <a:solidFill>
                    <a:schemeClr val="tx1">
                      <a:alpha val="80000"/>
                    </a:schemeClr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Constance </a:t>
              </a:r>
              <a:r>
                <a:rPr lang="en-US" sz="2000" b="1" dirty="0" err="1">
                  <a:solidFill>
                    <a:schemeClr val="tx1">
                      <a:alpha val="80000"/>
                    </a:schemeClr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Beaulaton</a:t>
              </a:r>
              <a:endParaRPr lang="en-US" sz="2000" b="1" dirty="0">
                <a:solidFill>
                  <a:schemeClr val="tx1">
                    <a:alpha val="80000"/>
                  </a:schemeClr>
                </a:solidFill>
                <a:latin typeface="Plus Jakarta Sans ExtraBold" pitchFamily="2" charset="0"/>
                <a:ea typeface="Gotham Bold"/>
                <a:cs typeface="Plus Jakarta Sans ExtraBold" pitchFamily="2" charset="0"/>
                <a:sym typeface="Gotham Bold"/>
              </a:endParaRPr>
            </a:p>
            <a:p>
              <a:pPr>
                <a:lnSpc>
                  <a:spcPct val="125000"/>
                </a:lnSpc>
              </a:pPr>
              <a:r>
                <a:rPr lang="en-US" sz="1200" b="1" spc="50" dirty="0">
                  <a:solidFill>
                    <a:schemeClr val="bg2">
                      <a:lumMod val="25000"/>
                      <a:alpha val="80000"/>
                    </a:schemeClr>
                  </a:solidFill>
                  <a:latin typeface="Plus Jakarta Sans ExtraBold" pitchFamily="2" charset="0"/>
                  <a:ea typeface="Gotham"/>
                  <a:cs typeface="Plus Jakarta Sans ExtraBold" pitchFamily="2" charset="0"/>
                  <a:sym typeface="Gotham"/>
                </a:rPr>
                <a:t>INDUSTRIAL SALES MANAGER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6CC52DA-03C1-BE9A-6CFE-E4F6F8849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2"/>
            <a:stretch/>
          </p:blipFill>
          <p:spPr>
            <a:xfrm>
              <a:off x="653184" y="5258788"/>
              <a:ext cx="1098032" cy="1098032"/>
            </a:xfrm>
            <a:prstGeom prst="ellipse">
              <a:avLst/>
            </a:prstGeom>
          </p:spPr>
        </p:pic>
      </p:grpSp>
      <p:pic>
        <p:nvPicPr>
          <p:cNvPr id="10" name="Picture 2">
            <a:extLst>
              <a:ext uri="{FF2B5EF4-FFF2-40B4-BE49-F238E27FC236}">
                <a16:creationId xmlns:a16="http://schemas.microsoft.com/office/drawing/2014/main" id="{78E3BCB8-E934-2966-053C-A4915923B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394209">
            <a:off x="6944172" y="278188"/>
            <a:ext cx="3133922" cy="1659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632CD1B2-FC11-7A35-E3FA-EFA0543E349B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000" y="701718"/>
            <a:ext cx="3777210" cy="3777210"/>
          </a:xfrm>
          <a:prstGeom prst="ellipse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A15B2E5-156A-5DED-FF5F-50BA1D45C9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94" b="89929" l="6706" r="90000">
                        <a14:foregroundMark x1="10372" y1="48905" x2="10471" y2="49647"/>
                        <a14:foregroundMark x1="10235" y1="47880" x2="10352" y2="48753"/>
                        <a14:foregroundMark x1="11294" y1="54417" x2="8225" y2="52839"/>
                        <a14:backgroundMark x1="6941" y1="50707" x2="7412" y2="50177"/>
                        <a14:backgroundMark x1="7412" y1="50177" x2="8235" y2="50883"/>
                        <a14:backgroundMark x1="7882" y1="50707" x2="9059" y2="512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00" t="18350" r="53343" b="18036"/>
          <a:stretch/>
        </p:blipFill>
        <p:spPr bwMode="auto">
          <a:xfrm rot="900000">
            <a:off x="8704834" y="4479398"/>
            <a:ext cx="2049765" cy="2049765"/>
          </a:xfrm>
          <a:prstGeom prst="ellipse">
            <a:avLst/>
          </a:prstGeom>
          <a:solidFill>
            <a:schemeClr val="bg1"/>
          </a:solidFill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89BCB98D-94E5-4538-AB5E-9144C6F8F6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87" t="-2814" r="687" b="42330"/>
          <a:stretch/>
        </p:blipFill>
        <p:spPr bwMode="auto">
          <a:xfrm rot="900000">
            <a:off x="6778230" y="3092794"/>
            <a:ext cx="2209552" cy="2209552"/>
          </a:xfrm>
          <a:prstGeom prst="ellipse">
            <a:avLst/>
          </a:prstGeom>
          <a:solidFill>
            <a:schemeClr val="bg1"/>
          </a:solidFill>
        </p:spPr>
      </p:pic>
      <p:sp>
        <p:nvSpPr>
          <p:cNvPr id="6" name="Freeform 5">
            <a:extLst>
              <a:ext uri="{FF2B5EF4-FFF2-40B4-BE49-F238E27FC236}">
                <a16:creationId xmlns:a16="http://schemas.microsoft.com/office/drawing/2014/main" id="{646787E0-2623-C99F-D7C5-02B303FA9185}"/>
              </a:ext>
            </a:extLst>
          </p:cNvPr>
          <p:cNvSpPr/>
          <p:nvPr/>
        </p:nvSpPr>
        <p:spPr>
          <a:xfrm>
            <a:off x="11582400" y="6248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802765" h="802765">
                <a:moveTo>
                  <a:pt x="0" y="0"/>
                </a:moveTo>
                <a:lnTo>
                  <a:pt x="802765" y="0"/>
                </a:lnTo>
                <a:lnTo>
                  <a:pt x="802765" y="802765"/>
                </a:lnTo>
                <a:lnTo>
                  <a:pt x="0" y="802765"/>
                </a:lnTo>
                <a:close/>
              </a:path>
            </a:pathLst>
          </a:custGeom>
          <a:solidFill>
            <a:srgbClr val="AD2A38"/>
          </a:solidFill>
        </p:spPr>
        <p:txBody>
          <a:bodyPr/>
          <a:lstStyle/>
          <a:p>
            <a:endParaRPr lang="en-US" sz="800">
              <a:latin typeface="Plus Jakarta Sans Medium" pitchFamily="2" charset="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4B6870DE-72DC-57C7-0F84-B62C6D53484D}"/>
              </a:ext>
            </a:extLst>
          </p:cNvPr>
          <p:cNvSpPr txBox="1"/>
          <p:nvPr/>
        </p:nvSpPr>
        <p:spPr>
          <a:xfrm>
            <a:off x="11582400" y="6241167"/>
            <a:ext cx="609600" cy="616833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800">
              <a:latin typeface="Plus Jakarta Sans Medium" pitchFamily="2" charset="0"/>
            </a:endParaRPr>
          </a:p>
        </p:txBody>
      </p:sp>
      <p:sp>
        <p:nvSpPr>
          <p:cNvPr id="26" name="TextBox 8">
            <a:extLst>
              <a:ext uri="{FF2B5EF4-FFF2-40B4-BE49-F238E27FC236}">
                <a16:creationId xmlns:a16="http://schemas.microsoft.com/office/drawing/2014/main" id="{94C6AF0C-0881-CB96-63B0-86BC8E0FBE7B}"/>
              </a:ext>
            </a:extLst>
          </p:cNvPr>
          <p:cNvSpPr txBox="1"/>
          <p:nvPr/>
        </p:nvSpPr>
        <p:spPr>
          <a:xfrm>
            <a:off x="831000" y="-1641525"/>
            <a:ext cx="9630000" cy="6162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40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Pharmaceutical Treatments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B531F8E-13E3-5A8F-5C66-3E74279D5B62}"/>
              </a:ext>
            </a:extLst>
          </p:cNvPr>
          <p:cNvSpPr/>
          <p:nvPr/>
        </p:nvSpPr>
        <p:spPr>
          <a:xfrm>
            <a:off x="11703627" y="6362700"/>
            <a:ext cx="367145" cy="381000"/>
          </a:xfrm>
          <a:custGeom>
            <a:avLst/>
            <a:gdLst/>
            <a:ahLst/>
            <a:cxnLst/>
            <a:rect l="l" t="t" r="r" b="b"/>
            <a:pathLst>
              <a:path w="826077" h="857250">
                <a:moveTo>
                  <a:pt x="0" y="0"/>
                </a:moveTo>
                <a:lnTo>
                  <a:pt x="826078" y="0"/>
                </a:lnTo>
                <a:lnTo>
                  <a:pt x="826078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Plus Jakarta Sans Medium" pitchFamily="2" charset="0"/>
            </a:endParaRPr>
          </a:p>
        </p:txBody>
      </p:sp>
      <p:sp>
        <p:nvSpPr>
          <p:cNvPr id="27" name="TextBox 8">
            <a:extLst>
              <a:ext uri="{FF2B5EF4-FFF2-40B4-BE49-F238E27FC236}">
                <a16:creationId xmlns:a16="http://schemas.microsoft.com/office/drawing/2014/main" id="{94CF73BD-8CA5-C439-7DB9-A3AFFAA5D22B}"/>
              </a:ext>
            </a:extLst>
          </p:cNvPr>
          <p:cNvSpPr txBox="1"/>
          <p:nvPr/>
        </p:nvSpPr>
        <p:spPr>
          <a:xfrm>
            <a:off x="-11769000" y="594000"/>
            <a:ext cx="9630000" cy="1218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44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Pharmaceutical</a:t>
            </a:r>
          </a:p>
          <a:p>
            <a:pPr>
              <a:lnSpc>
                <a:spcPct val="90000"/>
              </a:lnSpc>
            </a:pPr>
            <a:r>
              <a:rPr lang="en-US" sz="44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Treatments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CB8DF22-6CB8-D25E-5F83-8CE5BE83EF18}"/>
              </a:ext>
            </a:extLst>
          </p:cNvPr>
          <p:cNvSpPr txBox="1"/>
          <p:nvPr/>
        </p:nvSpPr>
        <p:spPr>
          <a:xfrm>
            <a:off x="-6327342" y="2124000"/>
            <a:ext cx="5175000" cy="437510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Used to destroy pharmaceutical compounds 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13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Regulatory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13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Environment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13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Proprietary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13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Before wastewater treatment plan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13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Increased regulations &amp; validations</a:t>
            </a:r>
          </a:p>
          <a:p>
            <a:pPr marL="114306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endParaRPr lang="en-US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endParaRPr lang="en-US" sz="1600" dirty="0">
              <a:solidFill>
                <a:schemeClr val="bg1">
                  <a:lumMod val="9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High Ozone Transfer Dose of  50-100mg/L 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Cascade &gt; 25 mg/L per cascade unit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Combination of ozone &amp; AOP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F6D53C6-6740-3E39-48F8-F42A14AAB2A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1000" y="8164951"/>
            <a:ext cx="12555000" cy="993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51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12823F19-54C2-7FBA-A54E-EF43A5F534EE}"/>
              </a:ext>
            </a:extLst>
          </p:cNvPr>
          <p:cNvSpPr txBox="1"/>
          <p:nvPr/>
        </p:nvSpPr>
        <p:spPr>
          <a:xfrm>
            <a:off x="0" y="4931005"/>
            <a:ext cx="12192000" cy="1926996"/>
          </a:xfrm>
          <a:prstGeom prst="rect">
            <a:avLst/>
          </a:prstGeom>
          <a:solidFill>
            <a:srgbClr val="22323A"/>
          </a:solidFill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800">
              <a:latin typeface="Plus Jakarta Sans Medium" pitchFamily="2" charset="0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FDCE5B5F-BFF5-BB44-3C61-AB16BBC4D3FF}"/>
              </a:ext>
            </a:extLst>
          </p:cNvPr>
          <p:cNvSpPr txBox="1"/>
          <p:nvPr/>
        </p:nvSpPr>
        <p:spPr>
          <a:xfrm>
            <a:off x="921000" y="594000"/>
            <a:ext cx="9630000" cy="1218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44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Pharmaceutical</a:t>
            </a:r>
          </a:p>
          <a:p>
            <a:pPr>
              <a:lnSpc>
                <a:spcPct val="90000"/>
              </a:lnSpc>
            </a:pPr>
            <a:r>
              <a:rPr lang="en-US" sz="44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Treatments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44463F-CB86-A53B-0BF1-2902C8E0D3E2}"/>
              </a:ext>
            </a:extLst>
          </p:cNvPr>
          <p:cNvSpPr txBox="1"/>
          <p:nvPr/>
        </p:nvSpPr>
        <p:spPr>
          <a:xfrm>
            <a:off x="696000" y="2124000"/>
            <a:ext cx="5175000" cy="4375108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Used to destroy pharmaceutical compounds 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Regulatory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Environment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Proprietary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Before wastewater treatment plan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Increased regulations &amp; validations</a:t>
            </a:r>
          </a:p>
          <a:p>
            <a:pPr marL="114306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endParaRPr lang="en-US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endParaRPr lang="en-US" sz="1600" dirty="0">
              <a:solidFill>
                <a:schemeClr val="bg1">
                  <a:lumMod val="9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High Ozone Transfer Dose of  50-100mg/L 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Cascade &gt; 25 mg/L per cascade unit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Combination of ozone &amp; AOP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6E0FED-38DD-B5CA-BB7D-FD77DD83E6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000" y="-486000"/>
            <a:ext cx="12555000" cy="9931201"/>
          </a:xfrm>
          <a:prstGeom prst="rect">
            <a:avLst/>
          </a:prstGeom>
        </p:spPr>
      </p:pic>
      <p:sp>
        <p:nvSpPr>
          <p:cNvPr id="12" name="Freeform 7">
            <a:extLst>
              <a:ext uri="{FF2B5EF4-FFF2-40B4-BE49-F238E27FC236}">
                <a16:creationId xmlns:a16="http://schemas.microsoft.com/office/drawing/2014/main" id="{F03A3FFA-9467-1108-2EFC-58C1CA591E37}"/>
              </a:ext>
            </a:extLst>
          </p:cNvPr>
          <p:cNvSpPr/>
          <p:nvPr/>
        </p:nvSpPr>
        <p:spPr>
          <a:xfrm>
            <a:off x="11703627" y="6362700"/>
            <a:ext cx="367145" cy="381000"/>
          </a:xfrm>
          <a:custGeom>
            <a:avLst/>
            <a:gdLst/>
            <a:ahLst/>
            <a:cxnLst/>
            <a:rect l="l" t="t" r="r" b="b"/>
            <a:pathLst>
              <a:path w="826077" h="857250">
                <a:moveTo>
                  <a:pt x="0" y="0"/>
                </a:moveTo>
                <a:lnTo>
                  <a:pt x="826078" y="0"/>
                </a:lnTo>
                <a:lnTo>
                  <a:pt x="826078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Plus Jakarta Sans Medium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F7694D-B982-03D0-879E-616EB9D6720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574" r="95182"/>
          <a:stretch/>
        </p:blipFill>
        <p:spPr>
          <a:xfrm>
            <a:off x="-744000" y="0"/>
            <a:ext cx="396000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99E4C4E-1AA7-A59A-D9B1-2C4DFAB215E5}"/>
              </a:ext>
            </a:extLst>
          </p:cNvPr>
          <p:cNvSpPr txBox="1"/>
          <p:nvPr/>
        </p:nvSpPr>
        <p:spPr>
          <a:xfrm>
            <a:off x="-7892026" y="591662"/>
            <a:ext cx="4654388" cy="862114"/>
          </a:xfrm>
          <a:prstGeom prst="rect">
            <a:avLst/>
          </a:prstGeom>
          <a:solidFill>
            <a:srgbClr val="AD2A38"/>
          </a:solidFill>
        </p:spPr>
        <p:txBody>
          <a:bodyPr wrap="none" lIns="360000" tIns="180000" rIns="360000" bIns="18000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spc="-100" dirty="0">
                <a:solidFill>
                  <a:schemeClr val="bg1">
                    <a:lumMod val="95000"/>
                  </a:schemeClr>
                </a:solidFill>
                <a:latin typeface="Plus Jakarta Sans SemiBold" pitchFamily="2" charset="77"/>
                <a:cs typeface="Plus Jakarta Sans SemiBold" pitchFamily="2" charset="77"/>
              </a:rPr>
              <a:t>Micro-conductors</a:t>
            </a:r>
          </a:p>
        </p:txBody>
      </p:sp>
    </p:spTree>
    <p:extLst>
      <p:ext uri="{BB962C8B-B14F-4D97-AF65-F5344CB8AC3E}">
        <p14:creationId xmlns:p14="http://schemas.microsoft.com/office/powerpoint/2010/main" val="1191608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144463F-CB86-A53B-0BF1-2902C8E0D3E2}"/>
              </a:ext>
            </a:extLst>
          </p:cNvPr>
          <p:cNvSpPr txBox="1"/>
          <p:nvPr/>
        </p:nvSpPr>
        <p:spPr>
          <a:xfrm>
            <a:off x="5802150" y="497813"/>
            <a:ext cx="5738850" cy="5751575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114306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Nitric Oxide (NO) used for: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Etching plasma processes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High-temperature oxidation steps 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Ion Implantation into crystal lattice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Thermal abatement systems (NO formed as a secondary byproduct)</a:t>
            </a:r>
            <a:endParaRPr lang="en-US" sz="1600" b="1" dirty="0">
              <a:solidFill>
                <a:schemeClr val="bg2">
                  <a:lumMod val="25000"/>
                </a:schemeClr>
              </a:solidFill>
              <a:latin typeface="Plus Jakarta Sans ExtraBold" pitchFamily="2" charset="0"/>
              <a:cs typeface="Plus Jakarta Sans ExtraBold" pitchFamily="2" charset="0"/>
            </a:endParaRPr>
          </a:p>
          <a:p>
            <a:pPr marL="114306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Most semiconductor NO is: 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Low concentration (ppm to low hundreds ppm) 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High volumetric flow 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Mixed with moisture, acids, and fluorinated gases</a:t>
            </a:r>
            <a:endParaRPr lang="en-US" sz="1600" b="1" dirty="0">
              <a:solidFill>
                <a:schemeClr val="bg2">
                  <a:lumMod val="25000"/>
                </a:schemeClr>
              </a:solidFill>
              <a:latin typeface="Plus Jakarta Sans ExtraBold" pitchFamily="2" charset="0"/>
              <a:cs typeface="Plus Jakarta Sans ExtraBold" pitchFamily="2" charset="0"/>
            </a:endParaRPr>
          </a:p>
          <a:p>
            <a:pPr marL="114306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NO is poorly water-soluble and chemically stable: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NO does not absorb efficiently in wet scrubbers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NO does not react quickly without oxidation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Traditional alkaline or acid scrubbers show &lt;20% NO removal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Therefore, oxidation of NO to NO₂ or N₂O₅ is essential before absorption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4EEC56-89F1-A810-3B5A-98E2502F7C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24000" y="-13536000"/>
            <a:ext cx="12555000" cy="9931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69D069-4FF3-649A-C9A1-25EE417139A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9243" r="28347"/>
          <a:stretch/>
        </p:blipFill>
        <p:spPr>
          <a:xfrm>
            <a:off x="0" y="0"/>
            <a:ext cx="5177073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371B7-123C-05DD-0281-BEF6D3DF3607}"/>
              </a:ext>
            </a:extLst>
          </p:cNvPr>
          <p:cNvSpPr txBox="1"/>
          <p:nvPr/>
        </p:nvSpPr>
        <p:spPr>
          <a:xfrm>
            <a:off x="1011000" y="591662"/>
            <a:ext cx="4654388" cy="862114"/>
          </a:xfrm>
          <a:prstGeom prst="rect">
            <a:avLst/>
          </a:prstGeom>
          <a:solidFill>
            <a:srgbClr val="AD2A38"/>
          </a:solidFill>
        </p:spPr>
        <p:txBody>
          <a:bodyPr wrap="none" lIns="360000" tIns="180000" rIns="360000" bIns="18000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spc="-100" dirty="0">
                <a:solidFill>
                  <a:schemeClr val="bg1">
                    <a:lumMod val="95000"/>
                  </a:schemeClr>
                </a:solidFill>
                <a:latin typeface="Plus Jakarta Sans SemiBold" pitchFamily="2" charset="77"/>
                <a:cs typeface="Plus Jakarta Sans SemiBold" pitchFamily="2" charset="77"/>
              </a:rPr>
              <a:t>Micro-conductors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BE9D3659-B150-2032-9CFD-2793484F73C4}"/>
              </a:ext>
            </a:extLst>
          </p:cNvPr>
          <p:cNvSpPr txBox="1"/>
          <p:nvPr/>
        </p:nvSpPr>
        <p:spPr>
          <a:xfrm>
            <a:off x="18199800" y="0"/>
            <a:ext cx="5421000" cy="6858001"/>
          </a:xfrm>
          <a:prstGeom prst="rect">
            <a:avLst/>
          </a:prstGeom>
          <a:solidFill>
            <a:srgbClr val="FAFAFA"/>
          </a:solidFill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800">
              <a:latin typeface="Plus Jakarta Sans Medium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BE17EE-7888-01FD-3390-FFFDD57D181E}"/>
              </a:ext>
            </a:extLst>
          </p:cNvPr>
          <p:cNvSpPr txBox="1"/>
          <p:nvPr/>
        </p:nvSpPr>
        <p:spPr>
          <a:xfrm>
            <a:off x="-13569000" y="508335"/>
            <a:ext cx="4999035" cy="862114"/>
          </a:xfrm>
          <a:prstGeom prst="rect">
            <a:avLst/>
          </a:prstGeom>
          <a:solidFill>
            <a:srgbClr val="AD2A38"/>
          </a:solidFill>
        </p:spPr>
        <p:txBody>
          <a:bodyPr wrap="none" lIns="360000" tIns="180000" rIns="360000" bIns="18000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spc="-100" dirty="0">
                <a:solidFill>
                  <a:schemeClr val="bg1">
                    <a:lumMod val="95000"/>
                  </a:schemeClr>
                </a:solidFill>
                <a:latin typeface="Plus Jakarta Sans SemiBold" pitchFamily="2" charset="77"/>
                <a:cs typeface="Plus Jakarta Sans SemiBold" pitchFamily="2" charset="77"/>
              </a:rPr>
              <a:t>No Removal Exhaust</a:t>
            </a:r>
          </a:p>
        </p:txBody>
      </p:sp>
      <p:pic>
        <p:nvPicPr>
          <p:cNvPr id="12" name="Content Placeholder 9">
            <a:extLst>
              <a:ext uri="{FF2B5EF4-FFF2-40B4-BE49-F238E27FC236}">
                <a16:creationId xmlns:a16="http://schemas.microsoft.com/office/drawing/2014/main" id="{0ED6CD14-B8B7-95BD-768F-20F2CA0402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46000" y="918701"/>
            <a:ext cx="4521533" cy="35150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2EDBEC4-5DBF-931E-02EB-E1982D00B23B}"/>
              </a:ext>
            </a:extLst>
          </p:cNvPr>
          <p:cNvSpPr txBox="1"/>
          <p:nvPr/>
        </p:nvSpPr>
        <p:spPr>
          <a:xfrm>
            <a:off x="24274210" y="583096"/>
            <a:ext cx="443203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Plus Jakarta Sans ExtraBold"/>
                <a:cs typeface="Plus Jakarta Sans ExtraBold"/>
              </a:rPr>
              <a:t>Key Parameters Needed: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DDB93B-F80E-9901-AD84-050FB67BA202}"/>
              </a:ext>
            </a:extLst>
          </p:cNvPr>
          <p:cNvSpPr txBox="1"/>
          <p:nvPr/>
        </p:nvSpPr>
        <p:spPr>
          <a:xfrm>
            <a:off x="30279600" y="4924903"/>
            <a:ext cx="5085441" cy="1419876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/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Ozone converts NO </a:t>
            </a:r>
            <a:r>
              <a:rPr lang="en-US" sz="1400" dirty="0">
                <a:latin typeface="Plus Jakarta Sans Medium"/>
                <a:cs typeface="Plus Jakarta Sans Medium"/>
                <a:sym typeface="Wingdings" panose="05000000000000000000" pitchFamily="2" charset="2"/>
              </a:rPr>
              <a:t>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NO2 &amp; N2O5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Wet Scrubbers absorb the resulting Nitric Acid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High Efficiency at low concentrations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Aligns with semiconductors fabrication requirements: CHIPS Act, EUBAT and EPA NESHAP</a:t>
            </a:r>
          </a:p>
        </p:txBody>
      </p:sp>
    </p:spTree>
    <p:extLst>
      <p:ext uri="{BB962C8B-B14F-4D97-AF65-F5344CB8AC3E}">
        <p14:creationId xmlns:p14="http://schemas.microsoft.com/office/powerpoint/2010/main" val="1511601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EC7A6-7DF0-A709-D000-8F2774304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6">
            <a:extLst>
              <a:ext uri="{FF2B5EF4-FFF2-40B4-BE49-F238E27FC236}">
                <a16:creationId xmlns:a16="http://schemas.microsoft.com/office/drawing/2014/main" id="{C20C5922-9A95-4423-9E92-CDC551B7F72A}"/>
              </a:ext>
            </a:extLst>
          </p:cNvPr>
          <p:cNvSpPr txBox="1"/>
          <p:nvPr/>
        </p:nvSpPr>
        <p:spPr>
          <a:xfrm>
            <a:off x="6771000" y="0"/>
            <a:ext cx="5421000" cy="6858001"/>
          </a:xfrm>
          <a:prstGeom prst="rect">
            <a:avLst/>
          </a:prstGeom>
          <a:solidFill>
            <a:srgbClr val="FAFAFA"/>
          </a:solidFill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800">
              <a:latin typeface="Plus Jakarta Sans Medium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B0ABC6-DA16-AC54-6F0E-0C666AB2155F}"/>
              </a:ext>
            </a:extLst>
          </p:cNvPr>
          <p:cNvSpPr txBox="1"/>
          <p:nvPr/>
        </p:nvSpPr>
        <p:spPr>
          <a:xfrm>
            <a:off x="7310235" y="583096"/>
            <a:ext cx="4432031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latin typeface="Plus Jakarta Sans ExtraBold"/>
                <a:cs typeface="Plus Jakarta Sans ExtraBold"/>
              </a:rPr>
              <a:t>Key Parameters Needed: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FB5CCB-FC6A-23F4-5CC5-E8476E8D8177}"/>
              </a:ext>
            </a:extLst>
          </p:cNvPr>
          <p:cNvSpPr txBox="1"/>
          <p:nvPr/>
        </p:nvSpPr>
        <p:spPr>
          <a:xfrm>
            <a:off x="201000" y="1730708"/>
            <a:ext cx="5738850" cy="4618957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/>
          <a:p>
            <a:pPr marL="571506" lvl="1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dirty="0">
                <a:solidFill>
                  <a:prstClr val="black"/>
                </a:solidFill>
                <a:latin typeface="Plus Jakarta Sans Medium"/>
                <a:cs typeface="Plus Jakarta Sans Medium"/>
                <a:sym typeface="Wingdings" panose="05000000000000000000" pitchFamily="2" charset="2"/>
              </a:rPr>
              <a:t> </a:t>
            </a:r>
            <a:r>
              <a:rPr lang="en-US" sz="1600" b="1" dirty="0">
                <a:solidFill>
                  <a:prstClr val="black"/>
                </a:solidFill>
                <a:latin typeface="Plus Jakarta Sans ExtraBold"/>
                <a:cs typeface="Plus Jakarta Sans ExtraBold"/>
                <a:sym typeface="Wingdings" panose="05000000000000000000" pitchFamily="2" charset="2"/>
              </a:rPr>
              <a:t>Best Removal Technique</a:t>
            </a:r>
            <a:r>
              <a:rPr lang="en-US" sz="1600" dirty="0">
                <a:solidFill>
                  <a:prstClr val="black"/>
                </a:solidFill>
                <a:latin typeface="Plus Jakarta Sans Medium"/>
                <a:cs typeface="Plus Jakarta Sans Medium"/>
                <a:sym typeface="Wingdings" panose="05000000000000000000" pitchFamily="2" charset="2"/>
              </a:rPr>
              <a:t>: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prstClr val="black"/>
                </a:solidFill>
                <a:latin typeface="Plus Jakarta Sans Medium"/>
                <a:cs typeface="Plus Jakarta Sans Medium"/>
                <a:sym typeface="Wingdings" panose="05000000000000000000" pitchFamily="2" charset="2"/>
              </a:rPr>
              <a:t>Ozone-based NO oxidation + wet scrubbing</a:t>
            </a:r>
            <a:endParaRPr lang="en-US" sz="1600" dirty="0">
              <a:solidFill>
                <a:prstClr val="black"/>
              </a:solidFill>
              <a:latin typeface="Plus Jakarta Sans Medium"/>
              <a:cs typeface="Plus Jakarta Sans Medium"/>
            </a:endParaRPr>
          </a:p>
          <a:p>
            <a:pPr marL="571506" lvl="1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endParaRPr lang="en-US" sz="1600" b="1" dirty="0">
              <a:solidFill>
                <a:schemeClr val="bg2">
                  <a:lumMod val="25000"/>
                </a:schemeClr>
              </a:solidFill>
              <a:latin typeface="Plus Jakarta Sans ExtraBold" pitchFamily="2" charset="0"/>
              <a:cs typeface="Plus Jakarta Sans ExtraBold" pitchFamily="2" charset="0"/>
            </a:endParaRPr>
          </a:p>
          <a:p>
            <a:pPr marL="571506" lvl="1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Step 1: Oxidation of NO using ozone        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NO+O3→NO2+O2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With excess ozone:  2NO2+O3→N2O5+O2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​N2O5 readily hydrolyzes to nitric acid: N2O5+H2O→2HNO3</a:t>
            </a:r>
          </a:p>
          <a:p>
            <a:pPr marL="571506" lvl="1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Step 2: Absorption in a wet scrubber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HNO₃ is highly water soluble (strong acid)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Easily removed by: Water &amp; alkaline solution (NaOH, KOH)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NO removal efficiency:85–98% depending on O₃:NO ratio &amp; contact time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2C98C4-C377-01C9-E6C7-3B110E0C332B}"/>
              </a:ext>
            </a:extLst>
          </p:cNvPr>
          <p:cNvSpPr txBox="1"/>
          <p:nvPr/>
        </p:nvSpPr>
        <p:spPr>
          <a:xfrm>
            <a:off x="741000" y="508335"/>
            <a:ext cx="5077581" cy="862114"/>
          </a:xfrm>
          <a:prstGeom prst="rect">
            <a:avLst/>
          </a:prstGeom>
          <a:solidFill>
            <a:srgbClr val="AD2A38"/>
          </a:solidFill>
        </p:spPr>
        <p:txBody>
          <a:bodyPr wrap="none" lIns="360000" tIns="180000" rIns="360000" bIns="18000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600" b="1" spc="-100" dirty="0">
                <a:solidFill>
                  <a:schemeClr val="bg1">
                    <a:lumMod val="95000"/>
                  </a:schemeClr>
                </a:solidFill>
                <a:latin typeface="Plus Jakarta Sans SemiBold" pitchFamily="2" charset="77"/>
                <a:cs typeface="Plus Jakarta Sans SemiBold" pitchFamily="2" charset="77"/>
              </a:rPr>
              <a:t>NO Removal Exhaust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25A51B2-2281-A167-78B8-269CBC199FD5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7220733" y="918701"/>
            <a:ext cx="4521533" cy="351501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85568A1-806B-8F6E-1405-0A72B5032843}"/>
              </a:ext>
            </a:extLst>
          </p:cNvPr>
          <p:cNvSpPr txBox="1"/>
          <p:nvPr/>
        </p:nvSpPr>
        <p:spPr>
          <a:xfrm>
            <a:off x="6656825" y="4924903"/>
            <a:ext cx="5085441" cy="1419876"/>
          </a:xfrm>
          <a:prstGeom prst="rect">
            <a:avLst/>
          </a:prstGeom>
          <a:noFill/>
        </p:spPr>
        <p:txBody>
          <a:bodyPr wrap="square" lIns="0" tIns="0" rIns="0" bIns="0" numCol="1">
            <a:spAutoFit/>
          </a:bodyPr>
          <a:lstStyle/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Ozone converts NO </a:t>
            </a:r>
            <a:r>
              <a:rPr lang="en-US" sz="1400" dirty="0">
                <a:latin typeface="Plus Jakarta Sans Medium"/>
                <a:cs typeface="Plus Jakarta Sans Medium"/>
                <a:sym typeface="Wingdings" panose="05000000000000000000" pitchFamily="2" charset="2"/>
              </a:rPr>
              <a:t>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NO2 &amp; N2O5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Wet Scrubbers absorb the resulting Nitric Acid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High Efficiency at low concentrations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Aligns with semiconductors fabrication requirements: CHIPS Act, EUBAT and EPA NESHAP</a:t>
            </a:r>
          </a:p>
        </p:txBody>
      </p:sp>
      <p:pic>
        <p:nvPicPr>
          <p:cNvPr id="19" name="Content Placeholder 5" descr="A warehouse with barrels and containers&#10;&#10;AI-generated content may be incorrect.">
            <a:extLst>
              <a:ext uri="{FF2B5EF4-FFF2-40B4-BE49-F238E27FC236}">
                <a16:creationId xmlns:a16="http://schemas.microsoft.com/office/drawing/2014/main" id="{D40E2492-5F7C-D00A-FBC1-40C0BFEAB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11776304"/>
            <a:ext cx="4320000" cy="19596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57D9807-7D02-42C5-1793-4049471483B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-12957" t="-14923" r="-12119" b="-17139"/>
          <a:stretch/>
        </p:blipFill>
        <p:spPr>
          <a:xfrm>
            <a:off x="7473829" y="18018682"/>
            <a:ext cx="4320000" cy="2052617"/>
          </a:xfrm>
          <a:prstGeom prst="rect">
            <a:avLst/>
          </a:prstGeom>
          <a:solidFill>
            <a:srgbClr val="E6E6E6"/>
          </a:solidFill>
          <a:ln w="28575">
            <a:solidFill>
              <a:schemeClr val="bg1">
                <a:lumMod val="85000"/>
              </a:schemeClr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A8EB407-579C-E993-9130-3F334B071A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3829" y="24354000"/>
            <a:ext cx="4320000" cy="3412742"/>
          </a:xfrm>
          <a:prstGeom prst="rect">
            <a:avLst/>
          </a:prstGeom>
        </p:spPr>
      </p:pic>
      <p:sp>
        <p:nvSpPr>
          <p:cNvPr id="22" name="TextBox 8">
            <a:extLst>
              <a:ext uri="{FF2B5EF4-FFF2-40B4-BE49-F238E27FC236}">
                <a16:creationId xmlns:a16="http://schemas.microsoft.com/office/drawing/2014/main" id="{A4C6CB67-53C1-BB89-CA9A-9BCFD23203D6}"/>
              </a:ext>
            </a:extLst>
          </p:cNvPr>
          <p:cNvSpPr txBox="1"/>
          <p:nvPr/>
        </p:nvSpPr>
        <p:spPr>
          <a:xfrm>
            <a:off x="921000" y="-9666000"/>
            <a:ext cx="5850000" cy="1218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44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Ozone for 1,4-Dioxane Remediation</a:t>
            </a:r>
          </a:p>
        </p:txBody>
      </p:sp>
    </p:spTree>
    <p:extLst>
      <p:ext uri="{BB962C8B-B14F-4D97-AF65-F5344CB8AC3E}">
        <p14:creationId xmlns:p14="http://schemas.microsoft.com/office/powerpoint/2010/main" val="3102655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E32410-A392-0CAF-12EC-18226B0A9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Content Placeholder 5" descr="A warehouse with barrels and containers&#10;&#10;AI-generated content may be incorrect.">
            <a:extLst>
              <a:ext uri="{FF2B5EF4-FFF2-40B4-BE49-F238E27FC236}">
                <a16:creationId xmlns:a16="http://schemas.microsoft.com/office/drawing/2014/main" id="{D27D9C03-6317-66EE-0EDA-209F36F0FC6B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7467600" y="-79829"/>
            <a:ext cx="4320000" cy="19596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4CD614E-26E3-8082-7D39-777D939E59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-12957" t="-14923" r="-12119" b="-17139"/>
          <a:stretch/>
        </p:blipFill>
        <p:spPr>
          <a:xfrm>
            <a:off x="7473829" y="2037795"/>
            <a:ext cx="4320000" cy="2052617"/>
          </a:xfrm>
          <a:prstGeom prst="rect">
            <a:avLst/>
          </a:prstGeom>
          <a:solidFill>
            <a:srgbClr val="E6E6E6"/>
          </a:solidFill>
          <a:ln w="28575">
            <a:solidFill>
              <a:schemeClr val="bg1">
                <a:lumMod val="85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457C07-1035-F960-0F50-553975C3FB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3829" y="4249720"/>
            <a:ext cx="4320000" cy="34127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22D7B2-8E1A-E66C-D486-162825E9E95E}"/>
              </a:ext>
            </a:extLst>
          </p:cNvPr>
          <p:cNvSpPr txBox="1"/>
          <p:nvPr/>
        </p:nvSpPr>
        <p:spPr>
          <a:xfrm>
            <a:off x="406167" y="2394000"/>
            <a:ext cx="6219370" cy="3863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1,4-Dioxane is a highly soluble, persistent organic contaminant resistant to conventional treatment.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Ideal for Superfund sites and groundwater remediation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Ozone alone has limited reactivity with 1,4-dioxane.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Advanced Oxidation Process (AOP) using ozone + hydrogen peroxide generates hydroxyl radicals (•OH) that effectively break down 1,4-dioxane.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Requires optimized dosing (ozone/H₂O₂ ratio) and contact time.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Proven field results: &gt;97% reduction of 1,4-dioxane with no harmful byproducts.</a:t>
            </a: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13F67131-0EB5-C351-2E8B-DA6A05EBAFC9}"/>
              </a:ext>
            </a:extLst>
          </p:cNvPr>
          <p:cNvSpPr txBox="1"/>
          <p:nvPr/>
        </p:nvSpPr>
        <p:spPr>
          <a:xfrm>
            <a:off x="921000" y="819000"/>
            <a:ext cx="5850000" cy="12187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44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Ozone for 1,4-Dioxane Remediation</a:t>
            </a:r>
          </a:p>
        </p:txBody>
      </p:sp>
      <p:pic>
        <p:nvPicPr>
          <p:cNvPr id="12" name="Picture 11" descr="A diagram of a fracking process&#10;&#10;AI-generated content may be incorrect.">
            <a:extLst>
              <a:ext uri="{FF2B5EF4-FFF2-40B4-BE49-F238E27FC236}">
                <a16:creationId xmlns:a16="http://schemas.microsoft.com/office/drawing/2014/main" id="{3D4861E8-BC75-D17A-1E0E-3A80622B0B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1749000" y="1989000"/>
            <a:ext cx="5402347" cy="5265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1755B54-DFAA-6554-8D10-538327747194}"/>
              </a:ext>
            </a:extLst>
          </p:cNvPr>
          <p:cNvSpPr txBox="1"/>
          <p:nvPr/>
        </p:nvSpPr>
        <p:spPr>
          <a:xfrm>
            <a:off x="-22479000" y="548152"/>
            <a:ext cx="5850000" cy="747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54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Oil &amp; Gas Fracking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37C7FE-C380-4845-C32D-CB23672AC528}"/>
              </a:ext>
            </a:extLst>
          </p:cNvPr>
          <p:cNvSpPr txBox="1"/>
          <p:nvPr/>
        </p:nvSpPr>
        <p:spPr>
          <a:xfrm>
            <a:off x="-8883862" y="504000"/>
            <a:ext cx="513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sz="2000" dirty="0">
                <a:latin typeface="Plus Jakarta Sans SemiBold" pitchFamily="2" charset="0"/>
                <a:cs typeface="Plus Jakarta Sans SemiBold" pitchFamily="2" charset="0"/>
              </a:rPr>
              <a:t>Water handling is one of the largest operating cost in shale development</a:t>
            </a:r>
          </a:p>
        </p:txBody>
      </p:sp>
    </p:spTree>
    <p:extLst>
      <p:ext uri="{BB962C8B-B14F-4D97-AF65-F5344CB8AC3E}">
        <p14:creationId xmlns:p14="http://schemas.microsoft.com/office/powerpoint/2010/main" val="32554610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iagram of a fracking process&#10;&#10;AI-generated content may be incorrect.">
            <a:extLst>
              <a:ext uri="{FF2B5EF4-FFF2-40B4-BE49-F238E27FC236}">
                <a16:creationId xmlns:a16="http://schemas.microsoft.com/office/drawing/2014/main" id="{72835C45-BBD6-F7F2-4458-C44270BA3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3000"/>
            <a:ext cx="5402347" cy="5265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91C0012-2D58-710F-D1BB-9237738D0CC6}"/>
              </a:ext>
            </a:extLst>
          </p:cNvPr>
          <p:cNvSpPr txBox="1"/>
          <p:nvPr/>
        </p:nvSpPr>
        <p:spPr>
          <a:xfrm>
            <a:off x="606000" y="548152"/>
            <a:ext cx="5850000" cy="747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54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Oil &amp; Gas Fracking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A98A90-F68A-F44F-536C-7546B7EC726F}"/>
              </a:ext>
            </a:extLst>
          </p:cNvPr>
          <p:cNvSpPr txBox="1"/>
          <p:nvPr/>
        </p:nvSpPr>
        <p:spPr>
          <a:xfrm>
            <a:off x="6681000" y="504000"/>
            <a:ext cx="513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sz="2000" dirty="0">
                <a:latin typeface="Plus Jakarta Sans SemiBold" pitchFamily="2" charset="0"/>
                <a:cs typeface="Plus Jakarta Sans SemiBold" pitchFamily="2" charset="0"/>
              </a:rPr>
              <a:t>Water handling is one of the largest operating cost in shale development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57D5564-9EAD-F0F3-CDCE-CC6B4C8CC62F}"/>
              </a:ext>
            </a:extLst>
          </p:cNvPr>
          <p:cNvSpPr txBox="1"/>
          <p:nvPr/>
        </p:nvSpPr>
        <p:spPr>
          <a:xfrm>
            <a:off x="4971000" y="1836070"/>
            <a:ext cx="6975000" cy="4813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TREAT FLOW BACK</a:t>
            </a:r>
          </a:p>
          <a:p>
            <a:pPr marL="571506" lvl="1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	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Millions of gallons with chemicals, Hydrocarbons (BTEX),sulfides, high  	COD, bacteria, iron, manganese, iron sulfide (</a:t>
            </a:r>
            <a:r>
              <a:rPr lang="en-US" sz="1400" dirty="0" err="1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FeS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).</a:t>
            </a:r>
          </a:p>
          <a:p>
            <a:pPr marL="571506" lvl="1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endParaRPr lang="en-US" sz="1400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OZONE HELPS: </a:t>
            </a:r>
          </a:p>
          <a:p>
            <a:pPr marL="1314470" lvl="2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Oxidizes hydrocarbons &amp; organics, reducing COD and toxicity</a:t>
            </a:r>
          </a:p>
          <a:p>
            <a:pPr marL="1314470" lvl="2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Breaks down BTEX and frac additives, improving reuse quality </a:t>
            </a:r>
          </a:p>
          <a:p>
            <a:pPr marL="1314470" lvl="2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Destroys bacteria and biofilms, sulfate‑reducing bacteria (SBR)</a:t>
            </a:r>
          </a:p>
          <a:p>
            <a:pPr marL="1314470" lvl="2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Oxidizes iron and sulfides, preventing downstream fouling &amp; equipment corrosion  ($$)</a:t>
            </a:r>
          </a:p>
          <a:p>
            <a:pPr marL="1314470" lvl="2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endParaRPr lang="en-US" sz="1400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ON-SITE RECYCLING:</a:t>
            </a:r>
          </a:p>
          <a:p>
            <a:pPr marL="1314470" lvl="2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Cuts freshwater demands</a:t>
            </a:r>
          </a:p>
          <a:p>
            <a:pPr marL="1314470" lvl="2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Cuts disposal costs</a:t>
            </a:r>
          </a:p>
          <a:p>
            <a:pPr marL="1314470" lvl="2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Increases ROI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6BA04E-ADAA-9CEC-7D14-EC7BF311C5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815"/>
          <a:stretch/>
        </p:blipFill>
        <p:spPr>
          <a:xfrm>
            <a:off x="3503601" y="-7599771"/>
            <a:ext cx="8667884" cy="4363587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14" name="TextBox 6">
            <a:extLst>
              <a:ext uri="{FF2B5EF4-FFF2-40B4-BE49-F238E27FC236}">
                <a16:creationId xmlns:a16="http://schemas.microsoft.com/office/drawing/2014/main" id="{19EC9CF4-13D1-911E-2E47-8D89F550A32D}"/>
              </a:ext>
            </a:extLst>
          </p:cNvPr>
          <p:cNvSpPr txBox="1"/>
          <p:nvPr/>
        </p:nvSpPr>
        <p:spPr>
          <a:xfrm>
            <a:off x="0" y="11037746"/>
            <a:ext cx="12191999" cy="2354387"/>
          </a:xfrm>
          <a:prstGeom prst="rect">
            <a:avLst/>
          </a:prstGeom>
          <a:solidFill>
            <a:srgbClr val="22323A"/>
          </a:solidFill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800">
              <a:latin typeface="Plus Jakarta Sans Medium" pitchFamily="2" charset="0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60EEE56D-4C12-E207-9F0E-FCA8FA2C4B37}"/>
              </a:ext>
            </a:extLst>
          </p:cNvPr>
          <p:cNvSpPr txBox="1"/>
          <p:nvPr/>
        </p:nvSpPr>
        <p:spPr>
          <a:xfrm>
            <a:off x="586229" y="-18891000"/>
            <a:ext cx="5850000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48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Landfill</a:t>
            </a:r>
          </a:p>
          <a:p>
            <a:pPr>
              <a:lnSpc>
                <a:spcPct val="90000"/>
              </a:lnSpc>
            </a:pPr>
            <a:r>
              <a:rPr lang="en-US" sz="48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Leachate</a:t>
            </a:r>
          </a:p>
        </p:txBody>
      </p:sp>
    </p:spTree>
    <p:extLst>
      <p:ext uri="{BB962C8B-B14F-4D97-AF65-F5344CB8AC3E}">
        <p14:creationId xmlns:p14="http://schemas.microsoft.com/office/powerpoint/2010/main" val="41164011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0000"/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3414ECD-B441-3BBD-1DEE-5B0F68B2C3E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815"/>
          <a:stretch/>
        </p:blipFill>
        <p:spPr>
          <a:xfrm>
            <a:off x="3503601" y="66982"/>
            <a:ext cx="8667884" cy="4363587"/>
          </a:xfrm>
          <a:prstGeom prst="rect">
            <a:avLst/>
          </a:prstGeom>
          <a:effectLst>
            <a:softEdge rad="177800"/>
          </a:effectLst>
        </p:spPr>
      </p:pic>
      <p:sp>
        <p:nvSpPr>
          <p:cNvPr id="13" name="TextBox 6">
            <a:extLst>
              <a:ext uri="{FF2B5EF4-FFF2-40B4-BE49-F238E27FC236}">
                <a16:creationId xmlns:a16="http://schemas.microsoft.com/office/drawing/2014/main" id="{97A5C8C7-0FD5-8737-5B34-D21829B55820}"/>
              </a:ext>
            </a:extLst>
          </p:cNvPr>
          <p:cNvSpPr txBox="1"/>
          <p:nvPr/>
        </p:nvSpPr>
        <p:spPr>
          <a:xfrm>
            <a:off x="0" y="4500012"/>
            <a:ext cx="12191999" cy="2354387"/>
          </a:xfrm>
          <a:prstGeom prst="rect">
            <a:avLst/>
          </a:prstGeom>
          <a:solidFill>
            <a:srgbClr val="22323A"/>
          </a:solidFill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800">
              <a:latin typeface="Plus Jakarta Sans Medium" pitchFamily="2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087FEC0B-B8E8-1416-B33F-1F03106751D6}"/>
              </a:ext>
            </a:extLst>
          </p:cNvPr>
          <p:cNvSpPr txBox="1"/>
          <p:nvPr/>
        </p:nvSpPr>
        <p:spPr>
          <a:xfrm>
            <a:off x="586229" y="1583977"/>
            <a:ext cx="5850000" cy="132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48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Landfill</a:t>
            </a:r>
          </a:p>
          <a:p>
            <a:pPr>
              <a:lnSpc>
                <a:spcPct val="90000"/>
              </a:lnSpc>
            </a:pPr>
            <a:r>
              <a:rPr lang="en-US" sz="48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Leachate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BE92B3D-093C-FC5E-65E7-3AAEE969AA12}"/>
              </a:ext>
            </a:extLst>
          </p:cNvPr>
          <p:cNvGrpSpPr/>
          <p:nvPr/>
        </p:nvGrpSpPr>
        <p:grpSpPr>
          <a:xfrm>
            <a:off x="91916" y="4924946"/>
            <a:ext cx="11139628" cy="1427476"/>
            <a:chOff x="0" y="4321400"/>
            <a:chExt cx="11139628" cy="142747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192FE3E-8AB3-8227-CF79-193233E93E43}"/>
                </a:ext>
              </a:extLst>
            </p:cNvPr>
            <p:cNvSpPr txBox="1"/>
            <p:nvPr/>
          </p:nvSpPr>
          <p:spPr>
            <a:xfrm>
              <a:off x="0" y="4329000"/>
              <a:ext cx="6231000" cy="141987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857270" lvl="1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5"/>
                </a:buBlip>
              </a:pPr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  <a:latin typeface="Plus Jakarta Sans ExtraBold" pitchFamily="2" charset="0"/>
                  <a:cs typeface="Plus Jakarta Sans ExtraBold" pitchFamily="2" charset="0"/>
                </a:rPr>
                <a:t>Decomposition process in landfill </a:t>
              </a:r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  <a:latin typeface="Plus Jakarta Sans ExtraBold"/>
                  <a:cs typeface="Plus Jakarta Sans ExtraBold"/>
                  <a:sym typeface="Wingdings" panose="05000000000000000000" pitchFamily="2" charset="2"/>
                </a:rPr>
                <a:t></a:t>
              </a:r>
              <a:r>
                <a:rPr lang="en-US" sz="1400" b="1" dirty="0">
                  <a:solidFill>
                    <a:schemeClr val="bg1">
                      <a:lumMod val="95000"/>
                    </a:schemeClr>
                  </a:solidFill>
                  <a:latin typeface="Plus Jakarta Sans ExtraBold" pitchFamily="2" charset="0"/>
                  <a:cs typeface="Plus Jakarta Sans ExtraBold" pitchFamily="2" charset="0"/>
                </a:rPr>
                <a:t> Liquid by-product rich in:</a:t>
              </a:r>
            </a:p>
            <a:p>
              <a:pPr marL="1314470" lvl="2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5"/>
                </a:buBlip>
              </a:pPr>
              <a:r>
                <a:rPr lang="en-US" sz="1400" dirty="0">
                  <a:solidFill>
                    <a:schemeClr val="bg1">
                      <a:lumMod val="95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Dissolved organic matters; high BOD, COD</a:t>
              </a:r>
            </a:p>
            <a:p>
              <a:pPr marL="1314470" lvl="2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5"/>
                </a:buBlip>
              </a:pPr>
              <a:r>
                <a:rPr lang="en-US" sz="1400" dirty="0">
                  <a:solidFill>
                    <a:schemeClr val="bg1">
                      <a:lumMod val="95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Inorganics like Salts, metals, heavy metals</a:t>
              </a:r>
            </a:p>
            <a:p>
              <a:pPr marL="1314470" lvl="2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5"/>
                </a:buBlip>
              </a:pPr>
              <a:r>
                <a:rPr lang="en-US" sz="1400" dirty="0">
                  <a:solidFill>
                    <a:schemeClr val="bg1">
                      <a:lumMod val="95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Xenobiotic compounds: pesticides, pharmaceuticals, industrial chemicals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29F2761-F79A-8543-C28B-31A5923463AC}"/>
                </a:ext>
              </a:extLst>
            </p:cNvPr>
            <p:cNvSpPr txBox="1"/>
            <p:nvPr/>
          </p:nvSpPr>
          <p:spPr>
            <a:xfrm>
              <a:off x="6231000" y="4321400"/>
              <a:ext cx="4908628" cy="131728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857270" lvl="1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5"/>
                </a:buBlip>
              </a:pPr>
              <a:r>
                <a:rPr lang="en-US" sz="1400" dirty="0">
                  <a:solidFill>
                    <a:schemeClr val="bg1">
                      <a:lumMod val="95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Issues for surface waters, ground waters, harm species diversity, accumulate in food chains, pollutants</a:t>
              </a:r>
            </a:p>
            <a:p>
              <a:pPr marL="857270" lvl="1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5"/>
                </a:buBlip>
              </a:pPr>
              <a:r>
                <a:rPr lang="en-US" sz="1400" dirty="0">
                  <a:solidFill>
                    <a:schemeClr val="bg1">
                      <a:lumMod val="95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Biological treatment + Ozone to decrease toxicity &amp; disinfect with Ozone or AOP.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BDEEAB8-DDB1-E003-D0FD-2658F032DECE}"/>
              </a:ext>
            </a:extLst>
          </p:cNvPr>
          <p:cNvGrpSpPr/>
          <p:nvPr/>
        </p:nvGrpSpPr>
        <p:grpSpPr>
          <a:xfrm>
            <a:off x="17318671" y="1219316"/>
            <a:ext cx="6095999" cy="4320000"/>
            <a:chOff x="6096000" y="1219316"/>
            <a:chExt cx="6095999" cy="4320000"/>
          </a:xfrm>
        </p:grpSpPr>
        <p:sp>
          <p:nvSpPr>
            <p:cNvPr id="17" name="TextBox 6">
              <a:extLst>
                <a:ext uri="{FF2B5EF4-FFF2-40B4-BE49-F238E27FC236}">
                  <a16:creationId xmlns:a16="http://schemas.microsoft.com/office/drawing/2014/main" id="{9F36ECB2-D05D-422F-227E-75346AB85214}"/>
                </a:ext>
              </a:extLst>
            </p:cNvPr>
            <p:cNvSpPr txBox="1"/>
            <p:nvPr/>
          </p:nvSpPr>
          <p:spPr>
            <a:xfrm>
              <a:off x="6096000" y="1219316"/>
              <a:ext cx="6095999" cy="4320000"/>
            </a:xfrm>
            <a:prstGeom prst="rect">
              <a:avLst/>
            </a:prstGeom>
            <a:solidFill>
              <a:schemeClr val="bg2"/>
            </a:solidFill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00"/>
                </a:lnSpc>
              </a:pPr>
              <a:endParaRPr sz="800">
                <a:latin typeface="Plus Jakarta Sans Medium" pitchFamily="2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44EEAB48-382B-4EF7-616D-085D332CA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43603" y="1680599"/>
              <a:ext cx="5600793" cy="3397434"/>
            </a:xfrm>
            <a:prstGeom prst="rect">
              <a:avLst/>
            </a:prstGeom>
          </p:spPr>
        </p:pic>
      </p:grpSp>
      <p:sp>
        <p:nvSpPr>
          <p:cNvPr id="19" name="TextBox 8">
            <a:extLst>
              <a:ext uri="{FF2B5EF4-FFF2-40B4-BE49-F238E27FC236}">
                <a16:creationId xmlns:a16="http://schemas.microsoft.com/office/drawing/2014/main" id="{817DD904-E2AB-7E1B-B247-672507BFC405}"/>
              </a:ext>
            </a:extLst>
          </p:cNvPr>
          <p:cNvSpPr txBox="1"/>
          <p:nvPr/>
        </p:nvSpPr>
        <p:spPr>
          <a:xfrm>
            <a:off x="-12183555" y="1219316"/>
            <a:ext cx="5850000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44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Gold Cyanidation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BBE0BD4A-B17B-153B-5FC1-0986CBF168BD}"/>
              </a:ext>
            </a:extLst>
          </p:cNvPr>
          <p:cNvSpPr txBox="1"/>
          <p:nvPr/>
        </p:nvSpPr>
        <p:spPr>
          <a:xfrm>
            <a:off x="28314946" y="757460"/>
            <a:ext cx="3586559" cy="461665"/>
          </a:xfrm>
          <a:prstGeom prst="rect">
            <a:avLst/>
          </a:prstGeom>
          <a:solidFill>
            <a:srgbClr val="AD2A38"/>
          </a:solidFill>
        </p:spPr>
        <p:txBody>
          <a:bodyPr wrap="none" lIns="274320" tIns="91440" rIns="274320" bIns="91440" rtlCol="0" anchor="ctr">
            <a:spAutoFit/>
          </a:bodyPr>
          <a:lstStyle/>
          <a:p>
            <a:r>
              <a:rPr lang="en-US" b="1" spc="-95" dirty="0">
                <a:solidFill>
                  <a:srgbClr val="FFFFFF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Heap-Leaching Tank Leaching</a:t>
            </a:r>
          </a:p>
        </p:txBody>
      </p:sp>
    </p:spTree>
    <p:extLst>
      <p:ext uri="{BB962C8B-B14F-4D97-AF65-F5344CB8AC3E}">
        <p14:creationId xmlns:p14="http://schemas.microsoft.com/office/powerpoint/2010/main" val="21857754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D1A9940-E2C7-08EA-EF35-D8A173EE176D}"/>
              </a:ext>
            </a:extLst>
          </p:cNvPr>
          <p:cNvGrpSpPr/>
          <p:nvPr/>
        </p:nvGrpSpPr>
        <p:grpSpPr>
          <a:xfrm>
            <a:off x="6096000" y="1219316"/>
            <a:ext cx="6095999" cy="4320000"/>
            <a:chOff x="6096000" y="1219316"/>
            <a:chExt cx="6095999" cy="4320000"/>
          </a:xfrm>
        </p:grpSpPr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298DB794-6EE0-1206-DD77-A1D89DD487CA}"/>
                </a:ext>
              </a:extLst>
            </p:cNvPr>
            <p:cNvSpPr txBox="1"/>
            <p:nvPr/>
          </p:nvSpPr>
          <p:spPr>
            <a:xfrm>
              <a:off x="6096000" y="1219316"/>
              <a:ext cx="6095999" cy="4320000"/>
            </a:xfrm>
            <a:prstGeom prst="rect">
              <a:avLst/>
            </a:prstGeom>
            <a:solidFill>
              <a:schemeClr val="bg2"/>
            </a:solidFill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00"/>
                </a:lnSpc>
              </a:pPr>
              <a:endParaRPr sz="800">
                <a:latin typeface="Plus Jakarta Sans Medium" pitchFamily="2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EA76F13-2175-A75D-026C-7B59FEE6F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343603" y="1680599"/>
              <a:ext cx="5600793" cy="3397434"/>
            </a:xfrm>
            <a:prstGeom prst="rect">
              <a:avLst/>
            </a:prstGeom>
          </p:spPr>
        </p:pic>
      </p:grpSp>
      <p:sp>
        <p:nvSpPr>
          <p:cNvPr id="6" name="TextBox 8">
            <a:extLst>
              <a:ext uri="{FF2B5EF4-FFF2-40B4-BE49-F238E27FC236}">
                <a16:creationId xmlns:a16="http://schemas.microsoft.com/office/drawing/2014/main" id="{087FEC0B-B8E8-1416-B33F-1F03106751D6}"/>
              </a:ext>
            </a:extLst>
          </p:cNvPr>
          <p:cNvSpPr txBox="1"/>
          <p:nvPr/>
        </p:nvSpPr>
        <p:spPr>
          <a:xfrm>
            <a:off x="586229" y="1219316"/>
            <a:ext cx="5850000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44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Gold Cyanidation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92FE3E-8AB3-8227-CF79-193233E93E43}"/>
              </a:ext>
            </a:extLst>
          </p:cNvPr>
          <p:cNvSpPr txBox="1"/>
          <p:nvPr/>
        </p:nvSpPr>
        <p:spPr>
          <a:xfrm>
            <a:off x="1229" y="1944000"/>
            <a:ext cx="5870114" cy="4364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Gold Cyanidation: Hydrometallurgical technique to extract gold from low grade ore.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75% of global gold is extracted using cyanide-based processes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Sodium Cyanide is added to crushed rocks</a:t>
            </a:r>
            <a:r>
              <a:rPr lang="en-US" sz="1600" dirty="0">
                <a:latin typeface="Plus Jakarta Sans Medium"/>
                <a:cs typeface="Plus Jakarta Sans Medium"/>
                <a:sym typeface="Wingdings" panose="05000000000000000000" pitchFamily="2" charset="2"/>
              </a:rPr>
              <a:t> 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“Gold Cyanide”. 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Liquid Gold [Au(CN)2)]-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Maintain alkaline pH above 10.5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Use of lime to prevents HCN gas formation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Add Zinc/ activated carbon to precipitate the gold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Add sulfuric acid, which removes the zinc  GOLD.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endParaRPr lang="en-US" sz="1600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endParaRPr lang="en-US" sz="1600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68B9E625-E01D-F31D-6C4D-D2D6DEE4BB8B}"/>
              </a:ext>
            </a:extLst>
          </p:cNvPr>
          <p:cNvSpPr txBox="1"/>
          <p:nvPr/>
        </p:nvSpPr>
        <p:spPr>
          <a:xfrm>
            <a:off x="8605440" y="757460"/>
            <a:ext cx="3586559" cy="461665"/>
          </a:xfrm>
          <a:prstGeom prst="rect">
            <a:avLst/>
          </a:prstGeom>
          <a:solidFill>
            <a:srgbClr val="AD2A38"/>
          </a:solidFill>
        </p:spPr>
        <p:txBody>
          <a:bodyPr wrap="none" lIns="274320" tIns="91440" rIns="274320" bIns="91440" rtlCol="0" anchor="ctr">
            <a:spAutoFit/>
          </a:bodyPr>
          <a:lstStyle/>
          <a:p>
            <a:r>
              <a:rPr lang="en-US" b="1" spc="-95" dirty="0">
                <a:solidFill>
                  <a:srgbClr val="FFFFFF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Heap-Leaching Tank Leaching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17F5C92E-CB4C-FEEC-6A35-0E3D0F0B0BAD}"/>
              </a:ext>
            </a:extLst>
          </p:cNvPr>
          <p:cNvSpPr txBox="1"/>
          <p:nvPr/>
        </p:nvSpPr>
        <p:spPr>
          <a:xfrm>
            <a:off x="-10029" y="8199000"/>
            <a:ext cx="6900572" cy="68719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800">
              <a:latin typeface="Plus Jakarta Sans Medium" pitchFamily="2" charset="0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CCC8391F-F655-3ED5-C5EC-61EBB5711A58}"/>
              </a:ext>
            </a:extLst>
          </p:cNvPr>
          <p:cNvSpPr txBox="1"/>
          <p:nvPr/>
        </p:nvSpPr>
        <p:spPr>
          <a:xfrm>
            <a:off x="586229" y="14379295"/>
            <a:ext cx="5850000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44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Gold Cyanidation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0616A9-E9D7-11D1-A971-4E233B9AFE46}"/>
              </a:ext>
            </a:extLst>
          </p:cNvPr>
          <p:cNvSpPr txBox="1"/>
          <p:nvPr/>
        </p:nvSpPr>
        <p:spPr>
          <a:xfrm>
            <a:off x="-10029" y="18626928"/>
            <a:ext cx="6900572" cy="1327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6" lvl="1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How Ozone destroys Cyanide: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CN−+O3​→CNO− +O2 (cyanate =less toxic than cyanide)</a:t>
            </a:r>
          </a:p>
          <a:p>
            <a:pPr marL="571506" lvl="1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With enough O3 &amp; contact time, with pH &gt;9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	2CNO−+H2​O+3O3​→2CO32−​+N2​+3O2+2H+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9E200A4-6EA5-EDC0-E9DE-32C9CA3F89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5974000"/>
            <a:ext cx="6900571" cy="385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63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6">
            <a:extLst>
              <a:ext uri="{FF2B5EF4-FFF2-40B4-BE49-F238E27FC236}">
                <a16:creationId xmlns:a16="http://schemas.microsoft.com/office/drawing/2014/main" id="{F5F0C048-FFDB-E334-2F44-8913015B75ED}"/>
              </a:ext>
            </a:extLst>
          </p:cNvPr>
          <p:cNvSpPr txBox="1"/>
          <p:nvPr/>
        </p:nvSpPr>
        <p:spPr>
          <a:xfrm>
            <a:off x="-10029" y="-13914"/>
            <a:ext cx="6900572" cy="68719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800">
              <a:latin typeface="Plus Jakarta Sans Medium" pitchFamily="2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087FEC0B-B8E8-1416-B33F-1F03106751D6}"/>
              </a:ext>
            </a:extLst>
          </p:cNvPr>
          <p:cNvSpPr txBox="1"/>
          <p:nvPr/>
        </p:nvSpPr>
        <p:spPr>
          <a:xfrm>
            <a:off x="586229" y="684000"/>
            <a:ext cx="5850000" cy="6093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44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Gold Cyanidation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92FE3E-8AB3-8227-CF79-193233E93E43}"/>
              </a:ext>
            </a:extLst>
          </p:cNvPr>
          <p:cNvSpPr txBox="1"/>
          <p:nvPr/>
        </p:nvSpPr>
        <p:spPr>
          <a:xfrm>
            <a:off x="7189685" y="684000"/>
            <a:ext cx="4425457" cy="5588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6" lvl="1">
              <a:lnSpc>
                <a:spcPct val="110000"/>
              </a:lnSpc>
              <a:buClr>
                <a:schemeClr val="bg1">
                  <a:lumMod val="50000"/>
                </a:schemeClr>
              </a:buClr>
              <a:buSzPct val="80000"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Final products</a:t>
            </a:r>
          </a:p>
          <a:p>
            <a:pPr marL="571506" lvl="1">
              <a:lnSpc>
                <a:spcPct val="110000"/>
              </a:lnSpc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Carbonate / bicarbonate &amp; Nitrogen gas or nitrate</a:t>
            </a:r>
          </a:p>
          <a:p>
            <a:pPr marL="571506" lvl="1">
              <a:lnSpc>
                <a:spcPct val="110000"/>
              </a:lnSpc>
              <a:buClr>
                <a:schemeClr val="bg1">
                  <a:lumMod val="50000"/>
                </a:schemeClr>
              </a:buClr>
              <a:buSzPct val="80000"/>
            </a:pPr>
            <a:endParaRPr lang="en-US" sz="1600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571506" lvl="1">
              <a:lnSpc>
                <a:spcPct val="110000"/>
              </a:lnSpc>
              <a:buClr>
                <a:schemeClr val="bg1">
                  <a:lumMod val="50000"/>
                </a:schemeClr>
              </a:buClr>
              <a:buSzPct val="80000"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Dosage</a:t>
            </a:r>
          </a:p>
          <a:p>
            <a:pPr marL="571506" lvl="1">
              <a:lnSpc>
                <a:spcPct val="110000"/>
              </a:lnSpc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2-3 g of O3/ gram of CN-  </a:t>
            </a:r>
          </a:p>
          <a:p>
            <a:pPr marL="571506" lvl="1">
              <a:lnSpc>
                <a:spcPct val="110000"/>
              </a:lnSpc>
              <a:buClr>
                <a:schemeClr val="bg1">
                  <a:lumMod val="50000"/>
                </a:schemeClr>
              </a:buClr>
              <a:buSzPct val="80000"/>
            </a:pPr>
            <a:endParaRPr lang="en-US" sz="1600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571506" lvl="1">
              <a:lnSpc>
                <a:spcPct val="110000"/>
              </a:lnSpc>
              <a:buClr>
                <a:schemeClr val="bg1">
                  <a:lumMod val="50000"/>
                </a:schemeClr>
              </a:buClr>
              <a:buSzPct val="80000"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Typical Injection Methods</a:t>
            </a:r>
          </a:p>
          <a:p>
            <a:pPr marL="571506" lvl="1">
              <a:lnSpc>
                <a:spcPct val="110000"/>
              </a:lnSpc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Fine-bubble contactors, Static mixers, Venturi injectors</a:t>
            </a:r>
          </a:p>
          <a:p>
            <a:pPr marL="571506" lvl="1">
              <a:lnSpc>
                <a:spcPct val="110000"/>
              </a:lnSpc>
              <a:buClr>
                <a:schemeClr val="bg1">
                  <a:lumMod val="50000"/>
                </a:schemeClr>
              </a:buClr>
              <a:buSzPct val="80000"/>
            </a:pPr>
            <a:endParaRPr lang="en-US" sz="1600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571506" lvl="1">
              <a:lnSpc>
                <a:spcPct val="110000"/>
              </a:lnSpc>
              <a:buClr>
                <a:schemeClr val="bg1">
                  <a:lumMod val="50000"/>
                </a:schemeClr>
              </a:buClr>
              <a:buSzPct val="80000"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Reaction Rate</a:t>
            </a:r>
          </a:p>
          <a:p>
            <a:pPr marL="571506" lvl="1">
              <a:lnSpc>
                <a:spcPct val="110000"/>
              </a:lnSpc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1min</a:t>
            </a:r>
          </a:p>
          <a:p>
            <a:pPr marL="571506" lvl="1">
              <a:lnSpc>
                <a:spcPct val="110000"/>
              </a:lnSpc>
              <a:buClr>
                <a:schemeClr val="bg1">
                  <a:lumMod val="50000"/>
                </a:schemeClr>
              </a:buClr>
              <a:buSzPct val="80000"/>
            </a:pPr>
            <a:endParaRPr lang="en-US" sz="1600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571506" lvl="1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Gold Mines in the US:</a:t>
            </a:r>
          </a:p>
          <a:p>
            <a:pPr marL="857256" lvl="1" indent="-285750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Nevada- 70% of the US output</a:t>
            </a:r>
          </a:p>
          <a:p>
            <a:pPr marL="857256" lvl="1" indent="-285750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Alaska</a:t>
            </a:r>
          </a:p>
          <a:p>
            <a:pPr marL="857256" lvl="1" indent="-285750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Colorado</a:t>
            </a:r>
          </a:p>
          <a:p>
            <a:pPr marL="857256" lvl="1" indent="-285750">
              <a:lnSpc>
                <a:spcPct val="11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2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Utah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5ED391-9A34-D65B-2951-41C3D67072F4}"/>
              </a:ext>
            </a:extLst>
          </p:cNvPr>
          <p:cNvSpPr txBox="1"/>
          <p:nvPr/>
        </p:nvSpPr>
        <p:spPr>
          <a:xfrm>
            <a:off x="-10029" y="1501784"/>
            <a:ext cx="6900572" cy="1327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6" lvl="1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How Ozone destroys Cyanide: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CN−+O3​ → CNO− +O2 (cyanate = less toxic than cyanide)</a:t>
            </a:r>
          </a:p>
          <a:p>
            <a:pPr marL="571506" lvl="1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With enough O3 &amp; contact time, with pH &gt;9</a:t>
            </a:r>
          </a:p>
          <a:p>
            <a:pPr marL="857270" lvl="1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3"/>
              </a:buBlip>
            </a:pP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	2CNO</a:t>
            </a:r>
            <a:r>
              <a:rPr lang="en-US" sz="14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−+H2​O+3O3 ​→2CO32−​+N2​+3O2+2H+</a:t>
            </a:r>
            <a:endParaRPr lang="en-US" sz="1400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DFB2339-4F08-CF90-7AC5-07752EAA48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3422043"/>
            <a:ext cx="6900571" cy="385272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2D212A7-6269-95A9-53EB-B2CBCF712B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8326100" y="-2963576"/>
            <a:ext cx="14109170" cy="11585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20">
            <a:extLst>
              <a:ext uri="{FF2B5EF4-FFF2-40B4-BE49-F238E27FC236}">
                <a16:creationId xmlns:a16="http://schemas.microsoft.com/office/drawing/2014/main" id="{8F402F75-3AB4-9BE8-DD29-57B323591AC1}"/>
              </a:ext>
            </a:extLst>
          </p:cNvPr>
          <p:cNvSpPr txBox="1"/>
          <p:nvPr/>
        </p:nvSpPr>
        <p:spPr>
          <a:xfrm>
            <a:off x="-3870665" y="746743"/>
            <a:ext cx="5539865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000" b="1" spc="-191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Aquaculture</a:t>
            </a:r>
          </a:p>
        </p:txBody>
      </p:sp>
    </p:spTree>
    <p:extLst>
      <p:ext uri="{BB962C8B-B14F-4D97-AF65-F5344CB8AC3E}">
        <p14:creationId xmlns:p14="http://schemas.microsoft.com/office/powerpoint/2010/main" val="821793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0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 l="-54587" r="-7914" b="-7215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DC07A3-C175-B1AF-988A-0EE74A2CD1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476185" y="-8550"/>
            <a:ext cx="8362070" cy="6866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9B05CAF-5CDD-5450-6892-EA2B50DD34AB}"/>
              </a:ext>
            </a:extLst>
          </p:cNvPr>
          <p:cNvGrpSpPr/>
          <p:nvPr/>
        </p:nvGrpSpPr>
        <p:grpSpPr>
          <a:xfrm>
            <a:off x="11582400" y="6241167"/>
            <a:ext cx="609600" cy="616833"/>
            <a:chOff x="17373600" y="9361750"/>
            <a:chExt cx="914400" cy="925250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78EE575-E639-71EE-A2E9-C7A6EB509315}"/>
                </a:ext>
              </a:extLst>
            </p:cNvPr>
            <p:cNvSpPr/>
            <p:nvPr/>
          </p:nvSpPr>
          <p:spPr>
            <a:xfrm>
              <a:off x="17373600" y="937260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802765" h="802765">
                  <a:moveTo>
                    <a:pt x="0" y="0"/>
                  </a:moveTo>
                  <a:lnTo>
                    <a:pt x="802765" y="0"/>
                  </a:lnTo>
                  <a:lnTo>
                    <a:pt x="802765" y="802765"/>
                  </a:lnTo>
                  <a:lnTo>
                    <a:pt x="0" y="802765"/>
                  </a:lnTo>
                  <a:close/>
                </a:path>
              </a:pathLst>
            </a:custGeom>
            <a:solidFill>
              <a:srgbClr val="AD2A38"/>
            </a:solidFill>
          </p:spPr>
          <p:txBody>
            <a:bodyPr/>
            <a:lstStyle/>
            <a:p>
              <a:endParaRPr lang="en-US" sz="800">
                <a:latin typeface="Plus Jakarta Sans Medium" pitchFamily="2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C00F7E3-5096-162D-C25B-5F26A6EB367C}"/>
                </a:ext>
              </a:extLst>
            </p:cNvPr>
            <p:cNvSpPr txBox="1"/>
            <p:nvPr/>
          </p:nvSpPr>
          <p:spPr>
            <a:xfrm>
              <a:off x="17373600" y="9361750"/>
              <a:ext cx="914400" cy="9252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00"/>
                </a:lnSpc>
              </a:pPr>
              <a:endParaRPr sz="800">
                <a:latin typeface="Plus Jakarta Sans Medium" pitchFamily="2" charset="0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7A77385-618A-D405-A28E-0EA73BD1225A}"/>
                </a:ext>
              </a:extLst>
            </p:cNvPr>
            <p:cNvSpPr/>
            <p:nvPr/>
          </p:nvSpPr>
          <p:spPr>
            <a:xfrm>
              <a:off x="17555441" y="9544050"/>
              <a:ext cx="550718" cy="571500"/>
            </a:xfrm>
            <a:custGeom>
              <a:avLst/>
              <a:gdLst/>
              <a:ahLst/>
              <a:cxnLst/>
              <a:rect l="l" t="t" r="r" b="b"/>
              <a:pathLst>
                <a:path w="826077" h="857250">
                  <a:moveTo>
                    <a:pt x="0" y="0"/>
                  </a:moveTo>
                  <a:lnTo>
                    <a:pt x="826078" y="0"/>
                  </a:lnTo>
                  <a:lnTo>
                    <a:pt x="826078" y="857250"/>
                  </a:lnTo>
                  <a:lnTo>
                    <a:pt x="0" y="857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800">
                <a:latin typeface="Plus Jakarta Sans Medium" pitchFamily="2" charset="0"/>
              </a:endParaRPr>
            </a:p>
          </p:txBody>
        </p:sp>
      </p:grpSp>
      <p:sp>
        <p:nvSpPr>
          <p:cNvPr id="11" name="TextBox 20">
            <a:extLst>
              <a:ext uri="{FF2B5EF4-FFF2-40B4-BE49-F238E27FC236}">
                <a16:creationId xmlns:a16="http://schemas.microsoft.com/office/drawing/2014/main" id="{ED9F0E49-468E-FEF7-ED54-2FB4BEAA8164}"/>
              </a:ext>
            </a:extLst>
          </p:cNvPr>
          <p:cNvSpPr txBox="1"/>
          <p:nvPr/>
        </p:nvSpPr>
        <p:spPr>
          <a:xfrm>
            <a:off x="5232150" y="746743"/>
            <a:ext cx="5539865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000" b="1" spc="-191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Aquaculture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752430-20C8-9F5E-CC4B-E2F5924D29E5}"/>
              </a:ext>
            </a:extLst>
          </p:cNvPr>
          <p:cNvSpPr txBox="1"/>
          <p:nvPr/>
        </p:nvSpPr>
        <p:spPr>
          <a:xfrm>
            <a:off x="5047837" y="2968220"/>
            <a:ext cx="6255000" cy="3272947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7"/>
              </a:buBlip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Purpose: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Food, research, stock enhancements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7"/>
              </a:buBlip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Species Diversity: 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Catfish, Salmon, Trout, Shrimp &amp; Bass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7"/>
              </a:buBlip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Top Producing States (55% of sales): 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Mississippi, Washington, Louisiana, Florida, Alabama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7"/>
              </a:buBlip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Production Systems: 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pond culture, cage culture, tank culture, recirculating aquaculture systems (RAS), and integrated multi-trophic aquaculture (IMTA)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7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US ranks 17th in the 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world Aquaculture production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7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Regulatory bottlenecks, high production costs, limited coastal space, heavy reliance on imports.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DE797B-C97F-CA7E-48F9-8AC60BBD2D4F}"/>
              </a:ext>
            </a:extLst>
          </p:cNvPr>
          <p:cNvSpPr txBox="1"/>
          <p:nvPr/>
        </p:nvSpPr>
        <p:spPr>
          <a:xfrm>
            <a:off x="5047837" y="1479526"/>
            <a:ext cx="5940000" cy="105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6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Aquaculture</a:t>
            </a: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is the breeding, rearing, and harvesting of fish, shellfish, algae, and other organisms in all types of water environments.</a:t>
            </a:r>
          </a:p>
        </p:txBody>
      </p:sp>
      <p:sp>
        <p:nvSpPr>
          <p:cNvPr id="16" name="TextBox 20">
            <a:extLst>
              <a:ext uri="{FF2B5EF4-FFF2-40B4-BE49-F238E27FC236}">
                <a16:creationId xmlns:a16="http://schemas.microsoft.com/office/drawing/2014/main" id="{D412D8D7-4A15-0C0F-63F0-080CE4509BE0}"/>
              </a:ext>
            </a:extLst>
          </p:cNvPr>
          <p:cNvSpPr txBox="1"/>
          <p:nvPr/>
        </p:nvSpPr>
        <p:spPr>
          <a:xfrm>
            <a:off x="-14964000" y="746743"/>
            <a:ext cx="5539865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000" b="1" spc="-191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Land-Based Aquaculture Systems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D3B6114-D5A4-29EA-0DED-7EED3054BA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51" y="-10160999"/>
            <a:ext cx="21987550" cy="1017437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CBF98F-6850-AD9D-3A48-C875E57928A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50" y="6987975"/>
            <a:ext cx="22567569" cy="1120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937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2020B-8582-4F8E-1B14-62569D5A3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20">
            <a:extLst>
              <a:ext uri="{FF2B5EF4-FFF2-40B4-BE49-F238E27FC236}">
                <a16:creationId xmlns:a16="http://schemas.microsoft.com/office/drawing/2014/main" id="{3272B888-70BD-10AD-36D8-134E36160B0F}"/>
              </a:ext>
            </a:extLst>
          </p:cNvPr>
          <p:cNvSpPr txBox="1"/>
          <p:nvPr/>
        </p:nvSpPr>
        <p:spPr>
          <a:xfrm>
            <a:off x="786000" y="746743"/>
            <a:ext cx="5539865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400"/>
              </a:lnSpc>
            </a:pPr>
            <a:r>
              <a:rPr lang="en-US" sz="4000" b="1" spc="-191" dirty="0">
                <a:solidFill>
                  <a:srgbClr val="AD2A38"/>
                </a:solidFill>
                <a:latin typeface="Plus Jakarta Sans SemiBold" pitchFamily="2" charset="0"/>
                <a:ea typeface="Gotham Bold"/>
                <a:cs typeface="Plus Jakarta Sans SemiBold" pitchFamily="2" charset="0"/>
                <a:sym typeface="Gotham Bold"/>
              </a:rPr>
              <a:t>Land-Based Aquaculture Systems</a:t>
            </a:r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D85AD3F7-E770-BBF7-ACE4-CF782A3A30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4642" y="2048733"/>
            <a:ext cx="1627094" cy="162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Plus Jakarta Sans Medium" pitchFamily="2" charset="0"/>
            </a:endParaRPr>
          </a:p>
        </p:txBody>
      </p:sp>
      <p:sp>
        <p:nvSpPr>
          <p:cNvPr id="16" name="AutoShape 4">
            <a:extLst>
              <a:ext uri="{FF2B5EF4-FFF2-40B4-BE49-F238E27FC236}">
                <a16:creationId xmlns:a16="http://schemas.microsoft.com/office/drawing/2014/main" id="{252BB27F-A548-A266-15BA-1FC02E58E9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4642" y="339792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Plus Jakarta Sans Medium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AC16130-5506-5783-3DAA-69B8DF202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51" y="0"/>
            <a:ext cx="7150704" cy="33088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7D90193-DA1C-ED89-4168-D80FDAF1B5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351" y="3308871"/>
            <a:ext cx="7150704" cy="354912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4C11F77-A1A3-8C61-4F39-1A68991600C5}"/>
              </a:ext>
            </a:extLst>
          </p:cNvPr>
          <p:cNvGrpSpPr/>
          <p:nvPr/>
        </p:nvGrpSpPr>
        <p:grpSpPr>
          <a:xfrm>
            <a:off x="11582400" y="6241167"/>
            <a:ext cx="609600" cy="616833"/>
            <a:chOff x="17373600" y="9361750"/>
            <a:chExt cx="914400" cy="925250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02FE66D2-70E4-10C0-D41E-FA3FF0BEAD75}"/>
                </a:ext>
              </a:extLst>
            </p:cNvPr>
            <p:cNvSpPr/>
            <p:nvPr/>
          </p:nvSpPr>
          <p:spPr>
            <a:xfrm>
              <a:off x="17373600" y="937260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802765" h="802765">
                  <a:moveTo>
                    <a:pt x="0" y="0"/>
                  </a:moveTo>
                  <a:lnTo>
                    <a:pt x="802765" y="0"/>
                  </a:lnTo>
                  <a:lnTo>
                    <a:pt x="802765" y="802765"/>
                  </a:lnTo>
                  <a:lnTo>
                    <a:pt x="0" y="802765"/>
                  </a:lnTo>
                  <a:close/>
                </a:path>
              </a:pathLst>
            </a:custGeom>
            <a:solidFill>
              <a:srgbClr val="AD2A38"/>
            </a:solidFill>
          </p:spPr>
          <p:txBody>
            <a:bodyPr/>
            <a:lstStyle/>
            <a:p>
              <a:endParaRPr lang="en-US" sz="800">
                <a:latin typeface="Plus Jakarta Sans Medium" pitchFamily="2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F205E3B-FFFB-6BD7-AB44-05A8AD3E4068}"/>
                </a:ext>
              </a:extLst>
            </p:cNvPr>
            <p:cNvSpPr txBox="1"/>
            <p:nvPr/>
          </p:nvSpPr>
          <p:spPr>
            <a:xfrm>
              <a:off x="17373600" y="9361750"/>
              <a:ext cx="914400" cy="9252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00"/>
                </a:lnSpc>
              </a:pPr>
              <a:endParaRPr sz="800">
                <a:latin typeface="Plus Jakarta Sans Medium" pitchFamily="2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A7802BBD-16F5-5590-6E97-6EFC1FB86E83}"/>
                </a:ext>
              </a:extLst>
            </p:cNvPr>
            <p:cNvSpPr/>
            <p:nvPr/>
          </p:nvSpPr>
          <p:spPr>
            <a:xfrm>
              <a:off x="17555441" y="9544050"/>
              <a:ext cx="550718" cy="571500"/>
            </a:xfrm>
            <a:custGeom>
              <a:avLst/>
              <a:gdLst/>
              <a:ahLst/>
              <a:cxnLst/>
              <a:rect l="l" t="t" r="r" b="b"/>
              <a:pathLst>
                <a:path w="826077" h="857250">
                  <a:moveTo>
                    <a:pt x="0" y="0"/>
                  </a:moveTo>
                  <a:lnTo>
                    <a:pt x="826078" y="0"/>
                  </a:lnTo>
                  <a:lnTo>
                    <a:pt x="826078" y="857250"/>
                  </a:lnTo>
                  <a:lnTo>
                    <a:pt x="0" y="857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800">
                <a:latin typeface="Plus Jakarta Sans Medium" pitchFamily="2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4B387C4-4F4B-FA6D-A0AB-16206BCE5D3C}"/>
              </a:ext>
            </a:extLst>
          </p:cNvPr>
          <p:cNvSpPr txBox="1"/>
          <p:nvPr/>
        </p:nvSpPr>
        <p:spPr>
          <a:xfrm>
            <a:off x="563394" y="2298675"/>
            <a:ext cx="4967921" cy="3812582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Flow Through: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Lots of water available. Allow for a single pass through the tanks / raceways. Hard to control environment.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endParaRPr lang="en-US" sz="1600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RAS: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Very limited amount of make-up water (&lt;10%). System water is filtered mechanically &amp; biologically. Highly controlled environment.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endParaRPr lang="en-US" sz="1600" dirty="0">
              <a:solidFill>
                <a:schemeClr val="bg2">
                  <a:lumMod val="2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6"/>
              </a:buBlip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P-RAS: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Good amount of water available- System has mechanical filtration only. Water chemistry is kept good by the higher water exchange %/daily. </a:t>
            </a:r>
          </a:p>
        </p:txBody>
      </p:sp>
      <p:pic>
        <p:nvPicPr>
          <p:cNvPr id="17" name="Content Placeholder 7">
            <a:extLst>
              <a:ext uri="{FF2B5EF4-FFF2-40B4-BE49-F238E27FC236}">
                <a16:creationId xmlns:a16="http://schemas.microsoft.com/office/drawing/2014/main" id="{7528D63E-074B-D4E3-9F3D-6CF4BCF0AC5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0793" t="14638"/>
          <a:stretch/>
        </p:blipFill>
        <p:spPr>
          <a:xfrm>
            <a:off x="27319800" y="0"/>
            <a:ext cx="1122462" cy="6939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72A2F5D-85FF-6437-CC02-F4F123FCDEA3}"/>
              </a:ext>
            </a:extLst>
          </p:cNvPr>
          <p:cNvSpPr txBox="1"/>
          <p:nvPr/>
        </p:nvSpPr>
        <p:spPr>
          <a:xfrm>
            <a:off x="-5565007" y="-318635"/>
            <a:ext cx="3182832" cy="1693110"/>
          </a:xfrm>
          <a:prstGeom prst="rect">
            <a:avLst/>
          </a:prstGeom>
          <a:solidFill>
            <a:srgbClr val="AD2A38"/>
          </a:solidFill>
        </p:spPr>
        <p:txBody>
          <a:bodyPr wrap="square" lIns="360000" tIns="180000" rIns="360000" bIns="18000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spc="-100" dirty="0">
                <a:solidFill>
                  <a:schemeClr val="bg1">
                    <a:lumMod val="95000"/>
                  </a:schemeClr>
                </a:solidFill>
                <a:latin typeface="Plus Jakarta Sans SemiBold" pitchFamily="2" charset="77"/>
                <a:cs typeface="Plus Jakarta Sans SemiBold" pitchFamily="2" charset="77"/>
              </a:rPr>
              <a:t>Recirculating</a:t>
            </a:r>
          </a:p>
          <a:p>
            <a:pPr>
              <a:lnSpc>
                <a:spcPct val="90000"/>
              </a:lnSpc>
            </a:pPr>
            <a:r>
              <a:rPr lang="en-US" sz="3200" b="1" spc="-100" dirty="0">
                <a:solidFill>
                  <a:schemeClr val="bg1">
                    <a:lumMod val="95000"/>
                  </a:schemeClr>
                </a:solidFill>
                <a:latin typeface="Plus Jakarta Sans SemiBold" pitchFamily="2" charset="77"/>
                <a:cs typeface="Plus Jakarta Sans SemiBold" pitchFamily="2" charset="77"/>
              </a:rPr>
              <a:t>Aquaculture</a:t>
            </a:r>
          </a:p>
          <a:p>
            <a:pPr>
              <a:lnSpc>
                <a:spcPct val="90000"/>
              </a:lnSpc>
            </a:pPr>
            <a:r>
              <a:rPr lang="en-US" sz="3200" b="1" spc="-100" dirty="0">
                <a:solidFill>
                  <a:schemeClr val="bg1">
                    <a:lumMod val="95000"/>
                  </a:schemeClr>
                </a:solidFill>
                <a:latin typeface="Plus Jakarta Sans SemiBold" pitchFamily="2" charset="77"/>
                <a:cs typeface="Plus Jakarta Sans SemiBold" pitchFamily="2" charset="77"/>
              </a:rPr>
              <a:t>Systems</a:t>
            </a:r>
          </a:p>
        </p:txBody>
      </p:sp>
    </p:spTree>
    <p:extLst>
      <p:ext uri="{BB962C8B-B14F-4D97-AF65-F5344CB8AC3E}">
        <p14:creationId xmlns:p14="http://schemas.microsoft.com/office/powerpoint/2010/main" val="34299963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BCAE4B8-E0B4-AA38-D0EC-1A1C5FA840BE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/>
          <a:srcRect t="14638"/>
          <a:stretch/>
        </p:blipFill>
        <p:spPr>
          <a:xfrm>
            <a:off x="15187" y="5466"/>
            <a:ext cx="12192000" cy="6939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6A9FE2D-C8CE-CE0B-A383-E8823DC494ED}"/>
              </a:ext>
            </a:extLst>
          </p:cNvPr>
          <p:cNvGrpSpPr/>
          <p:nvPr/>
        </p:nvGrpSpPr>
        <p:grpSpPr>
          <a:xfrm>
            <a:off x="11582400" y="6241167"/>
            <a:ext cx="609600" cy="616833"/>
            <a:chOff x="17373600" y="9361750"/>
            <a:chExt cx="914400" cy="925250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8377E99-B7F0-2A85-CA8F-983BFE71D2E3}"/>
                </a:ext>
              </a:extLst>
            </p:cNvPr>
            <p:cNvSpPr/>
            <p:nvPr/>
          </p:nvSpPr>
          <p:spPr>
            <a:xfrm>
              <a:off x="17373600" y="937260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802765" h="802765">
                  <a:moveTo>
                    <a:pt x="0" y="0"/>
                  </a:moveTo>
                  <a:lnTo>
                    <a:pt x="802765" y="0"/>
                  </a:lnTo>
                  <a:lnTo>
                    <a:pt x="802765" y="802765"/>
                  </a:lnTo>
                  <a:lnTo>
                    <a:pt x="0" y="802765"/>
                  </a:lnTo>
                  <a:close/>
                </a:path>
              </a:pathLst>
            </a:custGeom>
            <a:solidFill>
              <a:srgbClr val="AD2A38"/>
            </a:solidFill>
          </p:spPr>
          <p:txBody>
            <a:bodyPr/>
            <a:lstStyle/>
            <a:p>
              <a:endParaRPr lang="en-US" sz="800">
                <a:latin typeface="Plus Jakarta Sans Medium" pitchFamily="2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36301F6-1EEB-7247-E9F0-59F4C21D63E1}"/>
                </a:ext>
              </a:extLst>
            </p:cNvPr>
            <p:cNvSpPr txBox="1"/>
            <p:nvPr/>
          </p:nvSpPr>
          <p:spPr>
            <a:xfrm>
              <a:off x="17373600" y="9361750"/>
              <a:ext cx="914400" cy="9252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00"/>
                </a:lnSpc>
              </a:pPr>
              <a:endParaRPr sz="800">
                <a:latin typeface="Plus Jakarta Sans Medium" pitchFamily="2" charset="0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3F9222A0-0331-AB29-5DBB-8D3A5CBB9C8C}"/>
                </a:ext>
              </a:extLst>
            </p:cNvPr>
            <p:cNvSpPr/>
            <p:nvPr/>
          </p:nvSpPr>
          <p:spPr>
            <a:xfrm>
              <a:off x="17555441" y="9544050"/>
              <a:ext cx="550718" cy="571500"/>
            </a:xfrm>
            <a:custGeom>
              <a:avLst/>
              <a:gdLst/>
              <a:ahLst/>
              <a:cxnLst/>
              <a:rect l="l" t="t" r="r" b="b"/>
              <a:pathLst>
                <a:path w="826077" h="857250">
                  <a:moveTo>
                    <a:pt x="0" y="0"/>
                  </a:moveTo>
                  <a:lnTo>
                    <a:pt x="826078" y="0"/>
                  </a:lnTo>
                  <a:lnTo>
                    <a:pt x="826078" y="857250"/>
                  </a:lnTo>
                  <a:lnTo>
                    <a:pt x="0" y="857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800">
                <a:latin typeface="Plus Jakarta Sans Medium" pitchFamily="2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C8F6CA9-8EBF-431A-0673-EC6706BDAB2A}"/>
              </a:ext>
            </a:extLst>
          </p:cNvPr>
          <p:cNvSpPr txBox="1"/>
          <p:nvPr/>
        </p:nvSpPr>
        <p:spPr>
          <a:xfrm>
            <a:off x="0" y="661"/>
            <a:ext cx="3182832" cy="1693110"/>
          </a:xfrm>
          <a:prstGeom prst="rect">
            <a:avLst/>
          </a:prstGeom>
          <a:solidFill>
            <a:srgbClr val="AD2A38"/>
          </a:solidFill>
        </p:spPr>
        <p:txBody>
          <a:bodyPr wrap="square" lIns="360000" tIns="180000" rIns="360000" bIns="18000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b="1" spc="-100" dirty="0">
                <a:solidFill>
                  <a:schemeClr val="bg1">
                    <a:lumMod val="95000"/>
                  </a:schemeClr>
                </a:solidFill>
                <a:latin typeface="Plus Jakarta Sans SemiBold" pitchFamily="2" charset="77"/>
                <a:cs typeface="Plus Jakarta Sans SemiBold" pitchFamily="2" charset="77"/>
              </a:rPr>
              <a:t>Recirculating</a:t>
            </a:r>
          </a:p>
          <a:p>
            <a:pPr>
              <a:lnSpc>
                <a:spcPct val="90000"/>
              </a:lnSpc>
            </a:pPr>
            <a:r>
              <a:rPr lang="en-US" sz="3200" b="1" spc="-100" dirty="0">
                <a:solidFill>
                  <a:schemeClr val="bg1">
                    <a:lumMod val="95000"/>
                  </a:schemeClr>
                </a:solidFill>
                <a:latin typeface="Plus Jakarta Sans SemiBold" pitchFamily="2" charset="77"/>
                <a:cs typeface="Plus Jakarta Sans SemiBold" pitchFamily="2" charset="77"/>
              </a:rPr>
              <a:t>Aquaculture</a:t>
            </a:r>
          </a:p>
          <a:p>
            <a:pPr>
              <a:lnSpc>
                <a:spcPct val="90000"/>
              </a:lnSpc>
            </a:pPr>
            <a:r>
              <a:rPr lang="en-US" sz="3200" b="1" spc="-100" dirty="0">
                <a:solidFill>
                  <a:schemeClr val="bg1">
                    <a:lumMod val="95000"/>
                  </a:schemeClr>
                </a:solidFill>
                <a:latin typeface="Plus Jakarta Sans SemiBold" pitchFamily="2" charset="77"/>
                <a:cs typeface="Plus Jakarta Sans SemiBold" pitchFamily="2" charset="77"/>
              </a:rPr>
              <a:t>Systems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952F335-FF5A-D820-D024-5D3870432FD2}"/>
              </a:ext>
            </a:extLst>
          </p:cNvPr>
          <p:cNvGrpSpPr/>
          <p:nvPr/>
        </p:nvGrpSpPr>
        <p:grpSpPr>
          <a:xfrm>
            <a:off x="510550" y="-20646000"/>
            <a:ext cx="7330780" cy="1929470"/>
            <a:chOff x="510550" y="613971"/>
            <a:chExt cx="7330780" cy="192947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71607F-8798-7465-79DE-D9805A472A68}"/>
                </a:ext>
              </a:extLst>
            </p:cNvPr>
            <p:cNvSpPr txBox="1"/>
            <p:nvPr/>
          </p:nvSpPr>
          <p:spPr>
            <a:xfrm>
              <a:off x="664341" y="613971"/>
              <a:ext cx="7176989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000" b="1" spc="-100" dirty="0">
                  <a:solidFill>
                    <a:srgbClr val="AD2A38"/>
                  </a:solidFill>
                  <a:latin typeface="Plus Jakarta Sans SemiBold" pitchFamily="2" charset="77"/>
                  <a:cs typeface="Plus Jakarta Sans SemiBold" pitchFamily="2" charset="77"/>
                </a:rPr>
                <a:t>Off-flavor Compounds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4DB4CFE-9C96-257E-64CA-77F28A1D078C}"/>
                </a:ext>
              </a:extLst>
            </p:cNvPr>
            <p:cNvSpPr txBox="1"/>
            <p:nvPr/>
          </p:nvSpPr>
          <p:spPr>
            <a:xfrm>
              <a:off x="510550" y="1436920"/>
              <a:ext cx="4360932" cy="11065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5"/>
                </a:buBlip>
              </a:pPr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Influent &amp; Effluent disinfection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5"/>
                </a:buBlip>
              </a:pPr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Off-Flavor Treatments in Purge targeting MIB &amp; </a:t>
              </a:r>
              <a:r>
                <a:rPr lang="en-US" dirty="0" err="1">
                  <a:solidFill>
                    <a:schemeClr val="bg2">
                      <a:lumMod val="25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Geosmin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B275A58-3CE3-D039-14F3-CCA340525AB8}"/>
              </a:ext>
            </a:extLst>
          </p:cNvPr>
          <p:cNvGrpSpPr/>
          <p:nvPr/>
        </p:nvGrpSpPr>
        <p:grpSpPr>
          <a:xfrm>
            <a:off x="6196286" y="-14055077"/>
            <a:ext cx="3062106" cy="3468868"/>
            <a:chOff x="6196286" y="338492"/>
            <a:chExt cx="3062106" cy="346886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626CC73D-4A79-290B-C43F-EAA1D9EEFFD3}"/>
                </a:ext>
              </a:extLst>
            </p:cNvPr>
            <p:cNvGrpSpPr/>
            <p:nvPr/>
          </p:nvGrpSpPr>
          <p:grpSpPr>
            <a:xfrm>
              <a:off x="6196286" y="745254"/>
              <a:ext cx="3062106" cy="3062106"/>
              <a:chOff x="906482" y="2819400"/>
              <a:chExt cx="5189518" cy="5189518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2D7D9B57-8B49-48EA-D83B-074DC5E615A0}"/>
                  </a:ext>
                </a:extLst>
              </p:cNvPr>
              <p:cNvSpPr/>
              <p:nvPr/>
            </p:nvSpPr>
            <p:spPr>
              <a:xfrm>
                <a:off x="906482" y="2819400"/>
                <a:ext cx="5189518" cy="518951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lus Jakarta Sans Medium" pitchFamily="2" charset="0"/>
                </a:endParaRPr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7365C57-B0B7-CAAF-5E8D-B9FD3E48D9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13815" y="3612108"/>
                <a:ext cx="3144475" cy="3770865"/>
              </a:xfrm>
              <a:prstGeom prst="rect">
                <a:avLst/>
              </a:prstGeom>
            </p:spPr>
          </p:pic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97ADBEC-9038-EBB8-D52F-7351C9F7FA84}"/>
                </a:ext>
              </a:extLst>
            </p:cNvPr>
            <p:cNvSpPr txBox="1"/>
            <p:nvPr/>
          </p:nvSpPr>
          <p:spPr>
            <a:xfrm>
              <a:off x="7201394" y="338492"/>
              <a:ext cx="105189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AD2A38"/>
                  </a:solidFill>
                  <a:latin typeface="Plus Jakarta Sans ExtraBold" pitchFamily="2" charset="0"/>
                  <a:cs typeface="Plus Jakarta Sans ExtraBold" pitchFamily="2" charset="0"/>
                </a:rPr>
                <a:t>GEOSMIN</a:t>
              </a:r>
              <a:endParaRPr lang="en-PH" dirty="0">
                <a:latin typeface="Plus Jakarta Sans Medium" pitchFamily="2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E365DBD-5A35-1219-1993-E586ACBEAADB}"/>
              </a:ext>
            </a:extLst>
          </p:cNvPr>
          <p:cNvGrpSpPr/>
          <p:nvPr/>
        </p:nvGrpSpPr>
        <p:grpSpPr>
          <a:xfrm>
            <a:off x="9340156" y="-5924755"/>
            <a:ext cx="3068659" cy="3478738"/>
            <a:chOff x="9340156" y="332776"/>
            <a:chExt cx="3068659" cy="347873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AC3EA21-C610-9CCB-8829-2017F37D86EE}"/>
                </a:ext>
              </a:extLst>
            </p:cNvPr>
            <p:cNvGrpSpPr/>
            <p:nvPr/>
          </p:nvGrpSpPr>
          <p:grpSpPr>
            <a:xfrm>
              <a:off x="9340156" y="742855"/>
              <a:ext cx="3068659" cy="3068659"/>
              <a:chOff x="5276403" y="2952586"/>
              <a:chExt cx="4656118" cy="465611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C36D7A21-88A9-4B54-5315-9A03609C5E46}"/>
                  </a:ext>
                </a:extLst>
              </p:cNvPr>
              <p:cNvSpPr/>
              <p:nvPr/>
            </p:nvSpPr>
            <p:spPr>
              <a:xfrm>
                <a:off x="5276403" y="2952586"/>
                <a:ext cx="4656118" cy="465611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lus Jakarta Sans Medium" pitchFamily="2" charset="0"/>
                </a:endParaRP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ACA743A9-8C43-0A97-3E08-BEDFAFC4A8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214751" y="3670085"/>
                <a:ext cx="3095294" cy="3221120"/>
              </a:xfrm>
              <a:prstGeom prst="rect">
                <a:avLst/>
              </a:prstGeom>
            </p:spPr>
          </p:pic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E93C34C-E8DA-73D7-5650-42F4E89D7AA8}"/>
                </a:ext>
              </a:extLst>
            </p:cNvPr>
            <p:cNvSpPr txBox="1"/>
            <p:nvPr/>
          </p:nvSpPr>
          <p:spPr>
            <a:xfrm>
              <a:off x="10508039" y="332776"/>
              <a:ext cx="732893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AD2A38"/>
                  </a:solidFill>
                  <a:latin typeface="Plus Jakarta Sans ExtraBold" pitchFamily="2" charset="0"/>
                  <a:cs typeface="Plus Jakarta Sans ExtraBold" pitchFamily="2" charset="0"/>
                </a:rPr>
                <a:t>2-MIB</a:t>
              </a:r>
              <a:endParaRPr lang="en-PH" dirty="0">
                <a:latin typeface="Plus Jakarta Sans Medium" pitchFamily="2" charset="0"/>
              </a:endParaRPr>
            </a:p>
          </p:txBody>
        </p:sp>
      </p:grpSp>
      <p:sp>
        <p:nvSpPr>
          <p:cNvPr id="24" name="Freeform 5">
            <a:extLst>
              <a:ext uri="{FF2B5EF4-FFF2-40B4-BE49-F238E27FC236}">
                <a16:creationId xmlns:a16="http://schemas.microsoft.com/office/drawing/2014/main" id="{745924D8-C5C0-F7D9-9ACB-D1B5542DECE5}"/>
              </a:ext>
            </a:extLst>
          </p:cNvPr>
          <p:cNvSpPr/>
          <p:nvPr/>
        </p:nvSpPr>
        <p:spPr>
          <a:xfrm>
            <a:off x="0" y="26334447"/>
            <a:ext cx="12192000" cy="3495350"/>
          </a:xfrm>
          <a:custGeom>
            <a:avLst/>
            <a:gdLst/>
            <a:ahLst/>
            <a:cxnLst/>
            <a:rect l="l" t="t" r="r" b="b"/>
            <a:pathLst>
              <a:path w="802765" h="802765">
                <a:moveTo>
                  <a:pt x="0" y="0"/>
                </a:moveTo>
                <a:lnTo>
                  <a:pt x="802765" y="0"/>
                </a:lnTo>
                <a:lnTo>
                  <a:pt x="802765" y="802765"/>
                </a:lnTo>
                <a:lnTo>
                  <a:pt x="0" y="802765"/>
                </a:lnTo>
                <a:close/>
              </a:path>
            </a:pathLst>
          </a:custGeom>
          <a:solidFill>
            <a:srgbClr val="22323A"/>
          </a:solidFill>
        </p:spPr>
        <p:txBody>
          <a:bodyPr/>
          <a:lstStyle/>
          <a:p>
            <a:endParaRPr lang="en-US" sz="800">
              <a:latin typeface="Plus Jakarta San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524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2">
            <a:extLst>
              <a:ext uri="{FF2B5EF4-FFF2-40B4-BE49-F238E27FC236}">
                <a16:creationId xmlns:a16="http://schemas.microsoft.com/office/drawing/2014/main" id="{99408528-FF5D-EF58-C9BE-90DEC40338B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4642" y="2048733"/>
            <a:ext cx="1627094" cy="162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Plus Jakarta Sans Medium" pitchFamily="2" charset="0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FB6176EF-91B9-5BA5-59B5-B3890C8F7D84}"/>
              </a:ext>
            </a:extLst>
          </p:cNvPr>
          <p:cNvSpPr/>
          <p:nvPr/>
        </p:nvSpPr>
        <p:spPr>
          <a:xfrm>
            <a:off x="0" y="3362650"/>
            <a:ext cx="12192000" cy="3495350"/>
          </a:xfrm>
          <a:custGeom>
            <a:avLst/>
            <a:gdLst/>
            <a:ahLst/>
            <a:cxnLst/>
            <a:rect l="l" t="t" r="r" b="b"/>
            <a:pathLst>
              <a:path w="802765" h="802765">
                <a:moveTo>
                  <a:pt x="0" y="0"/>
                </a:moveTo>
                <a:lnTo>
                  <a:pt x="802765" y="0"/>
                </a:lnTo>
                <a:lnTo>
                  <a:pt x="802765" y="802765"/>
                </a:lnTo>
                <a:lnTo>
                  <a:pt x="0" y="802765"/>
                </a:lnTo>
                <a:close/>
              </a:path>
            </a:pathLst>
          </a:custGeom>
          <a:solidFill>
            <a:srgbClr val="22323A"/>
          </a:solidFill>
        </p:spPr>
        <p:txBody>
          <a:bodyPr/>
          <a:lstStyle/>
          <a:p>
            <a:endParaRPr lang="en-US" sz="800">
              <a:latin typeface="Plus Jakarta Sans Medium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59938-7FB4-614A-6C76-9079BB886B84}"/>
              </a:ext>
            </a:extLst>
          </p:cNvPr>
          <p:cNvSpPr txBox="1"/>
          <p:nvPr/>
        </p:nvSpPr>
        <p:spPr>
          <a:xfrm>
            <a:off x="11582400" y="6241167"/>
            <a:ext cx="609600" cy="616833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800">
              <a:latin typeface="Plus Jakarta Sans Medium" pitchFamily="2" charset="0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9DAB42E5-D326-06CD-719F-667D0B34BDC1}"/>
              </a:ext>
            </a:extLst>
          </p:cNvPr>
          <p:cNvSpPr/>
          <p:nvPr/>
        </p:nvSpPr>
        <p:spPr>
          <a:xfrm>
            <a:off x="11703627" y="6362700"/>
            <a:ext cx="367145" cy="381000"/>
          </a:xfrm>
          <a:custGeom>
            <a:avLst/>
            <a:gdLst/>
            <a:ahLst/>
            <a:cxnLst/>
            <a:rect l="l" t="t" r="r" b="b"/>
            <a:pathLst>
              <a:path w="826077" h="857250">
                <a:moveTo>
                  <a:pt x="0" y="0"/>
                </a:moveTo>
                <a:lnTo>
                  <a:pt x="826078" y="0"/>
                </a:lnTo>
                <a:lnTo>
                  <a:pt x="826078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Plus Jakarta Sans Medium" pitchFamily="2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3CAC0BA-754F-0494-D6F9-BA0AC8E430F3}"/>
              </a:ext>
            </a:extLst>
          </p:cNvPr>
          <p:cNvGrpSpPr/>
          <p:nvPr/>
        </p:nvGrpSpPr>
        <p:grpSpPr>
          <a:xfrm>
            <a:off x="510550" y="728734"/>
            <a:ext cx="7330780" cy="1929470"/>
            <a:chOff x="510550" y="613971"/>
            <a:chExt cx="7330780" cy="192947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9FE0F83-01FF-B9B8-BA03-D14636260886}"/>
                </a:ext>
              </a:extLst>
            </p:cNvPr>
            <p:cNvSpPr txBox="1"/>
            <p:nvPr/>
          </p:nvSpPr>
          <p:spPr>
            <a:xfrm>
              <a:off x="664341" y="613971"/>
              <a:ext cx="7176989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000" b="1" spc="-100" dirty="0">
                  <a:solidFill>
                    <a:srgbClr val="AD2A38"/>
                  </a:solidFill>
                  <a:latin typeface="Plus Jakarta Sans SemiBold" pitchFamily="2" charset="77"/>
                  <a:cs typeface="Plus Jakarta Sans SemiBold" pitchFamily="2" charset="77"/>
                </a:rPr>
                <a:t>Off-flavor Compounds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0801720-0881-F390-B3DB-B75563F528C7}"/>
                </a:ext>
              </a:extLst>
            </p:cNvPr>
            <p:cNvSpPr txBox="1"/>
            <p:nvPr/>
          </p:nvSpPr>
          <p:spPr>
            <a:xfrm>
              <a:off x="510550" y="1436920"/>
              <a:ext cx="4360932" cy="11065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4"/>
                </a:buBlip>
              </a:pPr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Influent &amp; Effluent disinfection</a:t>
              </a:r>
            </a:p>
            <a:p>
              <a:pPr marL="400070" indent="-285764">
                <a:lnSpc>
                  <a:spcPct val="120000"/>
                </a:lnSpc>
                <a:spcAft>
                  <a:spcPts val="400"/>
                </a:spcAft>
                <a:buClr>
                  <a:schemeClr val="bg1">
                    <a:lumMod val="50000"/>
                  </a:schemeClr>
                </a:buClr>
                <a:buSzPct val="80000"/>
                <a:buBlip>
                  <a:blip r:embed="rId4"/>
                </a:buBlip>
              </a:pPr>
              <a:r>
                <a:rPr lang="en-US" dirty="0">
                  <a:solidFill>
                    <a:schemeClr val="bg2">
                      <a:lumMod val="25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Off-Flavor Treatments in Purge targeting MIB &amp; </a:t>
              </a:r>
              <a:r>
                <a:rPr lang="en-US" dirty="0" err="1">
                  <a:solidFill>
                    <a:schemeClr val="bg2">
                      <a:lumMod val="25000"/>
                    </a:schemeClr>
                  </a:solidFill>
                  <a:latin typeface="Plus Jakarta Sans Medium" pitchFamily="2" charset="0"/>
                  <a:cs typeface="Plus Jakarta Sans Medium" pitchFamily="2" charset="0"/>
                </a:rPr>
                <a:t>Geosmin</a:t>
              </a:r>
              <a:endPara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19431C8-9187-CD89-C6A6-C3C8E06494D8}"/>
              </a:ext>
            </a:extLst>
          </p:cNvPr>
          <p:cNvGrpSpPr/>
          <p:nvPr/>
        </p:nvGrpSpPr>
        <p:grpSpPr>
          <a:xfrm>
            <a:off x="6196286" y="338492"/>
            <a:ext cx="3062106" cy="3468868"/>
            <a:chOff x="6196286" y="338492"/>
            <a:chExt cx="3062106" cy="3468868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8025726A-2C73-E87A-BAE2-80DD0DCD699B}"/>
                </a:ext>
              </a:extLst>
            </p:cNvPr>
            <p:cNvGrpSpPr/>
            <p:nvPr/>
          </p:nvGrpSpPr>
          <p:grpSpPr>
            <a:xfrm>
              <a:off x="6196286" y="745254"/>
              <a:ext cx="3062106" cy="3062106"/>
              <a:chOff x="906482" y="2819400"/>
              <a:chExt cx="5189518" cy="5189518"/>
            </a:xfrm>
          </p:grpSpPr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69176835-E9E7-8BBC-9A76-489FC1D24BBF}"/>
                  </a:ext>
                </a:extLst>
              </p:cNvPr>
              <p:cNvSpPr/>
              <p:nvPr/>
            </p:nvSpPr>
            <p:spPr>
              <a:xfrm>
                <a:off x="906482" y="2819400"/>
                <a:ext cx="5189518" cy="518951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lus Jakarta Sans Medium" pitchFamily="2" charset="0"/>
                </a:endParaRPr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C11C43A6-B197-57C8-8FA0-78A2CF9C4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13815" y="3612108"/>
                <a:ext cx="3144475" cy="3770865"/>
              </a:xfrm>
              <a:prstGeom prst="rect">
                <a:avLst/>
              </a:prstGeom>
            </p:spPr>
          </p:pic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ED4B951-0AC3-3AF4-3299-F935AE35EE05}"/>
                </a:ext>
              </a:extLst>
            </p:cNvPr>
            <p:cNvSpPr txBox="1"/>
            <p:nvPr/>
          </p:nvSpPr>
          <p:spPr>
            <a:xfrm>
              <a:off x="7201394" y="338492"/>
              <a:ext cx="1051891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AD2A38"/>
                  </a:solidFill>
                  <a:latin typeface="Plus Jakarta Sans ExtraBold" pitchFamily="2" charset="0"/>
                  <a:cs typeface="Plus Jakarta Sans ExtraBold" pitchFamily="2" charset="0"/>
                </a:rPr>
                <a:t>GEOSMIN</a:t>
              </a:r>
              <a:endParaRPr lang="en-PH" dirty="0">
                <a:latin typeface="Plus Jakarta Sans Medium" pitchFamily="2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FCC9C16-8879-A51F-F6E6-00D8338029AC}"/>
              </a:ext>
            </a:extLst>
          </p:cNvPr>
          <p:cNvGrpSpPr/>
          <p:nvPr/>
        </p:nvGrpSpPr>
        <p:grpSpPr>
          <a:xfrm>
            <a:off x="9340156" y="332776"/>
            <a:ext cx="3068659" cy="3478738"/>
            <a:chOff x="9340156" y="332776"/>
            <a:chExt cx="3068659" cy="3478738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C6EDE92-E993-E820-DF81-B4B7D5B1B3B1}"/>
                </a:ext>
              </a:extLst>
            </p:cNvPr>
            <p:cNvGrpSpPr/>
            <p:nvPr/>
          </p:nvGrpSpPr>
          <p:grpSpPr>
            <a:xfrm>
              <a:off x="9340156" y="742855"/>
              <a:ext cx="3068659" cy="3068659"/>
              <a:chOff x="5276403" y="2952586"/>
              <a:chExt cx="4656118" cy="4656118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ADC614AC-FC29-AEB7-FB35-77D333AE04C9}"/>
                  </a:ext>
                </a:extLst>
              </p:cNvPr>
              <p:cNvSpPr/>
              <p:nvPr/>
            </p:nvSpPr>
            <p:spPr>
              <a:xfrm>
                <a:off x="5276403" y="2952586"/>
                <a:ext cx="4656118" cy="465611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lus Jakarta Sans Medium" pitchFamily="2" charset="0"/>
                </a:endParaRPr>
              </a:p>
            </p:txBody>
          </p: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1F53B2D3-7014-024B-E240-30C9A27CD5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6214751" y="3670085"/>
                <a:ext cx="3095294" cy="3221120"/>
              </a:xfrm>
              <a:prstGeom prst="rect">
                <a:avLst/>
              </a:prstGeom>
            </p:spPr>
          </p:pic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BE72778-BF84-F1AF-D2A4-3A8EA35A8A6B}"/>
                </a:ext>
              </a:extLst>
            </p:cNvPr>
            <p:cNvSpPr txBox="1"/>
            <p:nvPr/>
          </p:nvSpPr>
          <p:spPr>
            <a:xfrm>
              <a:off x="10508039" y="332776"/>
              <a:ext cx="732893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sz="1400" b="1" dirty="0">
                  <a:solidFill>
                    <a:srgbClr val="AD2A38"/>
                  </a:solidFill>
                  <a:latin typeface="Plus Jakarta Sans ExtraBold" pitchFamily="2" charset="0"/>
                  <a:cs typeface="Plus Jakarta Sans ExtraBold" pitchFamily="2" charset="0"/>
                </a:rPr>
                <a:t>2-MIB</a:t>
              </a:r>
              <a:endParaRPr lang="en-PH" dirty="0">
                <a:latin typeface="Plus Jakarta Sans Medium" pitchFamily="2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0D9B2131-65EF-88EF-BF2A-90B9753ED417}"/>
              </a:ext>
            </a:extLst>
          </p:cNvPr>
          <p:cNvSpPr txBox="1"/>
          <p:nvPr/>
        </p:nvSpPr>
        <p:spPr>
          <a:xfrm>
            <a:off x="510550" y="4078886"/>
            <a:ext cx="3866686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6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RAS </a:t>
            </a:r>
            <a:r>
              <a:rPr lang="en-US" sz="1600" b="1" dirty="0">
                <a:solidFill>
                  <a:schemeClr val="bg1"/>
                </a:solidFill>
                <a:latin typeface="Plus Jakarta Sans ExtraBold"/>
                <a:cs typeface="Plus Jakarta Sans ExtraBold"/>
                <a:sym typeface="Wingdings" panose="05000000000000000000" pitchFamily="2" charset="2"/>
              </a:rPr>
              <a:t> </a:t>
            </a: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Accumulation of OFCs: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Even Small amount of OFCs affect the flesh flavor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Detectible at low [C] 5-10 parts/ trillion.</a:t>
            </a:r>
          </a:p>
          <a:p>
            <a:pPr marL="400070" indent="-285764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Essential to allow fish to depurate and remove off flavor prior to harvest.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6E94BAA-EAFF-1BCB-DC8D-C7168A3B26EF}"/>
              </a:ext>
            </a:extLst>
          </p:cNvPr>
          <p:cNvSpPr txBox="1"/>
          <p:nvPr/>
        </p:nvSpPr>
        <p:spPr>
          <a:xfrm>
            <a:off x="4510579" y="4078886"/>
            <a:ext cx="3600000" cy="2248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6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Purge systems: Side tank or systems where incoming water is either abundant or treated. </a:t>
            </a:r>
            <a:endParaRPr lang="en-US" sz="1400" dirty="0">
              <a:solidFill>
                <a:schemeClr val="bg1"/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Purge takes time &amp; resources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Fish lose weight &gt;5% BW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Extra system to maintain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Overall Costly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44D3A0A-DF64-3F71-555B-E41630247EEE}"/>
              </a:ext>
            </a:extLst>
          </p:cNvPr>
          <p:cNvSpPr txBox="1"/>
          <p:nvPr/>
        </p:nvSpPr>
        <p:spPr>
          <a:xfrm>
            <a:off x="8243921" y="4078886"/>
            <a:ext cx="3600000" cy="2158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4306"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</a:pPr>
            <a:r>
              <a:rPr lang="en-US" sz="1600" b="1" dirty="0">
                <a:solidFill>
                  <a:schemeClr val="bg1"/>
                </a:solidFill>
                <a:latin typeface="Plus Jakarta Sans ExtraBold" pitchFamily="2" charset="0"/>
                <a:cs typeface="Plus Jakarta Sans ExtraBold" pitchFamily="2" charset="0"/>
              </a:rPr>
              <a:t>Most frequent cause for earthy and musty taste: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2-methylisoborneol (2-MIB) and </a:t>
            </a:r>
            <a:r>
              <a:rPr lang="en-US" sz="1400" dirty="0" err="1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Geosmin</a:t>
            </a:r>
            <a:endParaRPr lang="en-US" sz="1400" dirty="0">
              <a:solidFill>
                <a:schemeClr val="bg1">
                  <a:lumMod val="95000"/>
                </a:schemeClr>
              </a:solidFill>
              <a:latin typeface="Plus Jakarta Sans Medium" pitchFamily="2" charset="0"/>
              <a:cs typeface="Plus Jakarta Sans Medium" pitchFamily="2" charset="0"/>
            </a:endParaRP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From Cyanobacteria (blue-green algae) &amp; microorganisms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4"/>
              </a:buBlip>
            </a:pPr>
            <a:r>
              <a:rPr lang="en-US" sz="1400" dirty="0">
                <a:solidFill>
                  <a:schemeClr val="bg1">
                    <a:lumMod val="9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Accumulates in system/ feed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79CBFC73-D1FB-4B86-671D-D9B8C31F4CB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60" b="-1883"/>
          <a:stretch/>
        </p:blipFill>
        <p:spPr>
          <a:xfrm>
            <a:off x="17288395" y="838739"/>
            <a:ext cx="7348503" cy="5021109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9E4836CC-18E1-8F99-735E-E8B2B841F6F0}"/>
              </a:ext>
            </a:extLst>
          </p:cNvPr>
          <p:cNvGrpSpPr/>
          <p:nvPr/>
        </p:nvGrpSpPr>
        <p:grpSpPr>
          <a:xfrm>
            <a:off x="-11319000" y="747891"/>
            <a:ext cx="5073505" cy="1343144"/>
            <a:chOff x="914693" y="2370072"/>
            <a:chExt cx="5073505" cy="134314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E1895BF-31F2-BA83-3565-415D38F7A6A3}"/>
                </a:ext>
              </a:extLst>
            </p:cNvPr>
            <p:cNvSpPr txBox="1"/>
            <p:nvPr/>
          </p:nvSpPr>
          <p:spPr>
            <a:xfrm>
              <a:off x="945776" y="3082722"/>
              <a:ext cx="4864713" cy="63049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lus Jakarta Sans Medium" pitchFamily="2" charset="77"/>
                  <a:cs typeface="Plus Jakarta Sans Medium" pitchFamily="2" charset="77"/>
                </a:rPr>
                <a:t>How to shorten the purge time to clean fish for human consumption?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F69FAF5-2B50-CC67-80D4-0F2C720D6FDF}"/>
                </a:ext>
              </a:extLst>
            </p:cNvPr>
            <p:cNvSpPr txBox="1"/>
            <p:nvPr/>
          </p:nvSpPr>
          <p:spPr>
            <a:xfrm>
              <a:off x="914693" y="2370072"/>
              <a:ext cx="5073505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3600" b="1" spc="-100" dirty="0">
                  <a:solidFill>
                    <a:srgbClr val="AD2A38"/>
                  </a:solidFill>
                  <a:latin typeface="Plus Jakarta Sans SemiBold" pitchFamily="2" charset="77"/>
                  <a:cs typeface="Plus Jakarta Sans SemiBold" pitchFamily="2" charset="77"/>
                </a:rPr>
                <a:t>Ozone in Purge Systems</a:t>
              </a: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C8B599A6-6541-EC90-F570-58BB6B56F700}"/>
              </a:ext>
            </a:extLst>
          </p:cNvPr>
          <p:cNvSpPr txBox="1"/>
          <p:nvPr/>
        </p:nvSpPr>
        <p:spPr>
          <a:xfrm>
            <a:off x="24231000" y="5859848"/>
            <a:ext cx="7731509" cy="433553"/>
          </a:xfrm>
          <a:prstGeom prst="rect">
            <a:avLst/>
          </a:prstGeom>
          <a:solidFill>
            <a:srgbClr val="C0E0E2">
              <a:alpha val="38000"/>
            </a:srgbClr>
          </a:solidFill>
        </p:spPr>
        <p:txBody>
          <a:bodyPr wrap="square" lIns="360000" tIns="108000" rIns="360000" bIns="108000">
            <a:spAutoFit/>
          </a:bodyPr>
          <a:lstStyle/>
          <a:p>
            <a:r>
              <a:rPr lang="en-US" sz="1400" dirty="0">
                <a:latin typeface="Plus Jakarta Sans Medium"/>
                <a:cs typeface="Plus Jakarta Sans Medium"/>
              </a:rPr>
              <a:t>Test taste might be needed prior to harvest to ensure proper resell value</a:t>
            </a:r>
          </a:p>
        </p:txBody>
      </p:sp>
    </p:spTree>
    <p:extLst>
      <p:ext uri="{BB962C8B-B14F-4D97-AF65-F5344CB8AC3E}">
        <p14:creationId xmlns:p14="http://schemas.microsoft.com/office/powerpoint/2010/main" val="2786477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3A1D6C-9BAC-6A5B-1E1F-900999F4664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60" b="-1883"/>
          <a:stretch/>
        </p:blipFill>
        <p:spPr>
          <a:xfrm>
            <a:off x="4460491" y="838739"/>
            <a:ext cx="7348503" cy="5021109"/>
          </a:xfrm>
          <a:prstGeom prst="rect">
            <a:avLst/>
          </a:prstGeom>
        </p:spPr>
      </p:pic>
      <p:sp>
        <p:nvSpPr>
          <p:cNvPr id="15" name="AutoShape 4">
            <a:extLst>
              <a:ext uri="{FF2B5EF4-FFF2-40B4-BE49-F238E27FC236}">
                <a16:creationId xmlns:a16="http://schemas.microsoft.com/office/drawing/2014/main" id="{328ED28D-597C-6786-950E-C15B0A248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38965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latin typeface="Plus Jakarta Sans Medium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F9F0F72-FFBA-7689-E47D-AAA72FED8E94}"/>
              </a:ext>
            </a:extLst>
          </p:cNvPr>
          <p:cNvGrpSpPr/>
          <p:nvPr/>
        </p:nvGrpSpPr>
        <p:grpSpPr>
          <a:xfrm>
            <a:off x="651000" y="747891"/>
            <a:ext cx="5073505" cy="1343144"/>
            <a:chOff x="914693" y="2370072"/>
            <a:chExt cx="5073505" cy="134314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E51C7D9-5E4D-B629-0365-A0383C8AD2C5}"/>
                </a:ext>
              </a:extLst>
            </p:cNvPr>
            <p:cNvSpPr txBox="1"/>
            <p:nvPr/>
          </p:nvSpPr>
          <p:spPr>
            <a:xfrm>
              <a:off x="945776" y="3082722"/>
              <a:ext cx="4864713" cy="63049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lus Jakarta Sans Medium" pitchFamily="2" charset="77"/>
                  <a:cs typeface="Plus Jakarta Sans Medium" pitchFamily="2" charset="77"/>
                </a:rPr>
                <a:t>How to shorten the purge time to clean fish for human consumption?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06AF32D-FD35-F718-6FD9-EACED6FA6DAE}"/>
                </a:ext>
              </a:extLst>
            </p:cNvPr>
            <p:cNvSpPr txBox="1"/>
            <p:nvPr/>
          </p:nvSpPr>
          <p:spPr>
            <a:xfrm>
              <a:off x="914693" y="2370072"/>
              <a:ext cx="5073505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3600" b="1" spc="-100" dirty="0">
                  <a:solidFill>
                    <a:srgbClr val="AD2A38"/>
                  </a:solidFill>
                  <a:latin typeface="Plus Jakarta Sans SemiBold" pitchFamily="2" charset="77"/>
                  <a:cs typeface="Plus Jakarta Sans SemiBold" pitchFamily="2" charset="77"/>
                </a:rPr>
                <a:t>Ozone in Purge Systems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AF59BC5-3AE5-5388-C56D-42B37860E5D6}"/>
              </a:ext>
            </a:extLst>
          </p:cNvPr>
          <p:cNvSpPr txBox="1"/>
          <p:nvPr/>
        </p:nvSpPr>
        <p:spPr>
          <a:xfrm>
            <a:off x="725889" y="2665476"/>
            <a:ext cx="2665794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600" b="1" u="sng" dirty="0">
                <a:solidFill>
                  <a:srgbClr val="22323A"/>
                </a:solidFill>
                <a:latin typeface="Plus Jakarta Sans ExtraBold" pitchFamily="2" charset="0"/>
                <a:cs typeface="Plus Jakarta Sans ExtraBold" pitchFamily="2" charset="0"/>
              </a:rPr>
              <a:t>Purge Time will depend on: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1C2F5C0-F6A2-8225-D710-3B0D232A8D01}"/>
              </a:ext>
            </a:extLst>
          </p:cNvPr>
          <p:cNvSpPr txBox="1"/>
          <p:nvPr/>
        </p:nvSpPr>
        <p:spPr>
          <a:xfrm>
            <a:off x="562593" y="3054798"/>
            <a:ext cx="3897898" cy="3324243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Fish Species 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Fatty tissues content as </a:t>
            </a:r>
            <a:r>
              <a:rPr lang="en-US" sz="1600" dirty="0" err="1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Geosmin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 &amp; MIB anchor in fat cells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latin typeface="Plus Jakarta Sans ExtraBold" pitchFamily="2" charset="0"/>
                <a:cs typeface="Plus Jakarta Sans ExtraBold" pitchFamily="2" charset="0"/>
              </a:rPr>
              <a:t>Limiting Rate Factor</a:t>
            </a: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: initial [C] in fish and depurating rate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Contact Time for O3 reaction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Water temperature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Feeding rate if any</a:t>
            </a:r>
          </a:p>
          <a:p>
            <a:pPr marL="400070" indent="-285764">
              <a:lnSpc>
                <a:spcPct val="120000"/>
              </a:lnSpc>
              <a:spcAft>
                <a:spcPts val="4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sz="1600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Ozone can be followed by UV &amp; carbon treatment (AOP solution)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600E9A2-1620-11A6-B637-B7287535719D}"/>
              </a:ext>
            </a:extLst>
          </p:cNvPr>
          <p:cNvSpPr txBox="1"/>
          <p:nvPr/>
        </p:nvSpPr>
        <p:spPr>
          <a:xfrm>
            <a:off x="4460491" y="5859848"/>
            <a:ext cx="7731509" cy="433553"/>
          </a:xfrm>
          <a:prstGeom prst="rect">
            <a:avLst/>
          </a:prstGeom>
          <a:solidFill>
            <a:srgbClr val="C0E0E2">
              <a:alpha val="38000"/>
            </a:srgbClr>
          </a:solidFill>
        </p:spPr>
        <p:txBody>
          <a:bodyPr wrap="square" lIns="360000" tIns="108000" rIns="360000" bIns="108000">
            <a:spAutoFit/>
          </a:bodyPr>
          <a:lstStyle/>
          <a:p>
            <a:r>
              <a:rPr lang="en-US" sz="1400" dirty="0">
                <a:latin typeface="Plus Jakarta Sans Medium"/>
                <a:cs typeface="Plus Jakarta Sans Medium"/>
              </a:rPr>
              <a:t>Test taste might be needed prior to harvest to ensure proper resell value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5D2EF55-A8A2-CDC5-9F01-D7383EE167C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000"/>
          <a:stretch>
            <a:fillRect/>
          </a:stretch>
        </p:blipFill>
        <p:spPr>
          <a:xfrm>
            <a:off x="17031000" y="-33215"/>
            <a:ext cx="7010400" cy="691661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2976FC2-E07F-566C-3D0A-2C1EDB3EABBE}"/>
              </a:ext>
            </a:extLst>
          </p:cNvPr>
          <p:cNvSpPr txBox="1"/>
          <p:nvPr/>
        </p:nvSpPr>
        <p:spPr>
          <a:xfrm>
            <a:off x="18580400" y="4572000"/>
            <a:ext cx="1955800" cy="461665"/>
          </a:xfrm>
          <a:prstGeom prst="rect">
            <a:avLst/>
          </a:prstGeom>
          <a:solidFill>
            <a:srgbClr val="22323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Plus Jakarta Sans ExtraBold" pitchFamily="2" charset="0"/>
              </a:rPr>
              <a:t>RAW WATER APPARENT COLOR : 103 PT-CO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7E5D45-12C0-8DC6-0F67-29134560758E}"/>
              </a:ext>
            </a:extLst>
          </p:cNvPr>
          <p:cNvSpPr txBox="1"/>
          <p:nvPr/>
        </p:nvSpPr>
        <p:spPr>
          <a:xfrm>
            <a:off x="19774200" y="1937039"/>
            <a:ext cx="2514600" cy="461665"/>
          </a:xfrm>
          <a:prstGeom prst="rect">
            <a:avLst/>
          </a:prstGeom>
          <a:solidFill>
            <a:srgbClr val="22323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Plus Jakarta Sans ExtraBold" pitchFamily="2" charset="0"/>
              </a:rPr>
              <a:t>POST OZONATED RAW WATER</a:t>
            </a:r>
          </a:p>
          <a:p>
            <a:pPr algn="ctr"/>
            <a:r>
              <a:rPr lang="en-US" sz="1200" b="1" dirty="0">
                <a:solidFill>
                  <a:srgbClr val="FFFFFF"/>
                </a:solidFill>
                <a:latin typeface="Plus Jakarta Sans ExtraBold" pitchFamily="2" charset="0"/>
              </a:rPr>
              <a:t>APPARENT COLOR : 6 PT-CO</a:t>
            </a:r>
          </a:p>
        </p:txBody>
      </p: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15E5369B-EC48-07EF-71B8-313BF60098B3}"/>
              </a:ext>
            </a:extLst>
          </p:cNvPr>
          <p:cNvCxnSpPr>
            <a:cxnSpLocks/>
            <a:stCxn id="24" idx="2"/>
          </p:cNvCxnSpPr>
          <p:nvPr/>
        </p:nvCxnSpPr>
        <p:spPr>
          <a:xfrm rot="16200000" flipH="1">
            <a:off x="21145002" y="2285202"/>
            <a:ext cx="344496" cy="571500"/>
          </a:xfrm>
          <a:prstGeom prst="curvedConnector2">
            <a:avLst/>
          </a:prstGeom>
          <a:ln w="31750">
            <a:solidFill>
              <a:schemeClr val="bg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: Curved 25">
            <a:extLst>
              <a:ext uri="{FF2B5EF4-FFF2-40B4-BE49-F238E27FC236}">
                <a16:creationId xmlns:a16="http://schemas.microsoft.com/office/drawing/2014/main" id="{E6BD3957-6A39-C171-8F2B-C531326F31DB}"/>
              </a:ext>
            </a:extLst>
          </p:cNvPr>
          <p:cNvCxnSpPr>
            <a:cxnSpLocks/>
            <a:stCxn id="23" idx="0"/>
          </p:cNvCxnSpPr>
          <p:nvPr/>
        </p:nvCxnSpPr>
        <p:spPr>
          <a:xfrm rot="16200000" flipV="1">
            <a:off x="18866150" y="3879850"/>
            <a:ext cx="685800" cy="698500"/>
          </a:xfrm>
          <a:prstGeom prst="curvedConnector2">
            <a:avLst/>
          </a:prstGeom>
          <a:ln w="31750">
            <a:solidFill>
              <a:schemeClr val="bg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8722DD0C-7EF1-06B5-5172-3BDBC3C6F53B}"/>
              </a:ext>
            </a:extLst>
          </p:cNvPr>
          <p:cNvSpPr txBox="1"/>
          <p:nvPr/>
        </p:nvSpPr>
        <p:spPr>
          <a:xfrm>
            <a:off x="-13290048" y="1863291"/>
            <a:ext cx="507350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4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There is more…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145DDF8-E6E0-23B4-68EC-6F2FAB77C093}"/>
              </a:ext>
            </a:extLst>
          </p:cNvPr>
          <p:cNvSpPr txBox="1"/>
          <p:nvPr/>
        </p:nvSpPr>
        <p:spPr>
          <a:xfrm>
            <a:off x="-9574471" y="2672441"/>
            <a:ext cx="5533407" cy="2130391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Textile Industry/ Color Removal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Papermills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Amusement Parks &amp; Spas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Cooling Towers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Water Remediation: Toxin, Algae…</a:t>
            </a:r>
          </a:p>
        </p:txBody>
      </p:sp>
      <p:sp>
        <p:nvSpPr>
          <p:cNvPr id="29" name="Freeform 5">
            <a:extLst>
              <a:ext uri="{FF2B5EF4-FFF2-40B4-BE49-F238E27FC236}">
                <a16:creationId xmlns:a16="http://schemas.microsoft.com/office/drawing/2014/main" id="{7B5EC843-4914-BF0C-5797-3AE0D91CE3E9}"/>
              </a:ext>
            </a:extLst>
          </p:cNvPr>
          <p:cNvSpPr/>
          <p:nvPr/>
        </p:nvSpPr>
        <p:spPr>
          <a:xfrm>
            <a:off x="11582400" y="6248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802765" h="802765">
                <a:moveTo>
                  <a:pt x="0" y="0"/>
                </a:moveTo>
                <a:lnTo>
                  <a:pt x="802765" y="0"/>
                </a:lnTo>
                <a:lnTo>
                  <a:pt x="802765" y="802765"/>
                </a:lnTo>
                <a:lnTo>
                  <a:pt x="0" y="802765"/>
                </a:lnTo>
                <a:close/>
              </a:path>
            </a:pathLst>
          </a:custGeom>
          <a:solidFill>
            <a:srgbClr val="AD2A38"/>
          </a:solidFill>
        </p:spPr>
        <p:txBody>
          <a:bodyPr/>
          <a:lstStyle/>
          <a:p>
            <a:endParaRPr lang="en-US" sz="800">
              <a:latin typeface="Plus Jakarta Sans Medium" pitchFamily="2" charset="0"/>
            </a:endParaRPr>
          </a:p>
        </p:txBody>
      </p:sp>
      <p:sp>
        <p:nvSpPr>
          <p:cNvPr id="30" name="Freeform 7">
            <a:extLst>
              <a:ext uri="{FF2B5EF4-FFF2-40B4-BE49-F238E27FC236}">
                <a16:creationId xmlns:a16="http://schemas.microsoft.com/office/drawing/2014/main" id="{71FAE5D8-D273-D404-2DF3-D5F076FB0C3C}"/>
              </a:ext>
            </a:extLst>
          </p:cNvPr>
          <p:cNvSpPr/>
          <p:nvPr/>
        </p:nvSpPr>
        <p:spPr>
          <a:xfrm>
            <a:off x="11703627" y="6362700"/>
            <a:ext cx="367145" cy="381000"/>
          </a:xfrm>
          <a:custGeom>
            <a:avLst/>
            <a:gdLst/>
            <a:ahLst/>
            <a:cxnLst/>
            <a:rect l="l" t="t" r="r" b="b"/>
            <a:pathLst>
              <a:path w="826077" h="857250">
                <a:moveTo>
                  <a:pt x="0" y="0"/>
                </a:moveTo>
                <a:lnTo>
                  <a:pt x="826078" y="0"/>
                </a:lnTo>
                <a:lnTo>
                  <a:pt x="826078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Plus Jakarta Sans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480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"/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tile tx="0" ty="0" sx="40000" sy="4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CFAC527-436D-E7B5-50D0-F0E6F21396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00"/>
          <a:stretch>
            <a:fillRect/>
          </a:stretch>
        </p:blipFill>
        <p:spPr>
          <a:xfrm>
            <a:off x="5837516" y="-33215"/>
            <a:ext cx="7010400" cy="691661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834485B-4C06-CE1F-7BED-E93B6F421CA2}"/>
              </a:ext>
            </a:extLst>
          </p:cNvPr>
          <p:cNvSpPr txBox="1"/>
          <p:nvPr/>
        </p:nvSpPr>
        <p:spPr>
          <a:xfrm>
            <a:off x="7386916" y="4572000"/>
            <a:ext cx="1955800" cy="461665"/>
          </a:xfrm>
          <a:prstGeom prst="rect">
            <a:avLst/>
          </a:prstGeom>
          <a:solidFill>
            <a:srgbClr val="22323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Plus Jakarta Sans ExtraBold" pitchFamily="2" charset="0"/>
              </a:rPr>
              <a:t>RAW WATER APPARENT COLOR : 103 PT-CO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B76E4CC-7FA1-9F70-1037-4B447B3B0F20}"/>
              </a:ext>
            </a:extLst>
          </p:cNvPr>
          <p:cNvSpPr txBox="1"/>
          <p:nvPr/>
        </p:nvSpPr>
        <p:spPr>
          <a:xfrm>
            <a:off x="8580716" y="1937039"/>
            <a:ext cx="2514600" cy="461665"/>
          </a:xfrm>
          <a:prstGeom prst="rect">
            <a:avLst/>
          </a:prstGeom>
          <a:solidFill>
            <a:srgbClr val="22323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Plus Jakarta Sans ExtraBold" pitchFamily="2" charset="0"/>
              </a:rPr>
              <a:t>POST OZONATED RAW WATER</a:t>
            </a:r>
          </a:p>
          <a:p>
            <a:pPr algn="ctr"/>
            <a:r>
              <a:rPr lang="en-US" sz="1200" b="1" dirty="0">
                <a:solidFill>
                  <a:srgbClr val="FFFFFF"/>
                </a:solidFill>
                <a:latin typeface="Plus Jakarta Sans ExtraBold" pitchFamily="2" charset="0"/>
              </a:rPr>
              <a:t>APPARENT COLOR : 6 PT-CO</a:t>
            </a:r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C51FBF1D-C42A-0D21-9EA7-31C544CE1E7C}"/>
              </a:ext>
            </a:extLst>
          </p:cNvPr>
          <p:cNvCxnSpPr>
            <a:cxnSpLocks/>
            <a:stCxn id="16" idx="2"/>
          </p:cNvCxnSpPr>
          <p:nvPr/>
        </p:nvCxnSpPr>
        <p:spPr>
          <a:xfrm rot="16200000" flipH="1">
            <a:off x="9951518" y="2285202"/>
            <a:ext cx="344496" cy="571500"/>
          </a:xfrm>
          <a:prstGeom prst="curvedConnector2">
            <a:avLst/>
          </a:prstGeom>
          <a:ln w="31750">
            <a:solidFill>
              <a:schemeClr val="bg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8E56979D-6908-D983-132A-CEA8AABE6599}"/>
              </a:ext>
            </a:extLst>
          </p:cNvPr>
          <p:cNvCxnSpPr>
            <a:cxnSpLocks/>
            <a:stCxn id="15" idx="0"/>
          </p:cNvCxnSpPr>
          <p:nvPr/>
        </p:nvCxnSpPr>
        <p:spPr>
          <a:xfrm rot="16200000" flipV="1">
            <a:off x="7672666" y="3879850"/>
            <a:ext cx="685800" cy="698500"/>
          </a:xfrm>
          <a:prstGeom prst="curvedConnector2">
            <a:avLst/>
          </a:prstGeom>
          <a:ln w="31750">
            <a:solidFill>
              <a:schemeClr val="bg2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0DD72F6-932F-B9C5-9595-7B1FCF88DD38}"/>
              </a:ext>
            </a:extLst>
          </p:cNvPr>
          <p:cNvSpPr txBox="1"/>
          <p:nvPr/>
        </p:nvSpPr>
        <p:spPr>
          <a:xfrm>
            <a:off x="764011" y="1863291"/>
            <a:ext cx="507350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400" b="1" spc="-100" dirty="0">
                <a:solidFill>
                  <a:srgbClr val="AD2A38"/>
                </a:solidFill>
                <a:latin typeface="Plus Jakarta Sans SemiBold" pitchFamily="2" charset="77"/>
                <a:cs typeface="Plus Jakarta Sans SemiBold" pitchFamily="2" charset="77"/>
              </a:rPr>
              <a:t>There is more…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78B099-B220-6383-F1E4-50A0B75C7E55}"/>
              </a:ext>
            </a:extLst>
          </p:cNvPr>
          <p:cNvSpPr txBox="1"/>
          <p:nvPr/>
        </p:nvSpPr>
        <p:spPr>
          <a:xfrm>
            <a:off x="644520" y="2672441"/>
            <a:ext cx="5533407" cy="2130391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Textile Industry/ Color Removal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Papermills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Amusement Parks &amp; Spas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Cooling Towers</a:t>
            </a:r>
          </a:p>
          <a:p>
            <a:pPr marL="400070" indent="-285764">
              <a:lnSpc>
                <a:spcPct val="120000"/>
              </a:lnSpc>
              <a:spcAft>
                <a:spcPts val="800"/>
              </a:spcAft>
              <a:buClr>
                <a:schemeClr val="bg1">
                  <a:lumMod val="50000"/>
                </a:schemeClr>
              </a:buClr>
              <a:buSzPct val="80000"/>
              <a:buBlip>
                <a:blip r:embed="rId5"/>
              </a:buBlip>
            </a:pPr>
            <a:r>
              <a:rPr lang="en-US" dirty="0">
                <a:solidFill>
                  <a:schemeClr val="bg2">
                    <a:lumMod val="25000"/>
                  </a:schemeClr>
                </a:solidFill>
                <a:latin typeface="Plus Jakarta Sans Medium" pitchFamily="2" charset="0"/>
                <a:cs typeface="Plus Jakarta Sans Medium" pitchFamily="2" charset="0"/>
              </a:rPr>
              <a:t>Water Remediation: Toxin, Algae…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A7E4A1E-AE5A-6C9F-7EBF-230648BFECFE}"/>
              </a:ext>
            </a:extLst>
          </p:cNvPr>
          <p:cNvGrpSpPr/>
          <p:nvPr/>
        </p:nvGrpSpPr>
        <p:grpSpPr>
          <a:xfrm>
            <a:off x="-10436702" y="3774175"/>
            <a:ext cx="3727766" cy="307227"/>
            <a:chOff x="0" y="0"/>
            <a:chExt cx="7455532" cy="614454"/>
          </a:xfrm>
        </p:grpSpPr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281381C1-19E7-9D34-BC7F-F9840376B1BA}"/>
                </a:ext>
              </a:extLst>
            </p:cNvPr>
            <p:cNvSpPr/>
            <p:nvPr/>
          </p:nvSpPr>
          <p:spPr>
            <a:xfrm>
              <a:off x="0" y="0"/>
              <a:ext cx="614454" cy="614454"/>
            </a:xfrm>
            <a:custGeom>
              <a:avLst/>
              <a:gdLst/>
              <a:ahLst/>
              <a:cxnLst/>
              <a:rect l="l" t="t" r="r" b="b"/>
              <a:pathLst>
                <a:path w="614454" h="614454">
                  <a:moveTo>
                    <a:pt x="0" y="0"/>
                  </a:moveTo>
                  <a:lnTo>
                    <a:pt x="614454" y="0"/>
                  </a:lnTo>
                  <a:lnTo>
                    <a:pt x="614454" y="614454"/>
                  </a:lnTo>
                  <a:lnTo>
                    <a:pt x="0" y="614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21" name="TextBox 9">
              <a:extLst>
                <a:ext uri="{FF2B5EF4-FFF2-40B4-BE49-F238E27FC236}">
                  <a16:creationId xmlns:a16="http://schemas.microsoft.com/office/drawing/2014/main" id="{2938939C-706D-6F69-75F8-EAC902DBAAD7}"/>
                </a:ext>
              </a:extLst>
            </p:cNvPr>
            <p:cNvSpPr txBox="1"/>
            <p:nvPr/>
          </p:nvSpPr>
          <p:spPr>
            <a:xfrm>
              <a:off x="1004084" y="9450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321-506-1850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1DE0B91-B67A-B98C-FFEE-C698791D055C}"/>
              </a:ext>
            </a:extLst>
          </p:cNvPr>
          <p:cNvGrpSpPr/>
          <p:nvPr/>
        </p:nvGrpSpPr>
        <p:grpSpPr>
          <a:xfrm>
            <a:off x="-13279122" y="4090847"/>
            <a:ext cx="3735555" cy="305937"/>
            <a:chOff x="0" y="0"/>
            <a:chExt cx="7471109" cy="611874"/>
          </a:xfrm>
        </p:grpSpPr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3A96CC9E-52A1-8F08-CFFA-7FC7F3473275}"/>
                </a:ext>
              </a:extLst>
            </p:cNvPr>
            <p:cNvSpPr/>
            <p:nvPr/>
          </p:nvSpPr>
          <p:spPr>
            <a:xfrm>
              <a:off x="0" y="0"/>
              <a:ext cx="611874" cy="611874"/>
            </a:xfrm>
            <a:custGeom>
              <a:avLst/>
              <a:gdLst/>
              <a:ahLst/>
              <a:cxnLst/>
              <a:rect l="l" t="t" r="r" b="b"/>
              <a:pathLst>
                <a:path w="611874" h="611874">
                  <a:moveTo>
                    <a:pt x="0" y="0"/>
                  </a:moveTo>
                  <a:lnTo>
                    <a:pt x="611874" y="0"/>
                  </a:lnTo>
                  <a:lnTo>
                    <a:pt x="611874" y="611874"/>
                  </a:lnTo>
                  <a:lnTo>
                    <a:pt x="0" y="6118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24" name="TextBox 50">
              <a:extLst>
                <a:ext uri="{FF2B5EF4-FFF2-40B4-BE49-F238E27FC236}">
                  <a16:creationId xmlns:a16="http://schemas.microsoft.com/office/drawing/2014/main" id="{9009A746-8A9D-ACEF-6C64-BE80A470FDE8}"/>
                </a:ext>
              </a:extLst>
            </p:cNvPr>
            <p:cNvSpPr txBox="1"/>
            <p:nvPr/>
          </p:nvSpPr>
          <p:spPr>
            <a:xfrm>
              <a:off x="1019664" y="93212"/>
              <a:ext cx="6451445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www.pinnacleozone.com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EE193FA-D039-095A-8DCD-0E0F80A5327E}"/>
              </a:ext>
            </a:extLst>
          </p:cNvPr>
          <p:cNvGrpSpPr/>
          <p:nvPr/>
        </p:nvGrpSpPr>
        <p:grpSpPr>
          <a:xfrm>
            <a:off x="-16110007" y="4562499"/>
            <a:ext cx="3724020" cy="299736"/>
            <a:chOff x="0" y="0"/>
            <a:chExt cx="7448040" cy="599472"/>
          </a:xfrm>
        </p:grpSpPr>
        <p:sp>
          <p:nvSpPr>
            <p:cNvPr id="26" name="Freeform 14">
              <a:extLst>
                <a:ext uri="{FF2B5EF4-FFF2-40B4-BE49-F238E27FC236}">
                  <a16:creationId xmlns:a16="http://schemas.microsoft.com/office/drawing/2014/main" id="{89050B40-617E-D055-0CDC-1CD9918A2523}"/>
                </a:ext>
              </a:extLst>
            </p:cNvPr>
            <p:cNvSpPr/>
            <p:nvPr/>
          </p:nvSpPr>
          <p:spPr>
            <a:xfrm>
              <a:off x="0" y="0"/>
              <a:ext cx="599472" cy="599472"/>
            </a:xfrm>
            <a:custGeom>
              <a:avLst/>
              <a:gdLst/>
              <a:ahLst/>
              <a:cxnLst/>
              <a:rect l="l" t="t" r="r" b="b"/>
              <a:pathLst>
                <a:path w="599472" h="599472">
                  <a:moveTo>
                    <a:pt x="0" y="0"/>
                  </a:moveTo>
                  <a:lnTo>
                    <a:pt x="599472" y="0"/>
                  </a:lnTo>
                  <a:lnTo>
                    <a:pt x="599472" y="599472"/>
                  </a:lnTo>
                  <a:lnTo>
                    <a:pt x="0" y="59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prstClr val="black"/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27" name="TextBox 15">
              <a:extLst>
                <a:ext uri="{FF2B5EF4-FFF2-40B4-BE49-F238E27FC236}">
                  <a16:creationId xmlns:a16="http://schemas.microsoft.com/office/drawing/2014/main" id="{3F718A7F-BFD5-912C-7E3E-9CC630996989}"/>
                </a:ext>
              </a:extLst>
            </p:cNvPr>
            <p:cNvSpPr txBox="1"/>
            <p:nvPr/>
          </p:nvSpPr>
          <p:spPr>
            <a:xfrm>
              <a:off x="996592" y="8701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rgbClr val="F7F7F6"/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Cocoa, Florida, USA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F7F09CC-2DA5-98BB-D8D8-A2816954C30E}"/>
              </a:ext>
            </a:extLst>
          </p:cNvPr>
          <p:cNvGrpSpPr/>
          <p:nvPr/>
        </p:nvGrpSpPr>
        <p:grpSpPr>
          <a:xfrm>
            <a:off x="-7602070" y="1995766"/>
            <a:ext cx="7274767" cy="1304048"/>
            <a:chOff x="-117507" y="1945985"/>
            <a:chExt cx="11682765" cy="2608096"/>
          </a:xfrm>
        </p:grpSpPr>
        <p:sp>
          <p:nvSpPr>
            <p:cNvPr id="29" name="TextBox 5">
              <a:extLst>
                <a:ext uri="{FF2B5EF4-FFF2-40B4-BE49-F238E27FC236}">
                  <a16:creationId xmlns:a16="http://schemas.microsoft.com/office/drawing/2014/main" id="{FE6AC41D-0FDD-C926-4E9B-94799D95E2FA}"/>
                </a:ext>
              </a:extLst>
            </p:cNvPr>
            <p:cNvSpPr txBox="1"/>
            <p:nvPr/>
          </p:nvSpPr>
          <p:spPr>
            <a:xfrm>
              <a:off x="-117507" y="1945985"/>
              <a:ext cx="11682765" cy="112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60">
                <a:lnSpc>
                  <a:spcPts val="4400"/>
                </a:lnSpc>
              </a:pPr>
              <a:r>
                <a:rPr lang="en-US" sz="4000" b="1" spc="-100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Thank You for Attending</a:t>
              </a:r>
            </a:p>
          </p:txBody>
        </p:sp>
        <p:sp>
          <p:nvSpPr>
            <p:cNvPr id="30" name="TextBox 6">
              <a:extLst>
                <a:ext uri="{FF2B5EF4-FFF2-40B4-BE49-F238E27FC236}">
                  <a16:creationId xmlns:a16="http://schemas.microsoft.com/office/drawing/2014/main" id="{F3D56893-B8E4-7530-907D-E2676EC9504F}"/>
                </a:ext>
              </a:extLst>
            </p:cNvPr>
            <p:cNvSpPr txBox="1"/>
            <p:nvPr/>
          </p:nvSpPr>
          <p:spPr>
            <a:xfrm>
              <a:off x="-117507" y="3278603"/>
              <a:ext cx="8566028" cy="12754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60"/>
              <a:r>
                <a:rPr lang="en-US" sz="2000" dirty="0">
                  <a:solidFill>
                    <a:schemeClr val="bg1">
                      <a:lumMod val="95000"/>
                    </a:schemeClr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We look forward to the journey ahead, where we can turn our shared vision into reality.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00692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6">
            <a:extLst>
              <a:ext uri="{FF2B5EF4-FFF2-40B4-BE49-F238E27FC236}">
                <a16:creationId xmlns:a16="http://schemas.microsoft.com/office/drawing/2014/main" id="{A81A927D-1ADF-0E77-C5DB-DAE19EF45E59}"/>
              </a:ext>
            </a:extLst>
          </p:cNvPr>
          <p:cNvSpPr txBox="1"/>
          <p:nvPr/>
        </p:nvSpPr>
        <p:spPr>
          <a:xfrm>
            <a:off x="-1524000" y="-7020756"/>
            <a:ext cx="26746200" cy="27063576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600"/>
              </a:lnSpc>
            </a:pPr>
            <a:endParaRPr sz="1200">
              <a:latin typeface="Plus Jakarta Sans Medium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244C7A-7192-30D3-3773-DCBA6CF3EF16}"/>
              </a:ext>
            </a:extLst>
          </p:cNvPr>
          <p:cNvSpPr/>
          <p:nvPr/>
        </p:nvSpPr>
        <p:spPr>
          <a:xfrm>
            <a:off x="-12801600" y="-18135600"/>
            <a:ext cx="24993600" cy="24993600"/>
          </a:xfrm>
          <a:prstGeom prst="rect">
            <a:avLst/>
          </a:prstGeom>
          <a:solidFill>
            <a:srgbClr val="AD2A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lus Jakarta Sans Medium" pitchFamily="2" charset="0"/>
            </a:endParaRPr>
          </a:p>
        </p:txBody>
      </p:sp>
      <p:sp>
        <p:nvSpPr>
          <p:cNvPr id="2" name="WAVE PATTERN"/>
          <p:cNvSpPr/>
          <p:nvPr/>
        </p:nvSpPr>
        <p:spPr>
          <a:xfrm rot="11598">
            <a:off x="-34186" y="10346"/>
            <a:ext cx="6656728" cy="6997094"/>
          </a:xfrm>
          <a:custGeom>
            <a:avLst/>
            <a:gdLst/>
            <a:ahLst/>
            <a:cxnLst/>
            <a:rect l="l" t="t" r="r" b="b"/>
            <a:pathLst>
              <a:path w="11889053" h="12818386">
                <a:moveTo>
                  <a:pt x="0" y="0"/>
                </a:moveTo>
                <a:lnTo>
                  <a:pt x="11889052" y="0"/>
                </a:lnTo>
                <a:lnTo>
                  <a:pt x="11889052" y="12818385"/>
                </a:lnTo>
                <a:lnTo>
                  <a:pt x="0" y="128183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60"/>
            <a:r>
              <a:rPr lang="en-US" sz="1200">
                <a:solidFill>
                  <a:prstClr val="black"/>
                </a:solidFill>
                <a:latin typeface="Plus Jakarta Sans Medium" pitchFamily="2" charset="0"/>
              </a:rPr>
              <a:t> 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2D19C75E-7684-538E-A2DA-688BCF800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09487" y="685800"/>
            <a:ext cx="7130213" cy="739140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762000" y="2162925"/>
            <a:ext cx="7274767" cy="1304048"/>
            <a:chOff x="-117507" y="1945985"/>
            <a:chExt cx="11682765" cy="2608096"/>
          </a:xfrm>
        </p:grpSpPr>
        <p:sp>
          <p:nvSpPr>
            <p:cNvPr id="5" name="TextBox 5"/>
            <p:cNvSpPr txBox="1"/>
            <p:nvPr/>
          </p:nvSpPr>
          <p:spPr>
            <a:xfrm>
              <a:off x="-117507" y="1945985"/>
              <a:ext cx="11682765" cy="11285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60">
                <a:lnSpc>
                  <a:spcPts val="4400"/>
                </a:lnSpc>
              </a:pPr>
              <a:r>
                <a:rPr lang="en-US" sz="4000" b="1" spc="-100" dirty="0">
                  <a:solidFill>
                    <a:srgbClr val="FFFFFF"/>
                  </a:solidFill>
                  <a:latin typeface="Plus Jakarta Sans ExtraBold" pitchFamily="2" charset="0"/>
                  <a:ea typeface="Gotham Bold"/>
                  <a:cs typeface="Plus Jakarta Sans ExtraBold" pitchFamily="2" charset="0"/>
                  <a:sym typeface="Gotham Bold"/>
                </a:rPr>
                <a:t>Thank You for Attending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117507" y="3278603"/>
              <a:ext cx="8566028" cy="127547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defTabSz="609660"/>
              <a:r>
                <a:rPr lang="en-US" sz="2000" dirty="0">
                  <a:solidFill>
                    <a:schemeClr val="bg1">
                      <a:lumMod val="85000"/>
                    </a:schemeClr>
                  </a:solidFill>
                  <a:latin typeface="Plus Jakarta Sans Medium" pitchFamily="2" charset="0"/>
                  <a:ea typeface="Gotham"/>
                  <a:cs typeface="Plus Jakarta Sans Medium" pitchFamily="2" charset="0"/>
                  <a:sym typeface="Gotham"/>
                </a:rPr>
                <a:t>We look forward to the journey ahead, where we can turn our shared vision into reality.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0155FA1-2287-2046-778E-B435E8DDA58E}"/>
              </a:ext>
            </a:extLst>
          </p:cNvPr>
          <p:cNvGrpSpPr/>
          <p:nvPr/>
        </p:nvGrpSpPr>
        <p:grpSpPr>
          <a:xfrm>
            <a:off x="762000" y="3941334"/>
            <a:ext cx="3727766" cy="307227"/>
            <a:chOff x="0" y="0"/>
            <a:chExt cx="7455532" cy="614454"/>
          </a:xfrm>
        </p:grpSpPr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C6D07588-5AFB-30C3-CC85-096B2694C491}"/>
                </a:ext>
              </a:extLst>
            </p:cNvPr>
            <p:cNvSpPr/>
            <p:nvPr/>
          </p:nvSpPr>
          <p:spPr>
            <a:xfrm>
              <a:off x="0" y="0"/>
              <a:ext cx="614454" cy="614454"/>
            </a:xfrm>
            <a:custGeom>
              <a:avLst/>
              <a:gdLst/>
              <a:ahLst/>
              <a:cxnLst/>
              <a:rect l="l" t="t" r="r" b="b"/>
              <a:pathLst>
                <a:path w="614454" h="614454">
                  <a:moveTo>
                    <a:pt x="0" y="0"/>
                  </a:moveTo>
                  <a:lnTo>
                    <a:pt x="614454" y="0"/>
                  </a:lnTo>
                  <a:lnTo>
                    <a:pt x="614454" y="614454"/>
                  </a:lnTo>
                  <a:lnTo>
                    <a:pt x="0" y="614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198295E7-9A06-9B93-EBE7-300E65AC020D}"/>
                </a:ext>
              </a:extLst>
            </p:cNvPr>
            <p:cNvSpPr txBox="1"/>
            <p:nvPr/>
          </p:nvSpPr>
          <p:spPr>
            <a:xfrm>
              <a:off x="1004084" y="9450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321-506-1850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612B837-DD17-580E-F0EF-3D3EE3BA631C}"/>
              </a:ext>
            </a:extLst>
          </p:cNvPr>
          <p:cNvGrpSpPr/>
          <p:nvPr/>
        </p:nvGrpSpPr>
        <p:grpSpPr>
          <a:xfrm>
            <a:off x="758104" y="4336142"/>
            <a:ext cx="3735555" cy="305937"/>
            <a:chOff x="0" y="0"/>
            <a:chExt cx="7471109" cy="61187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883386-48D2-C4A5-EF03-327601AF77C4}"/>
                </a:ext>
              </a:extLst>
            </p:cNvPr>
            <p:cNvSpPr/>
            <p:nvPr/>
          </p:nvSpPr>
          <p:spPr>
            <a:xfrm>
              <a:off x="0" y="0"/>
              <a:ext cx="611874" cy="611874"/>
            </a:xfrm>
            <a:custGeom>
              <a:avLst/>
              <a:gdLst/>
              <a:ahLst/>
              <a:cxnLst/>
              <a:rect l="l" t="t" r="r" b="b"/>
              <a:pathLst>
                <a:path w="611874" h="611874">
                  <a:moveTo>
                    <a:pt x="0" y="0"/>
                  </a:moveTo>
                  <a:lnTo>
                    <a:pt x="611874" y="0"/>
                  </a:lnTo>
                  <a:lnTo>
                    <a:pt x="611874" y="611874"/>
                  </a:lnTo>
                  <a:lnTo>
                    <a:pt x="0" y="6118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50B6AEA-1B3C-299A-506D-5A9C7A7F30D2}"/>
                </a:ext>
              </a:extLst>
            </p:cNvPr>
            <p:cNvSpPr txBox="1"/>
            <p:nvPr/>
          </p:nvSpPr>
          <p:spPr>
            <a:xfrm>
              <a:off x="1019664" y="93212"/>
              <a:ext cx="6451445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www.pinnacleozone.com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8AD3C80-9F90-D2F5-F7FA-7E514B64B256}"/>
              </a:ext>
            </a:extLst>
          </p:cNvPr>
          <p:cNvGrpSpPr/>
          <p:nvPr/>
        </p:nvGrpSpPr>
        <p:grpSpPr>
          <a:xfrm>
            <a:off x="763872" y="4729658"/>
            <a:ext cx="3724020" cy="299736"/>
            <a:chOff x="0" y="0"/>
            <a:chExt cx="7448040" cy="599472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5373F2DB-7D2B-00B6-8DD8-134CF3D24013}"/>
                </a:ext>
              </a:extLst>
            </p:cNvPr>
            <p:cNvSpPr/>
            <p:nvPr/>
          </p:nvSpPr>
          <p:spPr>
            <a:xfrm>
              <a:off x="0" y="0"/>
              <a:ext cx="599472" cy="599472"/>
            </a:xfrm>
            <a:custGeom>
              <a:avLst/>
              <a:gdLst/>
              <a:ahLst/>
              <a:cxnLst/>
              <a:rect l="l" t="t" r="r" b="b"/>
              <a:pathLst>
                <a:path w="599472" h="599472">
                  <a:moveTo>
                    <a:pt x="0" y="0"/>
                  </a:moveTo>
                  <a:lnTo>
                    <a:pt x="599472" y="0"/>
                  </a:lnTo>
                  <a:lnTo>
                    <a:pt x="599472" y="599472"/>
                  </a:lnTo>
                  <a:lnTo>
                    <a:pt x="0" y="599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/>
              <a:endParaRPr lang="en-US" sz="1200">
                <a:solidFill>
                  <a:schemeClr val="bg1">
                    <a:lumMod val="85000"/>
                  </a:schemeClr>
                </a:solidFill>
                <a:latin typeface="Plus Jakarta Sans SemiBold" pitchFamily="2" charset="0"/>
                <a:cs typeface="Plus Jakarta Sans SemiBold" pitchFamily="2" charset="0"/>
              </a:endParaRPr>
            </a:p>
          </p:txBody>
        </p:sp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105F6B5E-F8ED-A6F5-03E1-AFF5057D761E}"/>
                </a:ext>
              </a:extLst>
            </p:cNvPr>
            <p:cNvSpPr txBox="1"/>
            <p:nvPr/>
          </p:nvSpPr>
          <p:spPr>
            <a:xfrm>
              <a:off x="996592" y="87012"/>
              <a:ext cx="6451448" cy="3856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09630">
                <a:lnSpc>
                  <a:spcPts val="1600"/>
                </a:lnSpc>
              </a:pPr>
              <a:r>
                <a:rPr lang="en-US" sz="1333" b="1" spc="-27" dirty="0">
                  <a:solidFill>
                    <a:schemeClr val="bg1">
                      <a:lumMod val="85000"/>
                    </a:schemeClr>
                  </a:solidFill>
                  <a:latin typeface="Plus Jakarta Sans SemiBold" pitchFamily="2" charset="0"/>
                  <a:ea typeface="Gotham Bold"/>
                  <a:cs typeface="Plus Jakarta Sans SemiBold" pitchFamily="2" charset="0"/>
                  <a:sym typeface="Gotham Bold"/>
                </a:rPr>
                <a:t>Cocoa, Florida, USA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b725d25-bf43-410a-b88d-3adcf776fa2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175EBC603E6B4380061A606ADAFDB2" ma:contentTypeVersion="11" ma:contentTypeDescription="Create a new document." ma:contentTypeScope="" ma:versionID="d63a77ab6e2dc0083efa54f83c0ad5a6">
  <xsd:schema xmlns:xsd="http://www.w3.org/2001/XMLSchema" xmlns:xs="http://www.w3.org/2001/XMLSchema" xmlns:p="http://schemas.microsoft.com/office/2006/metadata/properties" xmlns:ns3="ab725d25-bf43-410a-b88d-3adcf776fa23" targetNamespace="http://schemas.microsoft.com/office/2006/metadata/properties" ma:root="true" ma:fieldsID="04083dd12b49f53716183c48479a2a7f" ns3:_="">
    <xsd:import namespace="ab725d25-bf43-410a-b88d-3adcf776fa2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725d25-bf43-410a-b88d-3adcf776fa2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8511C50-5209-4ED3-8CFF-7D56CF631C9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D6F7F2-1EB1-4459-8C51-6700EF7AC834}">
  <ds:schemaRefs>
    <ds:schemaRef ds:uri="ab725d25-bf43-410a-b88d-3adcf776fa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7B2C774-E679-4217-B87D-1FFE5DE9C8E2}">
  <ds:schemaRefs>
    <ds:schemaRef ds:uri="ab725d25-bf43-410a-b88d-3adcf776fa2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1573</Words>
  <Application>Microsoft Macintosh PowerPoint</Application>
  <PresentationFormat>Widescreen</PresentationFormat>
  <Paragraphs>250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Plus Jakarta Sans Medium</vt:lpstr>
      <vt:lpstr>Plus Jakarta Sans SemiBold</vt:lpstr>
      <vt:lpstr>Arial</vt:lpstr>
      <vt:lpstr>Plus Jakarta Sans</vt:lpstr>
      <vt:lpstr>Plus Jakarta Sans ExtraBold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Constance Beaulaton</dc:creator>
  <cp:lastModifiedBy>Sannel Patel</cp:lastModifiedBy>
  <cp:revision>5</cp:revision>
  <dcterms:created xsi:type="dcterms:W3CDTF">2006-08-16T00:00:00Z</dcterms:created>
  <dcterms:modified xsi:type="dcterms:W3CDTF">2026-02-10T03:37:30Z</dcterms:modified>
  <dc:identifier>DAGpn475mUE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0x01010051175EBC603E6B4380061A606ADAFDB2</vt:lpwstr>
  </property>
</Properties>
</file>