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omments/modernComment_135_785DB36E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1" r:id="rId4"/>
  </p:sldMasterIdLst>
  <p:notesMasterIdLst>
    <p:notesMasterId r:id="rId17"/>
  </p:notesMasterIdLst>
  <p:sldIdLst>
    <p:sldId id="317" r:id="rId5"/>
    <p:sldId id="298" r:id="rId6"/>
    <p:sldId id="320" r:id="rId7"/>
    <p:sldId id="321" r:id="rId8"/>
    <p:sldId id="322" r:id="rId9"/>
    <p:sldId id="323" r:id="rId10"/>
    <p:sldId id="313" r:id="rId11"/>
    <p:sldId id="314" r:id="rId12"/>
    <p:sldId id="324" r:id="rId13"/>
    <p:sldId id="316" r:id="rId14"/>
    <p:sldId id="309" r:id="rId15"/>
    <p:sldId id="294" r:id="rId16"/>
  </p:sldIdLst>
  <p:sldSz cx="12192000" cy="6858000"/>
  <p:notesSz cx="6858000" cy="9144000"/>
  <p:embeddedFontLst>
    <p:embeddedFont>
      <p:font typeface="Plus Jakarta Sans" panose="020B0604020202020204" charset="0"/>
      <p:regular r:id="rId18"/>
      <p:bold r:id="rId19"/>
      <p:italic r:id="rId20"/>
      <p:boldItalic r:id="rId21"/>
    </p:embeddedFont>
    <p:embeddedFont>
      <p:font typeface="Plus Jakarta Sans ExtraBold" panose="020B0604020202020204" charset="0"/>
      <p:bold r:id="rId22"/>
      <p:italic r:id="rId23"/>
      <p:boldItalic r:id="rId24"/>
    </p:embeddedFont>
    <p:embeddedFont>
      <p:font typeface="Plus Jakarta Sans Medium" panose="020B0604020202020204" charset="0"/>
      <p:regular r:id="rId25"/>
      <p:italic r:id="rId26"/>
    </p:embeddedFont>
    <p:embeddedFont>
      <p:font typeface="Plus Jakarta Sans SemiBold" panose="020B0604020202020204" charset="0"/>
      <p:bold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124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8016E-5980-EABA-B810-954BB6B58C7C}" name="Hannah Smith" initials="HS" userId="S::hannah.smith@pinnacleozone.com::f32c690e-a0be-458e-98ca-040abc24419f" providerId="AD"/>
  <p188:author id="{59AA2A79-B629-D4E6-A1C2-8EB1FE640743}" name="Sannel Patel" initials="" userId="S::Sannel@pinnacleozone.com::8c75ef9e-9eba-4532-9159-233c3c2ceb64" providerId="AD"/>
  <p188:author id="{BB040DAC-538C-EF6A-87F5-8C0DB0C4FFD5}" name="Jhael Casia" initials="JC" userId="QSabnnWoRLJ2A+hH/L1UOlMOUgzhnMxjlqOOX5zc0LE=" providerId="None"/>
  <p188:author id="{9ABAEEB3-B69F-8DE9-F97B-3FC473F310C0}" name="Angelo Bogoy" initials="" userId="S::AngeloB@pinnacleozone.com::eda108ec-fb6b-4125-8634-e9e095dc9215" providerId="AD"/>
  <p188:author id="{356854EE-A63A-9B3F-5B1F-1F1CEA56EC6B}" name="Jhael Casia" initials="JC" userId="S::jhaelcasia@pinnacleozone.com::0abd9389-a32f-4286-a532-a47ce5529e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23A"/>
    <a:srgbClr val="AD2A38"/>
    <a:srgbClr val="F0F4F8"/>
    <a:srgbClr val="8A2C39"/>
    <a:srgbClr val="682E39"/>
    <a:srgbClr val="45303A"/>
    <a:srgbClr val="EE6A6F"/>
    <a:srgbClr val="78001A"/>
    <a:srgbClr val="54000F"/>
    <a:srgbClr val="360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1E337-3436-4AF4-BED9-C42236C0414C}" v="7" dt="2026-02-09T23:41:14.786"/>
    <p1510:client id="{62DA1348-E6FF-43FC-8188-D948BBADC837}" v="7" dt="2026-02-10T13:04:59.489"/>
    <p1510:client id="{7BAF065A-7E59-4CB2-8708-A4DA21545807}" v="11" dt="2026-02-10T13:04:10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3" autoAdjust="0"/>
    <p:restoredTop sz="94694"/>
  </p:normalViewPr>
  <p:slideViewPr>
    <p:cSldViewPr snapToGrid="0">
      <p:cViewPr>
        <p:scale>
          <a:sx n="50" d="100"/>
          <a:sy n="50" d="100"/>
        </p:scale>
        <p:origin x="1944" y="1134"/>
      </p:cViewPr>
      <p:guideLst>
        <p:guide orient="horz" pos="2183"/>
        <p:guide pos="1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nel Patel" userId="bVW1VaNEobigAu81mGfNcJl5ySSvwNde+vBkg/LDFrw=" providerId="None" clId="Web-{7BAF065A-7E59-4CB2-8708-A4DA21545807}"/>
    <pc:docChg chg="modSld">
      <pc:chgData name="Sannel Patel" userId="bVW1VaNEobigAu81mGfNcJl5ySSvwNde+vBkg/LDFrw=" providerId="None" clId="Web-{7BAF065A-7E59-4CB2-8708-A4DA21545807}" dt="2026-02-10T13:04:09.055" v="5" actId="20577"/>
      <pc:docMkLst>
        <pc:docMk/>
      </pc:docMkLst>
      <pc:sldChg chg="modSp">
        <pc:chgData name="Sannel Patel" userId="bVW1VaNEobigAu81mGfNcJl5ySSvwNde+vBkg/LDFrw=" providerId="None" clId="Web-{7BAF065A-7E59-4CB2-8708-A4DA21545807}" dt="2026-02-10T13:04:09.055" v="5" actId="20577"/>
        <pc:sldMkLst>
          <pc:docMk/>
          <pc:sldMk cId="2400498979" sldId="322"/>
        </pc:sldMkLst>
        <pc:spChg chg="mod">
          <ac:chgData name="Sannel Patel" userId="bVW1VaNEobigAu81mGfNcJl5ySSvwNde+vBkg/LDFrw=" providerId="None" clId="Web-{7BAF065A-7E59-4CB2-8708-A4DA21545807}" dt="2026-02-10T13:04:09.055" v="5" actId="20577"/>
          <ac:spMkLst>
            <pc:docMk/>
            <pc:sldMk cId="2400498979" sldId="322"/>
            <ac:spMk id="36" creationId="{7A3DF379-1DB5-9842-69B5-A99E4824FE58}"/>
          </ac:spMkLst>
        </pc:spChg>
        <pc:spChg chg="mod">
          <ac:chgData name="Sannel Patel" userId="bVW1VaNEobigAu81mGfNcJl5ySSvwNde+vBkg/LDFrw=" providerId="None" clId="Web-{7BAF065A-7E59-4CB2-8708-A4DA21545807}" dt="2026-02-10T13:04:06.273" v="2" actId="20577"/>
          <ac:spMkLst>
            <pc:docMk/>
            <pc:sldMk cId="2400498979" sldId="322"/>
            <ac:spMk id="42" creationId="{E0BA6D7C-FA3D-BEC5-8A9E-78579D67765A}"/>
          </ac:spMkLst>
        </pc:spChg>
      </pc:sldChg>
    </pc:docChg>
  </pc:docChgLst>
  <pc:docChgLst>
    <pc:chgData name="Angelo Bogoy" userId="eda108ec-fb6b-4125-8634-e9e095dc9215" providerId="ADAL" clId="{F2CA8307-E3CA-4C95-AADC-AC28A95F8DB8}"/>
    <pc:docChg chg="undo custSel modSld">
      <pc:chgData name="Angelo Bogoy" userId="eda108ec-fb6b-4125-8634-e9e095dc9215" providerId="ADAL" clId="{F2CA8307-E3CA-4C95-AADC-AC28A95F8DB8}" dt="2026-02-09T23:42:45.071" v="127" actId="1035"/>
      <pc:docMkLst>
        <pc:docMk/>
      </pc:docMkLst>
      <pc:sldChg chg="addSp delSp modSp mod">
        <pc:chgData name="Angelo Bogoy" userId="eda108ec-fb6b-4125-8634-e9e095dc9215" providerId="ADAL" clId="{F2CA8307-E3CA-4C95-AADC-AC28A95F8DB8}" dt="2026-02-09T23:42:45.071" v="127" actId="1035"/>
        <pc:sldMkLst>
          <pc:docMk/>
          <pc:sldMk cId="2019406702" sldId="309"/>
        </pc:sldMkLst>
        <pc:picChg chg="add del mod">
          <ac:chgData name="Angelo Bogoy" userId="eda108ec-fb6b-4125-8634-e9e095dc9215" providerId="ADAL" clId="{F2CA8307-E3CA-4C95-AADC-AC28A95F8DB8}" dt="2026-02-09T23:36:47.229" v="51" actId="478"/>
          <ac:picMkLst>
            <pc:docMk/>
            <pc:sldMk cId="2019406702" sldId="309"/>
            <ac:picMk id="3" creationId="{AEB55E6E-F9B0-A5B9-F3BD-DAF229F56D4D}"/>
          </ac:picMkLst>
        </pc:picChg>
        <pc:picChg chg="add mod">
          <ac:chgData name="Angelo Bogoy" userId="eda108ec-fb6b-4125-8634-e9e095dc9215" providerId="ADAL" clId="{F2CA8307-E3CA-4C95-AADC-AC28A95F8DB8}" dt="2026-02-09T23:42:45.071" v="127" actId="1035"/>
          <ac:picMkLst>
            <pc:docMk/>
            <pc:sldMk cId="2019406702" sldId="309"/>
            <ac:picMk id="6" creationId="{06AA8044-FCBB-49BF-6667-9F633BE05ED1}"/>
          </ac:picMkLst>
        </pc:picChg>
      </pc:sldChg>
      <pc:sldChg chg="addSp modSp mod">
        <pc:chgData name="Angelo Bogoy" userId="eda108ec-fb6b-4125-8634-e9e095dc9215" providerId="ADAL" clId="{F2CA8307-E3CA-4C95-AADC-AC28A95F8DB8}" dt="2026-02-09T23:42:21.080" v="125" actId="1076"/>
        <pc:sldMkLst>
          <pc:docMk/>
          <pc:sldMk cId="2661038526" sldId="316"/>
        </pc:sldMkLst>
        <pc:picChg chg="add mod">
          <ac:chgData name="Angelo Bogoy" userId="eda108ec-fb6b-4125-8634-e9e095dc9215" providerId="ADAL" clId="{F2CA8307-E3CA-4C95-AADC-AC28A95F8DB8}" dt="2026-02-09T23:42:21.080" v="125" actId="1076"/>
          <ac:picMkLst>
            <pc:docMk/>
            <pc:sldMk cId="2661038526" sldId="316"/>
            <ac:picMk id="2" creationId="{5CC0E91E-BBF8-7B5C-109A-438EEEF4DC3A}"/>
          </ac:picMkLst>
        </pc:picChg>
      </pc:sldChg>
      <pc:sldChg chg="addSp modSp mod">
        <pc:chgData name="Angelo Bogoy" userId="eda108ec-fb6b-4125-8634-e9e095dc9215" providerId="ADAL" clId="{F2CA8307-E3CA-4C95-AADC-AC28A95F8DB8}" dt="2026-02-09T23:34:45.968" v="48" actId="13244"/>
        <pc:sldMkLst>
          <pc:docMk/>
          <pc:sldMk cId="3233573892" sldId="320"/>
        </pc:sldMkLst>
        <pc:picChg chg="add mod ord">
          <ac:chgData name="Angelo Bogoy" userId="eda108ec-fb6b-4125-8634-e9e095dc9215" providerId="ADAL" clId="{F2CA8307-E3CA-4C95-AADC-AC28A95F8DB8}" dt="2026-02-09T23:34:45.968" v="48" actId="13244"/>
          <ac:picMkLst>
            <pc:docMk/>
            <pc:sldMk cId="3233573892" sldId="320"/>
            <ac:picMk id="8" creationId="{9713FC98-6C4C-381F-E254-A2D2F86FA79B}"/>
          </ac:picMkLst>
        </pc:picChg>
        <pc:picChg chg="add mod ord">
          <ac:chgData name="Angelo Bogoy" userId="eda108ec-fb6b-4125-8634-e9e095dc9215" providerId="ADAL" clId="{F2CA8307-E3CA-4C95-AADC-AC28A95F8DB8}" dt="2026-02-09T23:34:45.968" v="48" actId="13244"/>
          <ac:picMkLst>
            <pc:docMk/>
            <pc:sldMk cId="3233573892" sldId="320"/>
            <ac:picMk id="11" creationId="{5D6B9EB1-D329-E8C4-D28B-74EA2489A9B2}"/>
          </ac:picMkLst>
        </pc:picChg>
      </pc:sldChg>
      <pc:sldChg chg="addSp modSp mod">
        <pc:chgData name="Angelo Bogoy" userId="eda108ec-fb6b-4125-8634-e9e095dc9215" providerId="ADAL" clId="{F2CA8307-E3CA-4C95-AADC-AC28A95F8DB8}" dt="2026-02-09T23:34:39.186" v="47" actId="13244"/>
        <pc:sldMkLst>
          <pc:docMk/>
          <pc:sldMk cId="721367716" sldId="321"/>
        </pc:sldMkLst>
        <pc:picChg chg="mod">
          <ac:chgData name="Angelo Bogoy" userId="eda108ec-fb6b-4125-8634-e9e095dc9215" providerId="ADAL" clId="{F2CA8307-E3CA-4C95-AADC-AC28A95F8DB8}" dt="2026-02-09T23:33:40.017" v="33" actId="408"/>
          <ac:picMkLst>
            <pc:docMk/>
            <pc:sldMk cId="721367716" sldId="321"/>
            <ac:picMk id="4" creationId="{140AD309-C441-2BA9-63CF-8F38B81C3F51}"/>
          </ac:picMkLst>
        </pc:picChg>
        <pc:picChg chg="mod">
          <ac:chgData name="Angelo Bogoy" userId="eda108ec-fb6b-4125-8634-e9e095dc9215" providerId="ADAL" clId="{F2CA8307-E3CA-4C95-AADC-AC28A95F8DB8}" dt="2026-02-09T23:33:25.897" v="30" actId="1076"/>
          <ac:picMkLst>
            <pc:docMk/>
            <pc:sldMk cId="721367716" sldId="321"/>
            <ac:picMk id="5" creationId="{4CE897B8-812C-F600-E117-77E272F57D62}"/>
          </ac:picMkLst>
        </pc:picChg>
        <pc:picChg chg="add mod ord">
          <ac:chgData name="Angelo Bogoy" userId="eda108ec-fb6b-4125-8634-e9e095dc9215" providerId="ADAL" clId="{F2CA8307-E3CA-4C95-AADC-AC28A95F8DB8}" dt="2026-02-09T23:34:39.186" v="47" actId="13244"/>
          <ac:picMkLst>
            <pc:docMk/>
            <pc:sldMk cId="721367716" sldId="321"/>
            <ac:picMk id="7" creationId="{9E4F9AD8-DE75-52BE-67BD-496D60122C5D}"/>
          </ac:picMkLst>
        </pc:picChg>
        <pc:picChg chg="mod">
          <ac:chgData name="Angelo Bogoy" userId="eda108ec-fb6b-4125-8634-e9e095dc9215" providerId="ADAL" clId="{F2CA8307-E3CA-4C95-AADC-AC28A95F8DB8}" dt="2026-02-09T23:33:37.176" v="32" actId="1076"/>
          <ac:picMkLst>
            <pc:docMk/>
            <pc:sldMk cId="721367716" sldId="321"/>
            <ac:picMk id="9" creationId="{6B64F539-6A44-B8E4-E15B-20019AF14DE7}"/>
          </ac:picMkLst>
        </pc:picChg>
        <pc:picChg chg="add mod ord">
          <ac:chgData name="Angelo Bogoy" userId="eda108ec-fb6b-4125-8634-e9e095dc9215" providerId="ADAL" clId="{F2CA8307-E3CA-4C95-AADC-AC28A95F8DB8}" dt="2026-02-09T23:34:39.186" v="47" actId="13244"/>
          <ac:picMkLst>
            <pc:docMk/>
            <pc:sldMk cId="721367716" sldId="321"/>
            <ac:picMk id="11" creationId="{86EF9D54-E794-D3B2-A17C-C477F8C6226E}"/>
          </ac:picMkLst>
        </pc:picChg>
        <pc:picChg chg="mod">
          <ac:chgData name="Angelo Bogoy" userId="eda108ec-fb6b-4125-8634-e9e095dc9215" providerId="ADAL" clId="{F2CA8307-E3CA-4C95-AADC-AC28A95F8DB8}" dt="2026-02-09T23:33:25.897" v="30" actId="1076"/>
          <ac:picMkLst>
            <pc:docMk/>
            <pc:sldMk cId="721367716" sldId="321"/>
            <ac:picMk id="19" creationId="{375536E7-834E-E9DA-10B6-590E525984B0}"/>
          </ac:picMkLst>
        </pc:picChg>
        <pc:picChg chg="mod">
          <ac:chgData name="Angelo Bogoy" userId="eda108ec-fb6b-4125-8634-e9e095dc9215" providerId="ADAL" clId="{F2CA8307-E3CA-4C95-AADC-AC28A95F8DB8}" dt="2026-02-09T23:33:25.897" v="30" actId="1076"/>
          <ac:picMkLst>
            <pc:docMk/>
            <pc:sldMk cId="721367716" sldId="321"/>
            <ac:picMk id="21" creationId="{005EB2FC-2C4F-1D24-360F-18316793F339}"/>
          </ac:picMkLst>
        </pc:picChg>
      </pc:sldChg>
    </pc:docChg>
  </pc:docChgLst>
  <pc:docChgLst>
    <pc:chgData name="Sannel Patel" userId="bVW1VaNEobigAu81mGfNcJl5ySSvwNde+vBkg/LDFrw=" providerId="None" clId="Web-{62DA1348-E6FF-43FC-8188-D948BBADC837}"/>
    <pc:docChg chg="modSld">
      <pc:chgData name="Sannel Patel" userId="bVW1VaNEobigAu81mGfNcJl5ySSvwNde+vBkg/LDFrw=" providerId="None" clId="Web-{62DA1348-E6FF-43FC-8188-D948BBADC837}" dt="2026-02-10T13:04:55.521" v="2" actId="20577"/>
      <pc:docMkLst>
        <pc:docMk/>
      </pc:docMkLst>
      <pc:sldChg chg="modSp">
        <pc:chgData name="Sannel Patel" userId="bVW1VaNEobigAu81mGfNcJl5ySSvwNde+vBkg/LDFrw=" providerId="None" clId="Web-{62DA1348-E6FF-43FC-8188-D948BBADC837}" dt="2026-02-10T13:04:55.521" v="2" actId="20577"/>
        <pc:sldMkLst>
          <pc:docMk/>
          <pc:sldMk cId="2019406702" sldId="309"/>
        </pc:sldMkLst>
        <pc:spChg chg="mod">
          <ac:chgData name="Sannel Patel" userId="bVW1VaNEobigAu81mGfNcJl5ySSvwNde+vBkg/LDFrw=" providerId="None" clId="Web-{62DA1348-E6FF-43FC-8188-D948BBADC837}" dt="2026-02-10T13:04:55.521" v="2" actId="20577"/>
          <ac:spMkLst>
            <pc:docMk/>
            <pc:sldMk cId="2019406702" sldId="309"/>
            <ac:spMk id="12" creationId="{3A5A56F6-EF27-327D-E778-90F44DBD1512}"/>
          </ac:spMkLst>
        </pc:spChg>
      </pc:sldChg>
    </pc:docChg>
  </pc:docChgLst>
</pc:chgInfo>
</file>

<file path=ppt/comments/modernComment_135_785DB36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A73BD48-8AE1-41C1-A629-A7ED98710438}" authorId="{356854EE-A63A-9B3F-5B1F-1F1CEA56EC6B}" created="2026-02-03T14:11:38.880" startDate="2026-02-03T14:11:38.880" dueDate="2026-02-03T14:11:38.880" assignedTo="{9ABAEEB3-B69F-8DE9-F97B-3FC473F310C0}" title="@Angelo Bogoy 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19406702" sldId="309"/>
      <ac:picMk id="10243" creationId="{9A4136CE-BBCB-BE95-684B-A5F93C97F269}"/>
    </ac:deMkLst>
    <p188:replyLst>
      <p188:reply id="{CFE499EA-A349-4836-953D-F4912258045E}" authorId="{356854EE-A63A-9B3F-5B1F-1F1CEA56EC6B}" created="2026-02-03T14:11:45.962">
        <p188:txBody>
          <a:bodyPr/>
          <a:lstStyle/>
          <a:p>
            <a:r>
              <a:rPr lang="en-PH"/>
              <a:t>Ok ba toh?
</a:t>
            </a:r>
          </a:p>
        </p188:txBody>
      </p188:reply>
    </p188:replyLst>
    <p188:txBody>
      <a:bodyPr/>
      <a:lstStyle/>
      <a:p>
        <a:r>
          <a:rPr lang="en-PH"/>
          <a:t>[@Angelo Bogoy]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2-03T14:11:38.880" id="{0C09CE3A-11D8-43D3-9F4B-21BFC5A8F99F}">
              <p228:atrbtn authorId="{356854EE-A63A-9B3F-5B1F-1F1CEA56EC6B}"/>
              <p228:anchr>
                <p228:comment id="{7A73BD48-8AE1-41C1-A629-A7ED98710438}"/>
              </p228:anchr>
              <p228:add/>
            </p228:event>
            <p228:event time="2026-02-03T14:11:38.880" id="{95BE5DC0-BE9C-4DD0-89F5-4B036CE530CF}">
              <p228:atrbtn authorId="{356854EE-A63A-9B3F-5B1F-1F1CEA56EC6B}"/>
              <p228:anchr>
                <p228:comment id="{7A73BD48-8AE1-41C1-A629-A7ED98710438}"/>
              </p228:anchr>
              <p228:asgn authorId="{9ABAEEB3-B69F-8DE9-F97B-3FC473F310C0}"/>
            </p228:event>
            <p228:event time="2026-02-03T14:11:38.880" id="{6CAA019C-151E-4631-AE07-9618CE68F190}">
              <p228:atrbtn authorId="{356854EE-A63A-9B3F-5B1F-1F1CEA56EC6B}"/>
              <p228:anchr>
                <p228:comment id="{7A73BD48-8AE1-41C1-A629-A7ED98710438}"/>
              </p228:anchr>
              <p228:title val="@Angelo Bogoy "/>
            </p228:event>
            <p228:event time="2026-02-03T14:11:38.880" id="{A2D2C0D0-42D9-4E8D-83E2-3DC07ADC7CF5}">
              <p228:atrbtn authorId="{356854EE-A63A-9B3F-5B1F-1F1CEA56EC6B}"/>
              <p228:anchr>
                <p228:comment id="{7A73BD48-8AE1-41C1-A629-A7ED98710438}"/>
              </p228:anchr>
              <p228:date stDt="2026-02-03T14:11:38.880" endDt="2026-02-03T14:11:38.880"/>
            </p228:event>
          </p228:history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10F365F5-7F42-AB49-A28A-584F1B686DD5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0CF722E4-9F57-B744-B1DE-20A5E5486F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2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Plus Jakarta Sans" pitchFamily="2" charset="0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4CB4-7C36-2AF2-F4B9-720FC3299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3610-5A8A-A220-0F06-CBB0E2D9D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34BBA-0935-C68B-9D4D-1FCBE29A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92A7-F110-DE96-CD8F-2BFFA632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816E2-B268-4995-F81E-0A5C364C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709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885C-BA2E-AC3C-5175-10C6593A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F30F4-7887-A167-F238-1F7FF8E8F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2A983-5FD5-23A9-974C-E7AB4C77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18D70-AC67-0065-17C6-674A88B1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A3E2-4A85-20CD-F0E0-BA193024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075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1B5E-8E9B-00EC-6070-23CEF401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6A7B4-858A-F315-A71B-8E388FA5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8FA4A-FA4B-D8E2-59F1-A8B718DF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32C3-A0EB-8480-B484-C7881A01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F06B-3BD3-6EF7-DB9B-C42F8F56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0763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2EDE-B2C7-2C70-FD17-4F3FD817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907D5-73B8-2BB6-F116-F2D44D508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4FBD5-7564-2EC7-0F73-19F981F40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14CDD-0565-CF19-1501-A01CEB89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6E324-6D18-F7BC-D0D2-DB8B68F6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8ABDA-701F-A515-DC11-E6DE3D29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6131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3CF9-31ED-8226-4E86-B36C167C8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71990-DCCE-A55C-117F-58BC8B3A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3E020-4AFB-2AB3-9516-8AE87E09B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69489-7A1B-8FB6-0BD8-41F8BA880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779FD-8103-27E7-3204-BEF095872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149B4B-7D4B-C764-9DF8-005669EB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F4AB9-B941-5161-1294-3A37373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C61B9-8C54-2029-0937-AEBA4028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12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5EA7-A1D2-1F9B-5343-755F7787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659EB-E315-AF4D-18CA-DFAFA1E3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8B0B-D26B-7E12-24ED-655C8EDE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2081D-3833-5CBC-8AFB-D7D36777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9803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F1DFFD-61E2-3D6C-8784-E10C8F69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FCC63-05F1-4602-0914-2CCBD8E0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A032-E9CC-5A1A-8D82-587F10CA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5867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2912-0F4B-FD98-342E-7D2DCF61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A7729-7EC3-6412-30CB-C7586A69A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ED786-402F-E1A8-441B-186ADD1FA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6440B-E36F-0D71-DE4F-A45064DF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1CD48-96AA-F4B4-7CB2-2DA2BB2B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AA1FE-5084-8973-848C-A1C02D92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0813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D70B-F471-5861-76EC-460D48D9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3FA4-8CDB-02BD-5169-7ED316C9A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E6D10-B863-F71B-CAC9-BCDC55800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66B84-5AE6-FA81-FE37-42D373FE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99428-5DEB-545E-7398-A902B951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7A8FB-1A33-E37B-F0C0-1EE147A7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708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8B3E-5D8C-E3B9-6520-729513E5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C19EE-ADD0-0C95-0F4B-81E9EF05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258C-93D6-6E7E-BD41-48B4F999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32C8-09FD-2D03-C8FF-F7B52865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2AD0-069F-B8A4-8AB5-A12C48F1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60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A2E03-F8D5-DA07-60FE-D3E17FE14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EB139-35C8-962A-FEE0-0E39B8A90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68F22-7B75-CCAC-980B-043B5F3C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F8CFB-F0AA-C2C8-257A-15064DA0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DC24A-5730-F96F-D564-C28F8E0D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2834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" pitchFamily="2" charset="0"/>
                <a:ea typeface="Plus Jakarta Sans" pitchFamily="2" charset="0"/>
                <a:cs typeface="Plus Jakarta Sa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Plus Jakarta Sans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" pitchFamily="2" charset="0"/>
              </a:rPr>
              <a:pPr/>
              <a:t>‹#›</a:t>
            </a:fld>
            <a:endParaRPr lang="en-US" sz="1067">
              <a:latin typeface="Plus Jakarta Sans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" pitchFamily="2" charset="0"/>
              <a:ea typeface="Gotham"/>
              <a:cs typeface="Plus Jakarta Sans" pitchFamily="2" charset="0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" pitchFamily="2" charset="0"/>
                <a:ea typeface="Plus Jakarta Sans" pitchFamily="2" charset="0"/>
                <a:cs typeface="Plus Jakarta Sans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" pitchFamily="2" charset="0"/>
                <a:ea typeface="Plus Jakarta Sans" pitchFamily="2" charset="0"/>
                <a:cs typeface="Plus Jakarta Sans" pitchFamily="2" charset="0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23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4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6F6CA-661A-2EEB-4E91-59B51D52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8DC9-CE86-2C03-38F0-4C1DDE9BA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F7233-0750-79CF-470E-18CD9C485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lus Jakarta Sans" pitchFamily="2" charset="0"/>
              </a:defRPr>
            </a:lvl1pPr>
          </a:lstStyle>
          <a:p>
            <a:fld id="{172F3BEB-F56A-A648-9918-891DA4055628}" type="datetime1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09D2-FCD2-0AC1-D116-D0033C5BB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lus Jakarta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3A7E-E776-8B58-B10F-4264F8F25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lus Jakarta Sans" pitchFamily="2" charset="0"/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lus Jakarta San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innacleozone.com/team-member/chuck-smith/" TargetMode="External"/><Relationship Id="rId13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6.png"/><Relationship Id="rId5" Type="http://schemas.openxmlformats.org/officeDocument/2006/relationships/image" Target="../media/image8.sv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openxmlformats.org/officeDocument/2006/relationships/image" Target="../media/image34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12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hyperlink" Target="https://pinnacleozone.com/team-member/chuck-smith/" TargetMode="External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12" Type="http://schemas.openxmlformats.org/officeDocument/2006/relationships/image" Target="../media/image48.svg"/><Relationship Id="rId2" Type="http://schemas.microsoft.com/office/2018/10/relationships/comments" Target="../comments/modernComment_135_785DB36E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7.png"/><Relationship Id="rId5" Type="http://schemas.openxmlformats.org/officeDocument/2006/relationships/image" Target="../media/image7.png"/><Relationship Id="rId15" Type="http://schemas.openxmlformats.org/officeDocument/2006/relationships/image" Target="../media/image44.png"/><Relationship Id="rId10" Type="http://schemas.openxmlformats.org/officeDocument/2006/relationships/image" Target="../media/image46.svg"/><Relationship Id="rId4" Type="http://schemas.openxmlformats.org/officeDocument/2006/relationships/image" Target="../media/image29.pn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5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9.png"/><Relationship Id="rId5" Type="http://schemas.openxmlformats.org/officeDocument/2006/relationships/image" Target="../media/image7.png"/><Relationship Id="rId10" Type="http://schemas.openxmlformats.org/officeDocument/2006/relationships/image" Target="../media/image48.svg"/><Relationship Id="rId4" Type="http://schemas.openxmlformats.org/officeDocument/2006/relationships/image" Target="../media/image52.sv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D87AC19-7BCA-8D89-CF97-34E58138E873}"/>
              </a:ext>
            </a:extLst>
          </p:cNvPr>
          <p:cNvSpPr/>
          <p:nvPr/>
        </p:nvSpPr>
        <p:spPr>
          <a:xfrm rot="16200000">
            <a:off x="942495" y="2368326"/>
            <a:ext cx="5632600" cy="7595623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942D16-330E-5844-AF15-A03C4EF678A3}"/>
              </a:ext>
            </a:extLst>
          </p:cNvPr>
          <p:cNvSpPr/>
          <p:nvPr/>
        </p:nvSpPr>
        <p:spPr>
          <a:xfrm>
            <a:off x="6096001" y="68580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17D0D1-1B66-DD0A-622E-B11E6BCECC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duotone>
              <a:prstClr val="black"/>
              <a:srgbClr val="22323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3108242"/>
            <a:ext cx="5464824" cy="3749758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28931" y="2042085"/>
            <a:ext cx="8109592" cy="120032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800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STATE OF THE COMPANY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8931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721D5E-A2C3-9224-EFD4-3F05250C0107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1" y="5113020"/>
            <a:ext cx="4760323" cy="1097280"/>
            <a:chOff x="653184" y="5258788"/>
            <a:chExt cx="4763759" cy="1098032"/>
          </a:xfrm>
        </p:grpSpPr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0CEF4AB6-26E7-7037-8281-038BE9B965C9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Chuck Smith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PRESIDENT &amp; CEO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8A45F5-978F-DCCC-1B0E-9EE8565D7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13" name="Title 2">
            <a:extLst>
              <a:ext uri="{FF2B5EF4-FFF2-40B4-BE49-F238E27FC236}">
                <a16:creationId xmlns:a16="http://schemas.microsoft.com/office/drawing/2014/main" id="{629D933C-1F6E-8C97-0EA0-31D4FBA5D950}"/>
              </a:ext>
            </a:extLst>
          </p:cNvPr>
          <p:cNvSpPr txBox="1">
            <a:spLocks/>
          </p:cNvSpPr>
          <p:nvPr/>
        </p:nvSpPr>
        <p:spPr>
          <a:xfrm>
            <a:off x="2365652" y="6812511"/>
            <a:ext cx="7460696" cy="2062103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2800" spc="-500" dirty="0">
                <a:latin typeface="Plus Jakarta Sans ExtraBold" pitchFamily="2" charset="0"/>
                <a:cs typeface="Plus Jakarta Sans ExtraBold" pitchFamily="2" charset="0"/>
              </a:rPr>
              <a:t>Welcome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D-BG">
            <a:extLst>
              <a:ext uri="{FF2B5EF4-FFF2-40B4-BE49-F238E27FC236}">
                <a16:creationId xmlns:a16="http://schemas.microsoft.com/office/drawing/2014/main" id="{45C4D030-A315-0799-DC59-9BEE11111017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F151108-7CCB-45A9-DF6C-41E0CC219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36F2D2A-E8AE-EA0E-AEE5-FB16594D29F4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22323A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1C17E1-9F6E-B2EB-F5EA-B925DDC53E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22323A">
                <a:tint val="45000"/>
                <a:satMod val="400000"/>
              </a:srgbClr>
            </a:duotone>
            <a:alphaModFix am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-3" y="-1507694"/>
            <a:ext cx="12192000" cy="836569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0BFC5A7-8D08-69C0-FD84-F6AA05D81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65652" y="2270949"/>
            <a:ext cx="7460696" cy="2062103"/>
          </a:xfr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800" spc="-500" dirty="0">
                <a:latin typeface="Plus Jakarta Sans ExtraBold" pitchFamily="2" charset="0"/>
                <a:cs typeface="Plus Jakarta Sans ExtraBold" pitchFamily="2" charset="0"/>
              </a:rPr>
              <a:t>Welcome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C2514DE-EC5B-BDDC-AFC0-8333A874602E}"/>
              </a:ext>
            </a:extLst>
          </p:cNvPr>
          <p:cNvSpPr txBox="1"/>
          <p:nvPr/>
        </p:nvSpPr>
        <p:spPr>
          <a:xfrm>
            <a:off x="-15125165" y="2042085"/>
            <a:ext cx="8109592" cy="120032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800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STATE OF THE COMPANY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A82F694A-634A-CB0B-A67F-F0E6346610BD}"/>
              </a:ext>
            </a:extLst>
          </p:cNvPr>
          <p:cNvSpPr txBox="1"/>
          <p:nvPr/>
        </p:nvSpPr>
        <p:spPr>
          <a:xfrm>
            <a:off x="-18723514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A11760-8F69-6E7C-B77F-FB1B94CD179E}"/>
              </a:ext>
            </a:extLst>
          </p:cNvPr>
          <p:cNvGrpSpPr>
            <a:grpSpLocks noChangeAspect="1"/>
          </p:cNvGrpSpPr>
          <p:nvPr/>
        </p:nvGrpSpPr>
        <p:grpSpPr>
          <a:xfrm>
            <a:off x="-8109592" y="5113020"/>
            <a:ext cx="4760323" cy="1097280"/>
            <a:chOff x="653184" y="5258788"/>
            <a:chExt cx="4763759" cy="1098032"/>
          </a:xfrm>
        </p:grpSpPr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007ACD25-391E-CE7C-F8BC-864E871898FF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Chuck Smith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PRESIDENT &amp; CEO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3DA24B8-4AFA-6279-8342-AC867A93E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14" name="Title 2">
            <a:extLst>
              <a:ext uri="{FF2B5EF4-FFF2-40B4-BE49-F238E27FC236}">
                <a16:creationId xmlns:a16="http://schemas.microsoft.com/office/drawing/2014/main" id="{9FD8F36D-20B7-F8EF-D324-FC5E3EDBD51B}"/>
              </a:ext>
            </a:extLst>
          </p:cNvPr>
          <p:cNvSpPr txBox="1">
            <a:spLocks/>
          </p:cNvSpPr>
          <p:nvPr/>
        </p:nvSpPr>
        <p:spPr>
          <a:xfrm>
            <a:off x="2813695" y="6858000"/>
            <a:ext cx="6564618" cy="280076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8800" spc="-400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Keys To</a:t>
            </a:r>
          </a:p>
          <a:p>
            <a:pPr algn="ctr">
              <a:lnSpc>
                <a:spcPct val="100000"/>
              </a:lnSpc>
            </a:pPr>
            <a:r>
              <a:rPr lang="en-US" sz="8800" spc="-400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Our Success</a:t>
            </a:r>
          </a:p>
        </p:txBody>
      </p:sp>
    </p:spTree>
    <p:extLst>
      <p:ext uri="{BB962C8B-B14F-4D97-AF65-F5344CB8AC3E}">
        <p14:creationId xmlns:p14="http://schemas.microsoft.com/office/powerpoint/2010/main" val="90549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BCF00-85B6-19F7-155C-75310719B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DB7C92-D8F7-5487-0817-9872460C79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5886" y="-4799560"/>
            <a:ext cx="1126237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D6603A-9293-F0CF-8C88-55DB9D0973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20" y="-9094556"/>
            <a:ext cx="1871663" cy="476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256DA3-102E-64CD-40A3-200311C025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117" y="16687800"/>
            <a:ext cx="1481137" cy="629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19EA78-4F16-2810-EAB9-06FE2C2CC9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88" y="-7646072"/>
            <a:ext cx="1287376" cy="354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EA990B-3130-15EC-823D-75F9D6992E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98" y="-2989126"/>
            <a:ext cx="1528008" cy="546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E6E28F-47F5-377D-488D-339E56D8C92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7600" y="6300788"/>
            <a:ext cx="1460615" cy="712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E4F390-4D4F-08E0-FC80-70BF117FB8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7" y="-1470246"/>
            <a:ext cx="1959769" cy="4754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820731-F1E5-9E2A-F27F-78BD09B56B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540" y="11415350"/>
            <a:ext cx="1287376" cy="3735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EC1FAC-0ABA-BD74-809F-B9448BB8D4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4485" y="-6318907"/>
            <a:ext cx="1272875" cy="5471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048B84-F01C-E518-BBB1-D1CEC5678EB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7351" y="3059143"/>
            <a:ext cx="1072946" cy="106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D67AF5-9D47-22E3-0104-1671345901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4771" y="14716530"/>
            <a:ext cx="1489251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17358B2-15ED-B759-5091-EB1B2A840659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994" y="2865187"/>
            <a:ext cx="1287376" cy="12873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98F84E-FCB6-8A57-601C-727C86F118F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2059" y="12845773"/>
            <a:ext cx="1495301" cy="8138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2F9DDC7-5B8A-C809-E859-D5857CFE6F6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0" y="6300788"/>
            <a:ext cx="1489251" cy="4316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B7EEE03-54A0-D426-EAD4-412CE040584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0015" y="10055127"/>
            <a:ext cx="1836798" cy="303355"/>
          </a:xfrm>
          <a:prstGeom prst="rect">
            <a:avLst/>
          </a:prstGeom>
        </p:spPr>
      </p:pic>
      <p:sp>
        <p:nvSpPr>
          <p:cNvPr id="26" name="Title 2">
            <a:extLst>
              <a:ext uri="{FF2B5EF4-FFF2-40B4-BE49-F238E27FC236}">
                <a16:creationId xmlns:a16="http://schemas.microsoft.com/office/drawing/2014/main" id="{8455E2EE-3C48-3FC4-3175-499E37AABCEA}"/>
              </a:ext>
            </a:extLst>
          </p:cNvPr>
          <p:cNvSpPr txBox="1">
            <a:spLocks/>
          </p:cNvSpPr>
          <p:nvPr/>
        </p:nvSpPr>
        <p:spPr>
          <a:xfrm>
            <a:off x="2082721" y="2497977"/>
            <a:ext cx="8026557" cy="186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1500" b="1" spc="1200">
                <a:solidFill>
                  <a:schemeClr val="bg2">
                    <a:alpha val="0"/>
                  </a:schemeClr>
                </a:solidFill>
                <a:latin typeface="Plus Jakarta Sans" pitchFamily="2" charset="0"/>
                <a:cs typeface="Plus Jakarta Sans" pitchFamily="2" charset="0"/>
              </a:rPr>
              <a:t>Our Reps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13FC98-6C4C-381F-E254-A2D2F86FA79B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649" y="-6795156"/>
            <a:ext cx="1274245" cy="476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6B9EB1-D329-E8C4-D28B-74EA2489A9B2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824" y="12415967"/>
            <a:ext cx="1240171" cy="506920"/>
          </a:xfrm>
          <a:prstGeom prst="rect">
            <a:avLst/>
          </a:prstGeom>
        </p:spPr>
      </p:pic>
      <p:sp>
        <p:nvSpPr>
          <p:cNvPr id="3" name="RED-BG">
            <a:extLst>
              <a:ext uri="{FF2B5EF4-FFF2-40B4-BE49-F238E27FC236}">
                <a16:creationId xmlns:a16="http://schemas.microsoft.com/office/drawing/2014/main" id="{A10EA920-CEC6-90C9-9762-0577DE80C9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66936C9-E4FC-21A7-89B2-9C56322D97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3A247F7-80BC-8B41-EE1A-FC8D8AF7BD18}"/>
              </a:ext>
            </a:extLst>
          </p:cNvPr>
          <p:cNvGrpSpPr/>
          <p:nvPr/>
        </p:nvGrpSpPr>
        <p:grpSpPr>
          <a:xfrm>
            <a:off x="-3" y="-1507694"/>
            <a:ext cx="12192000" cy="8365694"/>
            <a:chOff x="-3" y="-1507694"/>
            <a:chExt cx="12192000" cy="836569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F6E4DE8-11CF-DB71-AC50-813C3F813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duotone>
                <a:prstClr val="black"/>
                <a:srgbClr val="22323A">
                  <a:tint val="45000"/>
                  <a:satMod val="400000"/>
                </a:srgbClr>
              </a:duotone>
              <a:alphaModFix amt="5000"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9" r="1526"/>
            <a:stretch>
              <a:fillRect/>
            </a:stretch>
          </p:blipFill>
          <p:spPr>
            <a:xfrm>
              <a:off x="-3" y="-1507694"/>
              <a:ext cx="12192000" cy="8365694"/>
            </a:xfrm>
            <a:prstGeom prst="rect">
              <a:avLst/>
            </a:prstGeom>
          </p:spPr>
        </p:pic>
        <p:sp>
          <p:nvSpPr>
            <p:cNvPr id="6" name="Title 2">
              <a:extLst>
                <a:ext uri="{FF2B5EF4-FFF2-40B4-BE49-F238E27FC236}">
                  <a16:creationId xmlns:a16="http://schemas.microsoft.com/office/drawing/2014/main" id="{20978F41-8E21-C3B3-7153-EE41ED56E6A8}"/>
                </a:ext>
              </a:extLst>
            </p:cNvPr>
            <p:cNvSpPr txBox="1">
              <a:spLocks/>
            </p:cNvSpPr>
            <p:nvPr/>
          </p:nvSpPr>
          <p:spPr>
            <a:xfrm>
              <a:off x="2813695" y="1901617"/>
              <a:ext cx="6564618" cy="2800767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8800" spc="-400" dirty="0">
                  <a:solidFill>
                    <a:schemeClr val="bg1"/>
                  </a:solidFill>
                  <a:latin typeface="Plus Jakarta Sans ExtraBold" pitchFamily="2" charset="0"/>
                  <a:cs typeface="Plus Jakarta Sans ExtraBold" pitchFamily="2" charset="0"/>
                </a:rPr>
                <a:t>Keys To</a:t>
              </a:r>
            </a:p>
            <a:p>
              <a:pPr algn="ctr">
                <a:lnSpc>
                  <a:spcPct val="100000"/>
                </a:lnSpc>
              </a:pPr>
              <a:r>
                <a:rPr lang="en-US" sz="8800" spc="-400" dirty="0">
                  <a:solidFill>
                    <a:schemeClr val="bg1"/>
                  </a:solidFill>
                  <a:latin typeface="Plus Jakarta Sans ExtraBold" pitchFamily="2" charset="0"/>
                  <a:cs typeface="Plus Jakarta Sans ExtraBold" pitchFamily="2" charset="0"/>
                </a:rPr>
                <a:t>Our Success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57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71369E-DC20-03E1-4003-3732CB01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4355664B-8712-AF64-3065-3BF009AD5377}"/>
              </a:ext>
            </a:extLst>
          </p:cNvPr>
          <p:cNvSpPr/>
          <p:nvPr/>
        </p:nvSpPr>
        <p:spPr>
          <a:xfrm>
            <a:off x="-105457458" y="819731"/>
            <a:ext cx="90048225" cy="52185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BCCE6A-09B1-F2F4-AF48-0530256A49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87813" y="2828925"/>
            <a:ext cx="4016375" cy="1200150"/>
          </a:xfr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7200" b="1" spc="-300">
                <a:solidFill>
                  <a:srgbClr val="AD2A38"/>
                </a:solidFill>
                <a:latin typeface="Plus Jakarta Sans" pitchFamily="2" charset="0"/>
                <a:cs typeface="Plus Jakarta Sans" pitchFamily="2" charset="0"/>
              </a:rPr>
              <a:t>Our Reps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996BA-C497-13DC-F9F9-8F2B456A41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915" y="1606871"/>
            <a:ext cx="1126237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0AD309-C441-2BA9-63CF-8F38B81C3F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226" y="1065997"/>
            <a:ext cx="1871663" cy="476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E897B8-812C-F600-E117-77E272F57D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04" y="5197637"/>
            <a:ext cx="1481137" cy="629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64F539-6A44-B8E4-E15B-20019AF14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00" y="1095932"/>
            <a:ext cx="1287376" cy="354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014E3-8D83-F850-2DB5-997D3BD24F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06" y="1976210"/>
            <a:ext cx="1528008" cy="546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26F768-AFD5-61FF-961B-001EF9D08A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458" y="4152563"/>
            <a:ext cx="1460615" cy="712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7EF72-14F9-262C-7ADE-E2FD670745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377" y="2104918"/>
            <a:ext cx="1959769" cy="4754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950EE9-0B86-6180-4187-F63D834E98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030" y="4419600"/>
            <a:ext cx="1287376" cy="3735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27EC17-3693-C515-49EC-693A9F8138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474" y="1604356"/>
            <a:ext cx="1272875" cy="5471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21D80B-6599-9BD4-C432-C12D667338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97" y="2958092"/>
            <a:ext cx="1072946" cy="106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5536E7-834E-E9DA-10B6-590E525984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54" y="5123869"/>
            <a:ext cx="1489251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EC0B12-74C3-C0E5-EF1E-5E8F99A7263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827" y="2790736"/>
            <a:ext cx="1287376" cy="12873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5EB2FC-2C4F-1D24-360F-18316793F3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40" y="4955433"/>
            <a:ext cx="1495301" cy="8138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08EB33-4CE6-2642-AB61-EC2DC7FDC35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601" y="4545854"/>
            <a:ext cx="1489251" cy="4316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4A44A0-AAF6-C1FB-88A8-860D8661D8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73" y="4437938"/>
            <a:ext cx="1836798" cy="3033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4F9AD8-DE75-52BE-67BD-496D60122C5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369" y="1040265"/>
            <a:ext cx="1274245" cy="476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EF9D54-E794-D3B2-A17C-C477F8C622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741" y="5285194"/>
            <a:ext cx="1240171" cy="506920"/>
          </a:xfrm>
          <a:prstGeom prst="rect">
            <a:avLst/>
          </a:prstGeom>
        </p:spPr>
      </p:pic>
      <p:sp>
        <p:nvSpPr>
          <p:cNvPr id="28" name="RED-BG">
            <a:extLst>
              <a:ext uri="{FF2B5EF4-FFF2-40B4-BE49-F238E27FC236}">
                <a16:creationId xmlns:a16="http://schemas.microsoft.com/office/drawing/2014/main" id="{59E29C11-5582-DDDC-F760-107574CDBC44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2DB8D64-6BAC-16C7-F3E7-267B45FCDA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52" name="Flowchart: Off-page Connector 51">
            <a:extLst>
              <a:ext uri="{FF2B5EF4-FFF2-40B4-BE49-F238E27FC236}">
                <a16:creationId xmlns:a16="http://schemas.microsoft.com/office/drawing/2014/main" id="{CF243A14-6C6A-BAD2-BE4F-89511C2A9995}"/>
              </a:ext>
            </a:extLst>
          </p:cNvPr>
          <p:cNvSpPr>
            <a:spLocks noChangeAspect="1"/>
          </p:cNvSpPr>
          <p:nvPr/>
        </p:nvSpPr>
        <p:spPr>
          <a:xfrm rot="16200000">
            <a:off x="-175595791" y="-7619400"/>
            <a:ext cx="11331684" cy="220968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33000" b="1">
                <a:latin typeface="Plus Jakarta Sans" pitchFamily="2" charset="0"/>
                <a:cs typeface="Plus Jakarta Sans" pitchFamily="2" charset="0"/>
              </a:rPr>
              <a:t>2009</a:t>
            </a:r>
          </a:p>
        </p:txBody>
      </p:sp>
      <p:sp>
        <p:nvSpPr>
          <p:cNvPr id="53" name="Flowchart: Off-page Connector 52">
            <a:extLst>
              <a:ext uri="{FF2B5EF4-FFF2-40B4-BE49-F238E27FC236}">
                <a16:creationId xmlns:a16="http://schemas.microsoft.com/office/drawing/2014/main" id="{84E27492-9ECD-AE98-A551-789A134821AF}"/>
              </a:ext>
            </a:extLst>
          </p:cNvPr>
          <p:cNvSpPr>
            <a:spLocks noChangeAspect="1"/>
          </p:cNvSpPr>
          <p:nvPr/>
        </p:nvSpPr>
        <p:spPr>
          <a:xfrm rot="16200000">
            <a:off x="-156556112" y="-6615000"/>
            <a:ext cx="10298390" cy="200880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30000" b="1">
                <a:latin typeface="Plus Jakarta Sans" pitchFamily="2" charset="0"/>
                <a:cs typeface="Plus Jakarta Sans" pitchFamily="2" charset="0"/>
              </a:rPr>
              <a:t>2010</a:t>
            </a:r>
          </a:p>
        </p:txBody>
      </p:sp>
      <p:sp>
        <p:nvSpPr>
          <p:cNvPr id="54" name="Flowchart: Off-page Connector 53">
            <a:extLst>
              <a:ext uri="{FF2B5EF4-FFF2-40B4-BE49-F238E27FC236}">
                <a16:creationId xmlns:a16="http://schemas.microsoft.com/office/drawing/2014/main" id="{A57DF188-50B4-3828-DDF9-B4CAA66B3AFD}"/>
              </a:ext>
            </a:extLst>
          </p:cNvPr>
          <p:cNvSpPr>
            <a:spLocks noChangeAspect="1"/>
          </p:cNvSpPr>
          <p:nvPr/>
        </p:nvSpPr>
        <p:spPr>
          <a:xfrm rot="16200000">
            <a:off x="-137519703" y="-5607823"/>
            <a:ext cx="9268533" cy="18073647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7000" b="1">
                <a:latin typeface="Plus Jakarta Sans" pitchFamily="2" charset="0"/>
                <a:cs typeface="Plus Jakarta Sans" pitchFamily="2" charset="0"/>
              </a:rPr>
              <a:t>2011</a:t>
            </a:r>
          </a:p>
        </p:txBody>
      </p:sp>
      <p:sp>
        <p:nvSpPr>
          <p:cNvPr id="55" name="Flowchart: Off-page Connector 54">
            <a:extLst>
              <a:ext uri="{FF2B5EF4-FFF2-40B4-BE49-F238E27FC236}">
                <a16:creationId xmlns:a16="http://schemas.microsoft.com/office/drawing/2014/main" id="{3EFA3896-B4B1-949E-F6DC-34B6F90A7C31}"/>
              </a:ext>
            </a:extLst>
          </p:cNvPr>
          <p:cNvSpPr>
            <a:spLocks noChangeAspect="1"/>
          </p:cNvSpPr>
          <p:nvPr/>
        </p:nvSpPr>
        <p:spPr>
          <a:xfrm rot="16200000">
            <a:off x="-118481443" y="-4603750"/>
            <a:ext cx="8238712" cy="160655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4000" b="1">
                <a:latin typeface="Plus Jakarta Sans" pitchFamily="2" charset="0"/>
                <a:cs typeface="Plus Jakarta Sans" pitchFamily="2" charset="0"/>
              </a:rPr>
              <a:t>2011</a:t>
            </a:r>
          </a:p>
        </p:txBody>
      </p:sp>
      <p:sp>
        <p:nvSpPr>
          <p:cNvPr id="56" name="Flowchart: Off-page Connector 55">
            <a:extLst>
              <a:ext uri="{FF2B5EF4-FFF2-40B4-BE49-F238E27FC236}">
                <a16:creationId xmlns:a16="http://schemas.microsoft.com/office/drawing/2014/main" id="{A7766808-26F4-2BB9-9F25-AA4104E8432F}"/>
              </a:ext>
            </a:extLst>
          </p:cNvPr>
          <p:cNvSpPr>
            <a:spLocks noChangeAspect="1"/>
          </p:cNvSpPr>
          <p:nvPr/>
        </p:nvSpPr>
        <p:spPr>
          <a:xfrm rot="16200000">
            <a:off x="-99443191" y="-3599649"/>
            <a:ext cx="7208873" cy="14057299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1000" b="1">
                <a:latin typeface="Plus Jakarta Sans" pitchFamily="2" charset="0"/>
                <a:cs typeface="Plus Jakarta Sans" pitchFamily="2" charset="0"/>
              </a:rPr>
              <a:t>2014</a:t>
            </a:r>
          </a:p>
        </p:txBody>
      </p:sp>
      <p:sp>
        <p:nvSpPr>
          <p:cNvPr id="57" name="Flowchart: Off-page Connector 56">
            <a:extLst>
              <a:ext uri="{FF2B5EF4-FFF2-40B4-BE49-F238E27FC236}">
                <a16:creationId xmlns:a16="http://schemas.microsoft.com/office/drawing/2014/main" id="{9FE9382B-F108-0D3B-379E-D6E5D2CE52F1}"/>
              </a:ext>
            </a:extLst>
          </p:cNvPr>
          <p:cNvSpPr>
            <a:spLocks noChangeAspect="1"/>
          </p:cNvSpPr>
          <p:nvPr/>
        </p:nvSpPr>
        <p:spPr>
          <a:xfrm rot="16200000">
            <a:off x="-80404931" y="-2595562"/>
            <a:ext cx="6179034" cy="1204912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8000" b="1">
                <a:latin typeface="Plus Jakarta Sans" pitchFamily="2" charset="0"/>
                <a:cs typeface="Plus Jakarta Sans" pitchFamily="2" charset="0"/>
              </a:rPr>
              <a:t>2016</a:t>
            </a:r>
          </a:p>
        </p:txBody>
      </p:sp>
      <p:sp>
        <p:nvSpPr>
          <p:cNvPr id="58" name="Flowchart: Off-page Connector 57">
            <a:extLst>
              <a:ext uri="{FF2B5EF4-FFF2-40B4-BE49-F238E27FC236}">
                <a16:creationId xmlns:a16="http://schemas.microsoft.com/office/drawing/2014/main" id="{C52961D7-9A1D-307E-24C5-CDA71B43E84E}"/>
              </a:ext>
            </a:extLst>
          </p:cNvPr>
          <p:cNvSpPr>
            <a:spLocks noChangeAspect="1"/>
          </p:cNvSpPr>
          <p:nvPr/>
        </p:nvSpPr>
        <p:spPr>
          <a:xfrm rot="16200000">
            <a:off x="-61366678" y="-1591457"/>
            <a:ext cx="5149183" cy="1004091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5000" b="1">
                <a:latin typeface="Plus Jakarta Sans" pitchFamily="2" charset="0"/>
                <a:cs typeface="Plus Jakarta Sans" pitchFamily="2" charset="0"/>
              </a:rPr>
              <a:t>2023</a:t>
            </a:r>
          </a:p>
        </p:txBody>
      </p:sp>
      <p:sp>
        <p:nvSpPr>
          <p:cNvPr id="59" name="Flowchart: Off-page Connector 58">
            <a:extLst>
              <a:ext uri="{FF2B5EF4-FFF2-40B4-BE49-F238E27FC236}">
                <a16:creationId xmlns:a16="http://schemas.microsoft.com/office/drawing/2014/main" id="{B9D8CF3B-1D0C-0B98-2714-5C20B3D6A802}"/>
              </a:ext>
            </a:extLst>
          </p:cNvPr>
          <p:cNvSpPr>
            <a:spLocks noChangeAspect="1"/>
          </p:cNvSpPr>
          <p:nvPr/>
        </p:nvSpPr>
        <p:spPr>
          <a:xfrm rot="16200000">
            <a:off x="-42328421" y="-587366"/>
            <a:ext cx="4119348" cy="8032732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2000" b="1">
                <a:latin typeface="Plus Jakarta Sans" pitchFamily="2" charset="0"/>
                <a:cs typeface="Plus Jakarta Sans" pitchFamily="2" charset="0"/>
              </a:rPr>
              <a:t>2024</a:t>
            </a:r>
          </a:p>
        </p:txBody>
      </p:sp>
      <p:sp>
        <p:nvSpPr>
          <p:cNvPr id="60" name="Flowchart: Off-page Connector 59">
            <a:extLst>
              <a:ext uri="{FF2B5EF4-FFF2-40B4-BE49-F238E27FC236}">
                <a16:creationId xmlns:a16="http://schemas.microsoft.com/office/drawing/2014/main" id="{86AE2ABE-27B8-FB37-FBC9-2DE3B6AA032E}"/>
              </a:ext>
            </a:extLst>
          </p:cNvPr>
          <p:cNvSpPr>
            <a:spLocks noChangeAspect="1"/>
          </p:cNvSpPr>
          <p:nvPr/>
        </p:nvSpPr>
        <p:spPr>
          <a:xfrm rot="16200000">
            <a:off x="-23290169" y="416719"/>
            <a:ext cx="3089519" cy="6024563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9000" b="1">
                <a:latin typeface="Plus Jakarta Sans" pitchFamily="2" charset="0"/>
                <a:cs typeface="Plus Jakarta Sans" pitchFamily="2" charset="0"/>
              </a:rPr>
              <a:t>2025</a:t>
            </a:r>
          </a:p>
        </p:txBody>
      </p:sp>
      <p:sp>
        <p:nvSpPr>
          <p:cNvPr id="61" name="Flowchart: Off-page Connector 60">
            <a:extLst>
              <a:ext uri="{FF2B5EF4-FFF2-40B4-BE49-F238E27FC236}">
                <a16:creationId xmlns:a16="http://schemas.microsoft.com/office/drawing/2014/main" id="{85097817-3BA3-B274-BD08-B2655D926A7A}"/>
              </a:ext>
            </a:extLst>
          </p:cNvPr>
          <p:cNvSpPr/>
          <p:nvPr/>
        </p:nvSpPr>
        <p:spPr>
          <a:xfrm rot="16200000">
            <a:off x="-4251910" y="1420815"/>
            <a:ext cx="2059678" cy="4016371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6000" b="1">
                <a:latin typeface="Plus Jakarta Sans" pitchFamily="2" charset="0"/>
                <a:cs typeface="Plus Jakarta Sans" pitchFamily="2" charset="0"/>
              </a:rPr>
              <a:t>2026</a:t>
            </a: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AFAAACD7-AA4F-CE0B-0C5B-67E75EB00DA2}"/>
              </a:ext>
            </a:extLst>
          </p:cNvPr>
          <p:cNvSpPr txBox="1">
            <a:spLocks/>
          </p:cNvSpPr>
          <p:nvPr/>
        </p:nvSpPr>
        <p:spPr>
          <a:xfrm>
            <a:off x="3124674" y="-20928827"/>
            <a:ext cx="5942652" cy="52322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 dirty="0">
                <a:solidFill>
                  <a:srgbClr val="22323A"/>
                </a:solidFill>
                <a:latin typeface="Plus Jakarta Sans ExtraBold" pitchFamily="2" charset="0"/>
                <a:cs typeface="Plus Jakarta Sans ExtraBold" pitchFamily="2" charset="0"/>
              </a:rPr>
              <a:t>TIMELINE OF OUR SUCCESS</a:t>
            </a:r>
          </a:p>
        </p:txBody>
      </p:sp>
    </p:spTree>
    <p:extLst>
      <p:ext uri="{BB962C8B-B14F-4D97-AF65-F5344CB8AC3E}">
        <p14:creationId xmlns:p14="http://schemas.microsoft.com/office/powerpoint/2010/main" val="721367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29488C6-5097-5CF9-B549-C9B4390694A5}"/>
              </a:ext>
            </a:extLst>
          </p:cNvPr>
          <p:cNvSpPr/>
          <p:nvPr/>
        </p:nvSpPr>
        <p:spPr>
          <a:xfrm>
            <a:off x="12221029" y="3048000"/>
            <a:ext cx="12496800" cy="76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sp>
        <p:nvSpPr>
          <p:cNvPr id="6" name="Flowchart: Off-page Connector 5">
            <a:extLst>
              <a:ext uri="{FF2B5EF4-FFF2-40B4-BE49-F238E27FC236}">
                <a16:creationId xmlns:a16="http://schemas.microsoft.com/office/drawing/2014/main" id="{D0B41288-7232-BB82-1D3E-F81D67C675EC}"/>
              </a:ext>
            </a:extLst>
          </p:cNvPr>
          <p:cNvSpPr/>
          <p:nvPr/>
        </p:nvSpPr>
        <p:spPr>
          <a:xfrm rot="16200000">
            <a:off x="1235872" y="2964655"/>
            <a:ext cx="476251" cy="928690"/>
          </a:xfrm>
          <a:prstGeom prst="flowChartOffpageConnec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2009</a:t>
            </a:r>
          </a:p>
        </p:txBody>
      </p:sp>
      <p:sp>
        <p:nvSpPr>
          <p:cNvPr id="7" name="Flowchart: Off-page Connector 6">
            <a:extLst>
              <a:ext uri="{FF2B5EF4-FFF2-40B4-BE49-F238E27FC236}">
                <a16:creationId xmlns:a16="http://schemas.microsoft.com/office/drawing/2014/main" id="{55B5F955-4F62-DB18-95DE-C030E85D6200}"/>
              </a:ext>
            </a:extLst>
          </p:cNvPr>
          <p:cNvSpPr/>
          <p:nvPr/>
        </p:nvSpPr>
        <p:spPr>
          <a:xfrm rot="16200000">
            <a:off x="2262984" y="2964655"/>
            <a:ext cx="476251" cy="928690"/>
          </a:xfrm>
          <a:prstGeom prst="flowChartOffpageConnector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2010</a:t>
            </a:r>
          </a:p>
        </p:txBody>
      </p:sp>
      <p:sp>
        <p:nvSpPr>
          <p:cNvPr id="8" name="Flowchart: Off-page Connector 7">
            <a:extLst>
              <a:ext uri="{FF2B5EF4-FFF2-40B4-BE49-F238E27FC236}">
                <a16:creationId xmlns:a16="http://schemas.microsoft.com/office/drawing/2014/main" id="{1B11BC2F-6DF1-2132-3685-3C471B0B5889}"/>
              </a:ext>
            </a:extLst>
          </p:cNvPr>
          <p:cNvSpPr/>
          <p:nvPr/>
        </p:nvSpPr>
        <p:spPr>
          <a:xfrm rot="16200000">
            <a:off x="3290096" y="2964657"/>
            <a:ext cx="476250" cy="928688"/>
          </a:xfrm>
          <a:prstGeom prst="flowChartOffpageConnec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2011</a:t>
            </a:r>
          </a:p>
        </p:txBody>
      </p:sp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CC7D308C-D14D-92A1-13B4-D05D3DCBD574}"/>
              </a:ext>
            </a:extLst>
          </p:cNvPr>
          <p:cNvSpPr/>
          <p:nvPr/>
        </p:nvSpPr>
        <p:spPr>
          <a:xfrm rot="16200000">
            <a:off x="4317206" y="2964655"/>
            <a:ext cx="476251" cy="928690"/>
          </a:xfrm>
          <a:prstGeom prst="flowChartOffpageConnector">
            <a:avLst/>
          </a:prstGeom>
          <a:solidFill>
            <a:srgbClr val="4530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2011</a:t>
            </a:r>
          </a:p>
        </p:txBody>
      </p:sp>
      <p:sp>
        <p:nvSpPr>
          <p:cNvPr id="10" name="Flowchart: Off-page Connector 9">
            <a:extLst>
              <a:ext uri="{FF2B5EF4-FFF2-40B4-BE49-F238E27FC236}">
                <a16:creationId xmlns:a16="http://schemas.microsoft.com/office/drawing/2014/main" id="{D14D0267-1B2B-76B4-0BF9-08708E221DF6}"/>
              </a:ext>
            </a:extLst>
          </p:cNvPr>
          <p:cNvSpPr/>
          <p:nvPr/>
        </p:nvSpPr>
        <p:spPr>
          <a:xfrm rot="16200000">
            <a:off x="5344318" y="2964656"/>
            <a:ext cx="476251" cy="928689"/>
          </a:xfrm>
          <a:prstGeom prst="flowChartOffpageConnec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2014</a:t>
            </a:r>
          </a:p>
        </p:txBody>
      </p:sp>
      <p:sp>
        <p:nvSpPr>
          <p:cNvPr id="11" name="Flowchart: Off-page Connector 10">
            <a:extLst>
              <a:ext uri="{FF2B5EF4-FFF2-40B4-BE49-F238E27FC236}">
                <a16:creationId xmlns:a16="http://schemas.microsoft.com/office/drawing/2014/main" id="{6F10F3EB-D540-757E-3FE0-6347395F377F}"/>
              </a:ext>
            </a:extLst>
          </p:cNvPr>
          <p:cNvSpPr/>
          <p:nvPr/>
        </p:nvSpPr>
        <p:spPr>
          <a:xfrm rot="16200000">
            <a:off x="6371429" y="2964655"/>
            <a:ext cx="476251" cy="928690"/>
          </a:xfrm>
          <a:prstGeom prst="flowChartOffpageConnector">
            <a:avLst/>
          </a:prstGeom>
          <a:solidFill>
            <a:srgbClr val="682E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2016</a:t>
            </a:r>
          </a:p>
        </p:txBody>
      </p:sp>
      <p:sp>
        <p:nvSpPr>
          <p:cNvPr id="12" name="Flowchart: Off-page Connector 11">
            <a:extLst>
              <a:ext uri="{FF2B5EF4-FFF2-40B4-BE49-F238E27FC236}">
                <a16:creationId xmlns:a16="http://schemas.microsoft.com/office/drawing/2014/main" id="{5D1296B6-C372-E310-1787-5ECDD97B20F5}"/>
              </a:ext>
            </a:extLst>
          </p:cNvPr>
          <p:cNvSpPr/>
          <p:nvPr/>
        </p:nvSpPr>
        <p:spPr>
          <a:xfrm rot="16200000">
            <a:off x="7398541" y="2964655"/>
            <a:ext cx="476251" cy="928690"/>
          </a:xfrm>
          <a:prstGeom prst="flowChartOffpageConnec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2023</a:t>
            </a:r>
          </a:p>
        </p:txBody>
      </p:sp>
      <p:sp>
        <p:nvSpPr>
          <p:cNvPr id="13" name="Flowchart: Off-page Connector 12">
            <a:extLst>
              <a:ext uri="{FF2B5EF4-FFF2-40B4-BE49-F238E27FC236}">
                <a16:creationId xmlns:a16="http://schemas.microsoft.com/office/drawing/2014/main" id="{2A6D2847-C4D9-F7AD-7309-CF8607A507B3}"/>
              </a:ext>
            </a:extLst>
          </p:cNvPr>
          <p:cNvSpPr/>
          <p:nvPr/>
        </p:nvSpPr>
        <p:spPr>
          <a:xfrm rot="16200000">
            <a:off x="8425653" y="2964656"/>
            <a:ext cx="476250" cy="928688"/>
          </a:xfrm>
          <a:prstGeom prst="flowChartOffpageConnector">
            <a:avLst/>
          </a:prstGeom>
          <a:solidFill>
            <a:srgbClr val="8A2C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2024</a:t>
            </a:r>
          </a:p>
        </p:txBody>
      </p:sp>
      <p:sp>
        <p:nvSpPr>
          <p:cNvPr id="14" name="Flowchart: Off-page Connector 13">
            <a:extLst>
              <a:ext uri="{FF2B5EF4-FFF2-40B4-BE49-F238E27FC236}">
                <a16:creationId xmlns:a16="http://schemas.microsoft.com/office/drawing/2014/main" id="{76F2C2CB-426C-E7E8-7AE0-9F51ADCD2AC6}"/>
              </a:ext>
            </a:extLst>
          </p:cNvPr>
          <p:cNvSpPr/>
          <p:nvPr/>
        </p:nvSpPr>
        <p:spPr>
          <a:xfrm rot="16200000">
            <a:off x="9452763" y="2964655"/>
            <a:ext cx="476251" cy="928690"/>
          </a:xfrm>
          <a:prstGeom prst="flowChartOffpageConnecto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2025</a:t>
            </a:r>
          </a:p>
        </p:txBody>
      </p:sp>
      <p:sp>
        <p:nvSpPr>
          <p:cNvPr id="15" name="Flowchart: Off-page Connector 14">
            <a:extLst>
              <a:ext uri="{FF2B5EF4-FFF2-40B4-BE49-F238E27FC236}">
                <a16:creationId xmlns:a16="http://schemas.microsoft.com/office/drawing/2014/main" id="{D1962D42-A4DC-BE9F-2094-321943E7A140}"/>
              </a:ext>
            </a:extLst>
          </p:cNvPr>
          <p:cNvSpPr/>
          <p:nvPr/>
        </p:nvSpPr>
        <p:spPr>
          <a:xfrm rot="16200000">
            <a:off x="10479878" y="2964656"/>
            <a:ext cx="476251" cy="928689"/>
          </a:xfrm>
          <a:prstGeom prst="flowChartOffpageConnector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600" b="1">
                <a:latin typeface="Plus Jakarta Sans" pitchFamily="2" charset="0"/>
                <a:cs typeface="Plus Jakarta Sans" pitchFamily="2" charset="0"/>
              </a:rPr>
              <a:t>2026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A3B69F-242B-B5AA-D9ED-F244D317F0F5}"/>
              </a:ext>
            </a:extLst>
          </p:cNvPr>
          <p:cNvSpPr txBox="1"/>
          <p:nvPr/>
        </p:nvSpPr>
        <p:spPr>
          <a:xfrm>
            <a:off x="609600" y="1111533"/>
            <a:ext cx="2057400" cy="4890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Pinnacle Ozone Solutions was formed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B4FEC0-7B5F-C403-D7C7-D7075A650650}"/>
              </a:ext>
            </a:extLst>
          </p:cNvPr>
          <p:cNvSpPr txBox="1"/>
          <p:nvPr/>
        </p:nvSpPr>
        <p:spPr>
          <a:xfrm>
            <a:off x="4175740" y="1111533"/>
            <a:ext cx="2057400" cy="4890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ISO 9001 Certification for Quality Systems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D3E367-D0A7-72F8-E8FF-5B47A83CA550}"/>
              </a:ext>
            </a:extLst>
          </p:cNvPr>
          <p:cNvSpPr txBox="1"/>
          <p:nvPr/>
        </p:nvSpPr>
        <p:spPr>
          <a:xfrm>
            <a:off x="7741880" y="1111533"/>
            <a:ext cx="2057400" cy="28474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non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Start of EOS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0919EE-9FFD-FDF2-6D76-EB67381DBD8B}"/>
              </a:ext>
            </a:extLst>
          </p:cNvPr>
          <p:cNvSpPr txBox="1"/>
          <p:nvPr/>
        </p:nvSpPr>
        <p:spPr>
          <a:xfrm>
            <a:off x="9524948" y="1934134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algn="ctr"/>
            <a:r>
              <a:rPr lang="en-US" b="1" spc="-2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Rep Meeting:</a:t>
            </a:r>
          </a:p>
          <a:p>
            <a:pPr algn="ctr"/>
            <a:r>
              <a:rPr lang="en-US" b="1" spc="-2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Cocoa Beach</a:t>
            </a:r>
            <a:endParaRPr lang="en-US" b="1" spc="-2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354E01-7D9C-8F1B-2BFF-50B0ED2A7B23}"/>
              </a:ext>
            </a:extLst>
          </p:cNvPr>
          <p:cNvSpPr txBox="1"/>
          <p:nvPr/>
        </p:nvSpPr>
        <p:spPr>
          <a:xfrm>
            <a:off x="2392670" y="1934134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First municipal ozone installation in Canada, Fort </a:t>
            </a:r>
            <a:r>
              <a:rPr lang="en-US" sz="1200" spc="-20" err="1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Coulonge</a:t>
            </a:r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, Quebec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3DF379-1DB5-9842-69B5-A99E4824FE58}"/>
              </a:ext>
            </a:extLst>
          </p:cNvPr>
          <p:cNvSpPr txBox="1"/>
          <p:nvPr/>
        </p:nvSpPr>
        <p:spPr>
          <a:xfrm>
            <a:off x="6203610" y="1934134"/>
            <a:ext cx="1567800" cy="4890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none" lIns="108000" tIns="36000" rIns="108000" bIns="36000" anchor="ctr" anchorCtr="1">
            <a:spAutoFit/>
          </a:bodyPr>
          <a:lstStyle/>
          <a:p>
            <a:pPr algn="ctr"/>
            <a:r>
              <a:rPr lang="en-US" sz="1200" spc="-20" dirty="0" err="1">
                <a:solidFill>
                  <a:srgbClr val="22323A"/>
                </a:solidFill>
                <a:latin typeface="Plus Jakarta Sans Medium"/>
                <a:cs typeface="Plus Jakarta Sans Medium"/>
              </a:rPr>
              <a:t>QuadBlock</a:t>
            </a:r>
            <a:r>
              <a:rPr lang="en-US" sz="1200" spc="-20" dirty="0">
                <a:solidFill>
                  <a:srgbClr val="22323A"/>
                </a:solidFill>
                <a:latin typeface="Plus Jakarta Sans Medium"/>
                <a:cs typeface="Plus Jakarta Sans Medium"/>
              </a:rPr>
              <a:t> Gen 4,</a:t>
            </a:r>
          </a:p>
          <a:p>
            <a:pPr algn="ctr"/>
            <a:r>
              <a:rPr lang="en-US" sz="1200" spc="-20" dirty="0">
                <a:solidFill>
                  <a:srgbClr val="22323A"/>
                </a:solidFill>
                <a:latin typeface="Plus Jakarta Sans Medium"/>
                <a:cs typeface="Plus Jakarta Sans Medium"/>
              </a:rPr>
              <a:t>20 </a:t>
            </a:r>
            <a:r>
              <a:rPr lang="en-US" sz="1200" spc="-20" dirty="0" err="1">
                <a:solidFill>
                  <a:srgbClr val="22323A"/>
                </a:solidFill>
                <a:latin typeface="Plus Jakarta Sans Medium"/>
                <a:cs typeface="Plus Jakarta Sans Medium"/>
              </a:rPr>
              <a:t>ppd</a:t>
            </a:r>
            <a:r>
              <a:rPr lang="en-US" sz="1200" spc="-20" dirty="0">
                <a:solidFill>
                  <a:srgbClr val="22323A"/>
                </a:solidFill>
                <a:latin typeface="Plus Jakarta Sans Medium"/>
                <a:cs typeface="Plus Jakarta Sans Medium"/>
              </a:rPr>
              <a:t> @ 10%</a:t>
            </a:r>
            <a:endParaRPr lang="en-US" sz="1200" spc="-20" dirty="0">
              <a:latin typeface="Plus Jakarta Sans Medium"/>
              <a:cs typeface="Plus Jakarta Sans Medium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DADB80-4C01-9E75-DB33-0E7C05A9CED4}"/>
              </a:ext>
            </a:extLst>
          </p:cNvPr>
          <p:cNvSpPr txBox="1"/>
          <p:nvPr/>
        </p:nvSpPr>
        <p:spPr>
          <a:xfrm>
            <a:off x="9524948" y="5254937"/>
            <a:ext cx="2057400" cy="28474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non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CE Certified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B7F81B-BB2C-0FF6-50B5-6CD96B9A7AC3}"/>
              </a:ext>
            </a:extLst>
          </p:cNvPr>
          <p:cNvSpPr txBox="1"/>
          <p:nvPr/>
        </p:nvSpPr>
        <p:spPr>
          <a:xfrm>
            <a:off x="2095491" y="4230199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UL Listing for the </a:t>
            </a:r>
            <a:r>
              <a:rPr lang="en-US" sz="1200" spc="-20" err="1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QuadBlock</a:t>
            </a:r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 Ozone Generator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04FE22-3632-CD8B-F75F-BACEC87B3B99}"/>
              </a:ext>
            </a:extLst>
          </p:cNvPr>
          <p:cNvSpPr txBox="1"/>
          <p:nvPr/>
        </p:nvSpPr>
        <p:spPr>
          <a:xfrm>
            <a:off x="5067273" y="4230199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First aquaculture installation at Superior Fresh Farms, Wisconsin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58DD72-D960-900A-E2D3-EFAC18A36D9A}"/>
              </a:ext>
            </a:extLst>
          </p:cNvPr>
          <p:cNvSpPr txBox="1"/>
          <p:nvPr/>
        </p:nvSpPr>
        <p:spPr>
          <a:xfrm>
            <a:off x="8039055" y="4230199"/>
            <a:ext cx="2057400" cy="4890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non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BIO-UV Agreement</a:t>
            </a:r>
          </a:p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&amp; Signed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BA6D7C-FA3D-BEC5-8A9E-78579D67765A}"/>
              </a:ext>
            </a:extLst>
          </p:cNvPr>
          <p:cNvSpPr txBox="1"/>
          <p:nvPr/>
        </p:nvSpPr>
        <p:spPr>
          <a:xfrm>
            <a:off x="609600" y="5254937"/>
            <a:ext cx="2057400" cy="4890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 dirty="0" err="1">
                <a:solidFill>
                  <a:srgbClr val="22323A"/>
                </a:solidFill>
                <a:latin typeface="Plus Jakarta Sans Medium"/>
                <a:cs typeface="Plus Jakarta Sans Medium"/>
              </a:rPr>
              <a:t>QuadBlock</a:t>
            </a:r>
            <a:r>
              <a:rPr lang="en-US" sz="1200" spc="-20" dirty="0">
                <a:solidFill>
                  <a:srgbClr val="22323A"/>
                </a:solidFill>
                <a:latin typeface="Plus Jakarta Sans Medium"/>
                <a:cs typeface="Plus Jakarta Sans Medium"/>
              </a:rPr>
              <a:t> Gen 1,</a:t>
            </a:r>
          </a:p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/>
                <a:cs typeface="Plus Jakarta Sans Medium"/>
              </a:rPr>
              <a:t>10 ppd @ 10%</a:t>
            </a:r>
            <a:endParaRPr lang="en-US" sz="1200" spc="-20">
              <a:latin typeface="Plus Jakarta Sans Medium"/>
              <a:cs typeface="Plus Jakarta Sans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AD8E62-1AF1-D275-9923-9917766D978C}"/>
              </a:ext>
            </a:extLst>
          </p:cNvPr>
          <p:cNvSpPr txBox="1"/>
          <p:nvPr/>
        </p:nvSpPr>
        <p:spPr>
          <a:xfrm>
            <a:off x="3581382" y="5254937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latin typeface="Plus Jakarta Sans Medium" pitchFamily="2" charset="0"/>
                <a:cs typeface="Plus Jakarta Sans Medium" pitchFamily="2" charset="0"/>
              </a:rPr>
              <a:t>First municipal ozone installation in Bismarck, North Dakota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F7ADFFB-4075-568D-1AF6-C86833889808}"/>
              </a:ext>
            </a:extLst>
          </p:cNvPr>
          <p:cNvSpPr txBox="1"/>
          <p:nvPr/>
        </p:nvSpPr>
        <p:spPr>
          <a:xfrm>
            <a:off x="6553164" y="5254937"/>
            <a:ext cx="2057400" cy="693371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108000" tIns="36000" rIns="108000" bIns="36000" anchor="ctr" anchorCtr="1">
            <a:spAutoFit/>
          </a:bodyPr>
          <a:lstStyle/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First Central American</a:t>
            </a:r>
          </a:p>
          <a:p>
            <a:pPr algn="ctr"/>
            <a:r>
              <a:rPr lang="en-US" sz="1200" spc="-20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Project for Hanes Brands in El Salvador</a:t>
            </a:r>
            <a:endParaRPr lang="en-US" sz="1200" spc="-20">
              <a:latin typeface="Plus Jakarta Sans Medium" pitchFamily="2" charset="0"/>
              <a:cs typeface="Plus Jakarta Sans Medium" pitchFamily="2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E6B61C7F-DB51-5822-1C87-5E7E16BC9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56"/>
          <a:stretch/>
        </p:blipFill>
        <p:spPr>
          <a:xfrm>
            <a:off x="21523897" y="0"/>
            <a:ext cx="448814" cy="6858000"/>
          </a:xfrm>
          <a:prstGeom prst="rect">
            <a:avLst/>
          </a:prstGeom>
        </p:spPr>
      </p:pic>
      <p:sp>
        <p:nvSpPr>
          <p:cNvPr id="46" name="RED-BG">
            <a:extLst>
              <a:ext uri="{FF2B5EF4-FFF2-40B4-BE49-F238E27FC236}">
                <a16:creationId xmlns:a16="http://schemas.microsoft.com/office/drawing/2014/main" id="{3555025C-1535-52E8-931E-726472A74790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4A77B8ED-8523-7AEB-F386-1A6CD0FA1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71CBBA1-00B7-8DB0-B085-9D01D70255F0}"/>
              </a:ext>
            </a:extLst>
          </p:cNvPr>
          <p:cNvSpPr txBox="1"/>
          <p:nvPr/>
        </p:nvSpPr>
        <p:spPr>
          <a:xfrm>
            <a:off x="10248438" y="1652107"/>
            <a:ext cx="610420" cy="225052"/>
          </a:xfrm>
          <a:prstGeom prst="roundRect">
            <a:avLst>
              <a:gd name="adj" fmla="val 50000"/>
            </a:avLst>
          </a:prstGeom>
          <a:solidFill>
            <a:srgbClr val="AD2A38"/>
          </a:solidFill>
        </p:spPr>
        <p:txBody>
          <a:bodyPr wrap="none" lIns="91440" tIns="18288" rIns="91440" bIns="18288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TODAY</a:t>
            </a:r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DD3A5949-1A58-2262-A06E-1EC199DE1439}"/>
              </a:ext>
            </a:extLst>
          </p:cNvPr>
          <p:cNvCxnSpPr>
            <a:cxnSpLocks/>
            <a:stCxn id="8" idx="1"/>
          </p:cNvCxnSpPr>
          <p:nvPr/>
        </p:nvCxnSpPr>
        <p:spPr>
          <a:xfrm rot="5400000">
            <a:off x="3044675" y="3746652"/>
            <a:ext cx="563073" cy="404021"/>
          </a:xfrm>
          <a:prstGeom prst="bentConnector3">
            <a:avLst>
              <a:gd name="adj1" fmla="val 51765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CF2596D1-76E9-5F1E-43AC-48144778563B}"/>
              </a:ext>
            </a:extLst>
          </p:cNvPr>
          <p:cNvCxnSpPr>
            <a:cxnSpLocks/>
            <a:stCxn id="6" idx="1"/>
          </p:cNvCxnSpPr>
          <p:nvPr/>
        </p:nvCxnSpPr>
        <p:spPr>
          <a:xfrm rot="16200000" flipH="1">
            <a:off x="762244" y="4378880"/>
            <a:ext cx="1587811" cy="164302"/>
          </a:xfrm>
          <a:prstGeom prst="bentConnector3">
            <a:avLst>
              <a:gd name="adj1" fmla="val 18414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D1114CC8-AC5F-3C47-6377-CA9A5F80269B}"/>
              </a:ext>
            </a:extLst>
          </p:cNvPr>
          <p:cNvCxnSpPr>
            <a:cxnSpLocks/>
            <a:stCxn id="6" idx="3"/>
            <a:endCxn id="31" idx="2"/>
          </p:cNvCxnSpPr>
          <p:nvPr/>
        </p:nvCxnSpPr>
        <p:spPr>
          <a:xfrm rot="5400000" flipH="1" flipV="1">
            <a:off x="761008" y="2313583"/>
            <a:ext cx="1590282" cy="164302"/>
          </a:xfrm>
          <a:prstGeom prst="bentConnector3">
            <a:avLst>
              <a:gd name="adj1" fmla="val 17545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A1508730-FCD8-CA8F-9158-D3442E3C4F10}"/>
              </a:ext>
            </a:extLst>
          </p:cNvPr>
          <p:cNvCxnSpPr>
            <a:cxnSpLocks/>
            <a:stCxn id="7" idx="3"/>
            <a:endCxn id="35" idx="2"/>
          </p:cNvCxnSpPr>
          <p:nvPr/>
        </p:nvCxnSpPr>
        <p:spPr>
          <a:xfrm rot="5400000" flipH="1" flipV="1">
            <a:off x="2679555" y="2449060"/>
            <a:ext cx="563370" cy="920260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9143F70B-B30F-1E5C-B298-79D2D4E19207}"/>
              </a:ext>
            </a:extLst>
          </p:cNvPr>
          <p:cNvCxnSpPr>
            <a:cxnSpLocks/>
            <a:stCxn id="15" idx="3"/>
            <a:endCxn id="34" idx="2"/>
          </p:cNvCxnSpPr>
          <p:nvPr/>
        </p:nvCxnSpPr>
        <p:spPr>
          <a:xfrm rot="16200000" flipV="1">
            <a:off x="10354141" y="2827012"/>
            <a:ext cx="563370" cy="164356"/>
          </a:xfrm>
          <a:prstGeom prst="bentConnector3">
            <a:avLst>
              <a:gd name="adj1" fmla="val 51933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4F20AE8E-C0D5-46B2-DD83-676498E96CEE}"/>
              </a:ext>
            </a:extLst>
          </p:cNvPr>
          <p:cNvCxnSpPr>
            <a:cxnSpLocks/>
            <a:stCxn id="14" idx="1"/>
            <a:endCxn id="37" idx="0"/>
          </p:cNvCxnSpPr>
          <p:nvPr/>
        </p:nvCxnSpPr>
        <p:spPr>
          <a:xfrm rot="16200000" flipH="1">
            <a:off x="9328363" y="4029651"/>
            <a:ext cx="1587811" cy="862759"/>
          </a:xfrm>
          <a:prstGeom prst="bentConnector3">
            <a:avLst>
              <a:gd name="adj1" fmla="val 17450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998BFCE8-436A-100E-53F0-908C7E036FFA}"/>
              </a:ext>
            </a:extLst>
          </p:cNvPr>
          <p:cNvCxnSpPr>
            <a:cxnSpLocks/>
            <a:stCxn id="13" idx="3"/>
            <a:endCxn id="33" idx="2"/>
          </p:cNvCxnSpPr>
          <p:nvPr/>
        </p:nvCxnSpPr>
        <p:spPr>
          <a:xfrm rot="5400000" flipH="1" flipV="1">
            <a:off x="7819883" y="2240178"/>
            <a:ext cx="1794593" cy="106802"/>
          </a:xfrm>
          <a:prstGeom prst="bentConnector3">
            <a:avLst>
              <a:gd name="adj1" fmla="val 15930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F32FFF61-175E-55D8-A16B-037E671A4AF5}"/>
              </a:ext>
            </a:extLst>
          </p:cNvPr>
          <p:cNvCxnSpPr>
            <a:cxnSpLocks/>
            <a:stCxn id="13" idx="1"/>
            <a:endCxn id="41" idx="0"/>
          </p:cNvCxnSpPr>
          <p:nvPr/>
        </p:nvCxnSpPr>
        <p:spPr>
          <a:xfrm rot="16200000" flipH="1">
            <a:off x="8584229" y="3746673"/>
            <a:ext cx="563074" cy="403977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0FAAC558-18B0-21A4-3E4E-4097246EAD20}"/>
              </a:ext>
            </a:extLst>
          </p:cNvPr>
          <p:cNvCxnSpPr>
            <a:cxnSpLocks/>
            <a:stCxn id="9" idx="1"/>
          </p:cNvCxnSpPr>
          <p:nvPr/>
        </p:nvCxnSpPr>
        <p:spPr>
          <a:xfrm rot="16200000" flipH="1">
            <a:off x="3788811" y="4433647"/>
            <a:ext cx="1587811" cy="54768"/>
          </a:xfrm>
          <a:prstGeom prst="bentConnector3">
            <a:avLst>
              <a:gd name="adj1" fmla="val 17738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402922BD-7117-9327-1D58-24CDB57B6A2F}"/>
              </a:ext>
            </a:extLst>
          </p:cNvPr>
          <p:cNvCxnSpPr>
            <a:cxnSpLocks/>
            <a:stCxn id="11" idx="1"/>
          </p:cNvCxnSpPr>
          <p:nvPr/>
        </p:nvCxnSpPr>
        <p:spPr>
          <a:xfrm rot="5400000">
            <a:off x="6071242" y="3691885"/>
            <a:ext cx="563073" cy="513555"/>
          </a:xfrm>
          <a:prstGeom prst="bentConnector3">
            <a:avLst>
              <a:gd name="adj1" fmla="val 50001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0203CE36-49DD-4B9B-A27F-216C11AA54F0}"/>
              </a:ext>
            </a:extLst>
          </p:cNvPr>
          <p:cNvCxnSpPr>
            <a:cxnSpLocks/>
            <a:stCxn id="10" idx="3"/>
            <a:endCxn id="32" idx="2"/>
          </p:cNvCxnSpPr>
          <p:nvPr/>
        </p:nvCxnSpPr>
        <p:spPr>
          <a:xfrm rot="16200000" flipV="1">
            <a:off x="4598301" y="2206732"/>
            <a:ext cx="1590282" cy="378004"/>
          </a:xfrm>
          <a:prstGeom prst="bentConnector3">
            <a:avLst>
              <a:gd name="adj1" fmla="val 18284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1E20A01A-8C09-5ED4-1AD1-A130AE2A557E}"/>
              </a:ext>
            </a:extLst>
          </p:cNvPr>
          <p:cNvCxnSpPr>
            <a:cxnSpLocks/>
            <a:stCxn id="12" idx="1"/>
            <a:endCxn id="44" idx="0"/>
          </p:cNvCxnSpPr>
          <p:nvPr/>
        </p:nvCxnSpPr>
        <p:spPr>
          <a:xfrm rot="5400000">
            <a:off x="6815361" y="4433630"/>
            <a:ext cx="1587811" cy="54803"/>
          </a:xfrm>
          <a:prstGeom prst="bentConnector3">
            <a:avLst>
              <a:gd name="adj1" fmla="val 17450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70">
            <a:extLst>
              <a:ext uri="{FF2B5EF4-FFF2-40B4-BE49-F238E27FC236}">
                <a16:creationId xmlns:a16="http://schemas.microsoft.com/office/drawing/2014/main" id="{38B11C73-20C9-64AE-293E-2CF65FFCC5A5}"/>
              </a:ext>
            </a:extLst>
          </p:cNvPr>
          <p:cNvCxnSpPr>
            <a:cxnSpLocks/>
            <a:stCxn id="12" idx="3"/>
            <a:endCxn id="36" idx="2"/>
          </p:cNvCxnSpPr>
          <p:nvPr/>
        </p:nvCxnSpPr>
        <p:spPr>
          <a:xfrm rot="16200000" flipV="1">
            <a:off x="6928249" y="2482456"/>
            <a:ext cx="767681" cy="649157"/>
          </a:xfrm>
          <a:prstGeom prst="bentConnector3">
            <a:avLst>
              <a:gd name="adj1" fmla="val 38183"/>
            </a:avLst>
          </a:prstGeom>
          <a:ln w="12700" cap="rnd">
            <a:solidFill>
              <a:schemeClr val="bg2">
                <a:lumMod val="75000"/>
              </a:schemeClr>
            </a:solidFill>
            <a:prstDash val="solid"/>
            <a:round/>
            <a:headEnd type="none" w="lg" len="lg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itle 2">
            <a:extLst>
              <a:ext uri="{FF2B5EF4-FFF2-40B4-BE49-F238E27FC236}">
                <a16:creationId xmlns:a16="http://schemas.microsoft.com/office/drawing/2014/main" id="{17157663-E46B-FA8F-F119-CAE72D7AFB02}"/>
              </a:ext>
            </a:extLst>
          </p:cNvPr>
          <p:cNvSpPr txBox="1">
            <a:spLocks/>
          </p:cNvSpPr>
          <p:nvPr/>
        </p:nvSpPr>
        <p:spPr>
          <a:xfrm>
            <a:off x="3124674" y="335069"/>
            <a:ext cx="5942652" cy="52322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 dirty="0">
                <a:solidFill>
                  <a:srgbClr val="22323A"/>
                </a:solidFill>
                <a:latin typeface="Plus Jakarta Sans ExtraBold" pitchFamily="2" charset="0"/>
                <a:cs typeface="Plus Jakarta Sans ExtraBold" pitchFamily="2" charset="0"/>
              </a:rPr>
              <a:t>TIMELINE OF OUR SUCCESS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E7934E-7CD6-0B8A-D537-0E9A2F735AD1}"/>
              </a:ext>
            </a:extLst>
          </p:cNvPr>
          <p:cNvSpPr txBox="1"/>
          <p:nvPr/>
        </p:nvSpPr>
        <p:spPr>
          <a:xfrm>
            <a:off x="21170154" y="897504"/>
            <a:ext cx="5261258" cy="9971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 Core Focus</a:t>
            </a:r>
          </a:p>
          <a:p>
            <a:pPr>
              <a:lnSpc>
                <a:spcPct val="90000"/>
              </a:lnSpc>
            </a:pPr>
            <a:r>
              <a:rPr lang="en-US" sz="36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in the Beginning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9273E9-10AB-92AD-69EA-2C7C1E1D87C7}"/>
              </a:ext>
            </a:extLst>
          </p:cNvPr>
          <p:cNvSpPr txBox="1"/>
          <p:nvPr/>
        </p:nvSpPr>
        <p:spPr>
          <a:xfrm>
            <a:off x="25271493" y="2258977"/>
            <a:ext cx="4200729" cy="3783600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 reliable ozone generator. 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Dielectric Failure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Power Supply Failures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Service-Related Issues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Avoid the pitfalls of the “other” ozone companies.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 supportable ozone generator (service and components)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an ozone “system” that anyone can operate.  Use our system integration skills to make a system that didn’t exist in the marketplace.  One button operation.</a:t>
            </a:r>
          </a:p>
        </p:txBody>
      </p:sp>
    </p:spTree>
    <p:extLst>
      <p:ext uri="{BB962C8B-B14F-4D97-AF65-F5344CB8AC3E}">
        <p14:creationId xmlns:p14="http://schemas.microsoft.com/office/powerpoint/2010/main" val="2400498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0947-C5D1-7700-93A7-FB7098C9A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600BC8-3ACE-954F-20C8-7799E4088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0748" y="-178799"/>
            <a:ext cx="8396748" cy="8396748"/>
          </a:xfrm>
          <a:prstGeom prst="rect">
            <a:avLst/>
          </a:prstGeom>
        </p:spPr>
      </p:pic>
      <p:sp>
        <p:nvSpPr>
          <p:cNvPr id="9" name="RED-BG">
            <a:extLst>
              <a:ext uri="{FF2B5EF4-FFF2-40B4-BE49-F238E27FC236}">
                <a16:creationId xmlns:a16="http://schemas.microsoft.com/office/drawing/2014/main" id="{16A17A0C-1D24-E24E-45AA-EA4668A6D399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1630FD9-A631-1AC5-61CE-F23CABF24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3E3A20-C0D8-A952-9FD8-7BC09350C9F6}"/>
              </a:ext>
            </a:extLst>
          </p:cNvPr>
          <p:cNvSpPr txBox="1"/>
          <p:nvPr/>
        </p:nvSpPr>
        <p:spPr>
          <a:xfrm>
            <a:off x="6930742" y="897504"/>
            <a:ext cx="5261258" cy="9971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 Core Focus</a:t>
            </a:r>
          </a:p>
          <a:p>
            <a:pPr>
              <a:lnSpc>
                <a:spcPct val="90000"/>
              </a:lnSpc>
            </a:pPr>
            <a:r>
              <a:rPr lang="en-US" sz="36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in the Beginning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AEF4C2-4FD0-FD45-11D6-33B52D61ECAE}"/>
              </a:ext>
            </a:extLst>
          </p:cNvPr>
          <p:cNvSpPr txBox="1"/>
          <p:nvPr/>
        </p:nvSpPr>
        <p:spPr>
          <a:xfrm>
            <a:off x="6749574" y="2258977"/>
            <a:ext cx="4200729" cy="3783600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 reliable ozone generator. 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Dielectric Failure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Power Supply Failures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 Service-Related Issues</a:t>
            </a:r>
          </a:p>
          <a:p>
            <a:pPr marL="857270" lvl="1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Avoid the pitfalls of the “other” ozone companies.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 supportable ozone generator (service and components)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4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Build an ozone “system” that anyone can operate.  Use our system integration skills to make a system that didn’t exist in the marketplace.  One button operation.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E70A7C-516B-292B-B544-393CADD779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1083" y="72665"/>
            <a:ext cx="6680773" cy="62291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876B1E1-D86A-F187-316A-8A1F822B902D}"/>
              </a:ext>
            </a:extLst>
          </p:cNvPr>
          <p:cNvSpPr txBox="1"/>
          <p:nvPr/>
        </p:nvSpPr>
        <p:spPr>
          <a:xfrm>
            <a:off x="-9400028" y="1268238"/>
            <a:ext cx="241412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JUNE 2013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8EB36A-27C9-3238-6833-C92F0B283390}"/>
              </a:ext>
            </a:extLst>
          </p:cNvPr>
          <p:cNvSpPr txBox="1"/>
          <p:nvPr/>
        </p:nvSpPr>
        <p:spPr>
          <a:xfrm>
            <a:off x="-16579468" y="850472"/>
            <a:ext cx="4289637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spc="300" dirty="0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PINNACLE’S FIRST REP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23F91E-FE2A-6D5A-937D-D96B0F956B1F}"/>
              </a:ext>
            </a:extLst>
          </p:cNvPr>
          <p:cNvSpPr txBox="1"/>
          <p:nvPr/>
        </p:nvSpPr>
        <p:spPr>
          <a:xfrm>
            <a:off x="-7537405" y="3541981"/>
            <a:ext cx="4034918" cy="2465547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114306">
              <a:lnSpc>
                <a:spcPct val="15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NOTES FROM THE PREVIOUS MEETING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Integration - Big Issue - Double down on your system Integration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If you say you will have a proposal tomorrow, then have it tomorrow.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Branding type campaigns - who are you? Global Specifications, etc.</a:t>
            </a:r>
          </a:p>
        </p:txBody>
      </p:sp>
    </p:spTree>
    <p:extLst>
      <p:ext uri="{BB962C8B-B14F-4D97-AF65-F5344CB8AC3E}">
        <p14:creationId xmlns:p14="http://schemas.microsoft.com/office/powerpoint/2010/main" val="248902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07C49-34B0-C3D2-3C39-D836392EB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D-BG">
            <a:extLst>
              <a:ext uri="{FF2B5EF4-FFF2-40B4-BE49-F238E27FC236}">
                <a16:creationId xmlns:a16="http://schemas.microsoft.com/office/drawing/2014/main" id="{0BB2EBB0-D123-BAB2-B60F-0854BA9A65C9}"/>
              </a:ext>
            </a:extLst>
          </p:cNvPr>
          <p:cNvSpPr/>
          <p:nvPr/>
        </p:nvSpPr>
        <p:spPr>
          <a:xfrm>
            <a:off x="8969829" y="0"/>
            <a:ext cx="3222171" cy="68580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C7A317-2EAF-6616-86C7-5B3424CEB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2665"/>
            <a:ext cx="6680773" cy="622915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C7624DE-465B-0481-6596-7C9C1B78A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3F6231-7EC8-F6A0-FCE9-8F8C5E9C0AAF}"/>
              </a:ext>
            </a:extLst>
          </p:cNvPr>
          <p:cNvSpPr txBox="1"/>
          <p:nvPr/>
        </p:nvSpPr>
        <p:spPr>
          <a:xfrm>
            <a:off x="999262" y="1268238"/>
            <a:ext cx="241412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JUNE 2013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588CE7-4287-CC9B-25C7-0391E64571B2}"/>
              </a:ext>
            </a:extLst>
          </p:cNvPr>
          <p:cNvSpPr txBox="1"/>
          <p:nvPr/>
        </p:nvSpPr>
        <p:spPr>
          <a:xfrm>
            <a:off x="999262" y="850472"/>
            <a:ext cx="4289637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spc="300" dirty="0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PINNACLE’S FIRST REP MEETING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B4C7CE-6332-5C90-5C15-0AB6D2E2B5A2}"/>
              </a:ext>
            </a:extLst>
          </p:cNvPr>
          <p:cNvSpPr txBox="1"/>
          <p:nvPr/>
        </p:nvSpPr>
        <p:spPr>
          <a:xfrm>
            <a:off x="853986" y="3541981"/>
            <a:ext cx="4034918" cy="2465547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114306">
              <a:lnSpc>
                <a:spcPct val="15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200" b="1" spc="1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NOTES FROM THE PREVIOUS MEETING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Integration - Big Issue - Double down on your system Integration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If you say you will have a proposal tomorrow, then have it tomorrow. 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Branding type campaigns - who are you? Global Specifications, etc.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64CECA-199C-619C-7009-56E127E17AD6}"/>
              </a:ext>
            </a:extLst>
          </p:cNvPr>
          <p:cNvGrpSpPr/>
          <p:nvPr/>
        </p:nvGrpSpPr>
        <p:grpSpPr>
          <a:xfrm>
            <a:off x="834742" y="10848206"/>
            <a:ext cx="1583558" cy="2218360"/>
            <a:chOff x="5261743" y="668973"/>
            <a:chExt cx="1583558" cy="2218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64058B0-2D2A-9669-E6A5-F2EFCD0B0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/>
            <a:stretch/>
          </p:blipFill>
          <p:spPr>
            <a:xfrm>
              <a:off x="5322002" y="668973"/>
              <a:ext cx="1463040" cy="1463040"/>
            </a:xfrm>
            <a:prstGeom prst="ellipse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883219-B5A1-6031-94DD-5EDB2232B19B}"/>
                </a:ext>
              </a:extLst>
            </p:cNvPr>
            <p:cNvSpPr txBox="1"/>
            <p:nvPr/>
          </p:nvSpPr>
          <p:spPr>
            <a:xfrm>
              <a:off x="5261743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Chuck Smith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President &amp; Chief Executive Officer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F9AA67-9CBC-8111-F6F7-28347EA2E677}"/>
              </a:ext>
            </a:extLst>
          </p:cNvPr>
          <p:cNvGrpSpPr/>
          <p:nvPr/>
        </p:nvGrpSpPr>
        <p:grpSpPr>
          <a:xfrm>
            <a:off x="2652322" y="12077515"/>
            <a:ext cx="1583558" cy="2404565"/>
            <a:chOff x="7312985" y="668973"/>
            <a:chExt cx="1583558" cy="240456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11CBCB-5E29-F1B1-D705-FCABDDE5F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668973"/>
              <a:ext cx="1463040" cy="1463040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D839CB-D7AC-BB24-FFD9-0925B8138C97}"/>
                </a:ext>
              </a:extLst>
            </p:cNvPr>
            <p:cNvSpPr txBox="1"/>
            <p:nvPr/>
          </p:nvSpPr>
          <p:spPr>
            <a:xfrm>
              <a:off x="7312985" y="2243374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Ely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Wineland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Operations Manager &amp; Principal Mechanical Engineer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8937F1-6F51-5891-9F4E-919E309A6AB1}"/>
              </a:ext>
            </a:extLst>
          </p:cNvPr>
          <p:cNvGrpSpPr/>
          <p:nvPr/>
        </p:nvGrpSpPr>
        <p:grpSpPr>
          <a:xfrm>
            <a:off x="4469902" y="13493029"/>
            <a:ext cx="1583558" cy="2218360"/>
            <a:chOff x="9316985" y="668973"/>
            <a:chExt cx="1583558" cy="221836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5D0C426-2CA3-B156-3B88-AB7942DCD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77244" y="668973"/>
              <a:ext cx="1463040" cy="1463040"/>
            </a:xfrm>
            <a:prstGeom prst="ellipse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1E469E-F3EA-458B-21E1-0057F272E439}"/>
                </a:ext>
              </a:extLst>
            </p:cNvPr>
            <p:cNvSpPr txBox="1"/>
            <p:nvPr/>
          </p:nvSpPr>
          <p:spPr>
            <a:xfrm>
              <a:off x="9316985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Guy Begin, Jr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Senior Financial Accountant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15385E-8C6C-1863-EACF-E65F0F3C7933}"/>
              </a:ext>
            </a:extLst>
          </p:cNvPr>
          <p:cNvGrpSpPr/>
          <p:nvPr/>
        </p:nvGrpSpPr>
        <p:grpSpPr>
          <a:xfrm>
            <a:off x="6287482" y="14722338"/>
            <a:ext cx="1583558" cy="2404273"/>
            <a:chOff x="5261743" y="3371519"/>
            <a:chExt cx="1583558" cy="2404273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83849DC-3429-6D9C-C171-B5419A046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22002" y="3371519"/>
              <a:ext cx="1463040" cy="1462455"/>
            </a:xfrm>
            <a:prstGeom prst="ellipse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0B72C3-5DA6-3522-BE07-C6C4C9A69356}"/>
                </a:ext>
              </a:extLst>
            </p:cNvPr>
            <p:cNvSpPr txBox="1"/>
            <p:nvPr/>
          </p:nvSpPr>
          <p:spPr>
            <a:xfrm>
              <a:off x="5261743" y="4945628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MJ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Quessy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Director of Operational Excellence &amp; Strategic Execution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8BAEA5-64A9-7AFD-8D9E-81A98810BB53}"/>
              </a:ext>
            </a:extLst>
          </p:cNvPr>
          <p:cNvGrpSpPr/>
          <p:nvPr/>
        </p:nvGrpSpPr>
        <p:grpSpPr>
          <a:xfrm>
            <a:off x="8105062" y="16137560"/>
            <a:ext cx="1583558" cy="2032155"/>
            <a:chOff x="7312985" y="3371227"/>
            <a:chExt cx="1583558" cy="203215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EE551BA-DC0E-766B-FE97-EE6039B19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3371227"/>
              <a:ext cx="1463040" cy="1463040"/>
            </a:xfrm>
            <a:prstGeom prst="ellipse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F37D59-3F46-6A64-1688-9EC8AD5FA036}"/>
                </a:ext>
              </a:extLst>
            </p:cNvPr>
            <p:cNvSpPr txBox="1"/>
            <p:nvPr/>
          </p:nvSpPr>
          <p:spPr>
            <a:xfrm>
              <a:off x="7312985" y="4945628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Philippe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Taliana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Global Sales Manager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CF437A4-3838-185F-4306-0DB8E981158E}"/>
              </a:ext>
            </a:extLst>
          </p:cNvPr>
          <p:cNvGrpSpPr/>
          <p:nvPr/>
        </p:nvGrpSpPr>
        <p:grpSpPr>
          <a:xfrm>
            <a:off x="9922642" y="17180665"/>
            <a:ext cx="1583558" cy="2404565"/>
            <a:chOff x="9316985" y="3371227"/>
            <a:chExt cx="1583558" cy="240456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A52C04E-10E9-B4EB-9840-33664D168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77244" y="3371227"/>
              <a:ext cx="1463040" cy="1463040"/>
            </a:xfrm>
            <a:prstGeom prst="ellipse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EE8E8D-2732-2758-AD5A-55597D3F9238}"/>
                </a:ext>
              </a:extLst>
            </p:cNvPr>
            <p:cNvSpPr txBox="1"/>
            <p:nvPr/>
          </p:nvSpPr>
          <p:spPr>
            <a:xfrm>
              <a:off x="9316985" y="4945628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Sannel</a:t>
              </a: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 Patel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Director of Business Development &amp; Marketing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750719-E330-B730-A1CF-AB6DA45D39A4}"/>
              </a:ext>
            </a:extLst>
          </p:cNvPr>
          <p:cNvSpPr txBox="1"/>
          <p:nvPr/>
        </p:nvSpPr>
        <p:spPr>
          <a:xfrm>
            <a:off x="834742" y="-9059902"/>
            <a:ext cx="1003965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Strong Leadership Team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86A422-96B7-07D2-55B3-1BCDE70BCF1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0" r="6544" b="69892"/>
          <a:stretch/>
        </p:blipFill>
        <p:spPr>
          <a:xfrm>
            <a:off x="0" y="-3133913"/>
            <a:ext cx="1554580" cy="206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5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C5DBC8-A9BB-4923-A644-87C1BE2F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-BG">
            <a:extLst>
              <a:ext uri="{FF2B5EF4-FFF2-40B4-BE49-F238E27FC236}">
                <a16:creationId xmlns:a16="http://schemas.microsoft.com/office/drawing/2014/main" id="{109BB9F5-94A6-D4FA-63B3-21D41E649521}"/>
              </a:ext>
            </a:extLst>
          </p:cNvPr>
          <p:cNvSpPr/>
          <p:nvPr/>
        </p:nvSpPr>
        <p:spPr>
          <a:xfrm>
            <a:off x="0" y="4185739"/>
            <a:ext cx="12192000" cy="2706914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EA8AE6-E332-13E0-6697-67927ED01B6F}"/>
              </a:ext>
            </a:extLst>
          </p:cNvPr>
          <p:cNvGrpSpPr/>
          <p:nvPr/>
        </p:nvGrpSpPr>
        <p:grpSpPr>
          <a:xfrm>
            <a:off x="834742" y="3454512"/>
            <a:ext cx="1583558" cy="2218360"/>
            <a:chOff x="5261743" y="668973"/>
            <a:chExt cx="1583558" cy="22183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4F4D10-95BD-224E-9C8F-D20016D2D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/>
          </p:blipFill>
          <p:spPr>
            <a:xfrm>
              <a:off x="5322002" y="668973"/>
              <a:ext cx="1463040" cy="1463040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E394B1-BB12-6651-9D31-F275632467B7}"/>
                </a:ext>
              </a:extLst>
            </p:cNvPr>
            <p:cNvSpPr txBox="1"/>
            <p:nvPr/>
          </p:nvSpPr>
          <p:spPr>
            <a:xfrm>
              <a:off x="5261743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Chuck Smith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President &amp; Chief Executive Officer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7D67B63F-6209-59AB-ECAF-E3383A6A1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411DD2B-5839-8DFF-8DEB-228A1C06D157}"/>
              </a:ext>
            </a:extLst>
          </p:cNvPr>
          <p:cNvGrpSpPr/>
          <p:nvPr/>
        </p:nvGrpSpPr>
        <p:grpSpPr>
          <a:xfrm>
            <a:off x="2652322" y="3454512"/>
            <a:ext cx="1583558" cy="2404565"/>
            <a:chOff x="7312985" y="668973"/>
            <a:chExt cx="1583558" cy="240456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7408F5C-A951-5D31-C709-9E0354E07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668973"/>
              <a:ext cx="1463040" cy="1463040"/>
            </a:xfrm>
            <a:prstGeom prst="ellipse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CBB3B5-8053-B22E-F56F-D28FDD288018}"/>
                </a:ext>
              </a:extLst>
            </p:cNvPr>
            <p:cNvSpPr txBox="1"/>
            <p:nvPr/>
          </p:nvSpPr>
          <p:spPr>
            <a:xfrm>
              <a:off x="7312985" y="2243374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Ely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Wineland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Operations Manager &amp; Principal Mechanical Engineer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5114BC-3A9C-8EB0-C079-AE92B160CA21}"/>
              </a:ext>
            </a:extLst>
          </p:cNvPr>
          <p:cNvGrpSpPr/>
          <p:nvPr/>
        </p:nvGrpSpPr>
        <p:grpSpPr>
          <a:xfrm>
            <a:off x="4469902" y="3454512"/>
            <a:ext cx="1583558" cy="2218360"/>
            <a:chOff x="9316985" y="668973"/>
            <a:chExt cx="1583558" cy="221836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9013FB7-5C21-F149-0468-2FFDB550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77244" y="668973"/>
              <a:ext cx="1463040" cy="1463040"/>
            </a:xfrm>
            <a:prstGeom prst="ellipse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C4495B-5164-F770-3D12-BA7FBCC302A6}"/>
                </a:ext>
              </a:extLst>
            </p:cNvPr>
            <p:cNvSpPr txBox="1"/>
            <p:nvPr/>
          </p:nvSpPr>
          <p:spPr>
            <a:xfrm>
              <a:off x="9316985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Guy Begin, Jr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Senior Financial Accountant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E0D066-A60F-6C05-AB0F-02B2BBE68F0C}"/>
              </a:ext>
            </a:extLst>
          </p:cNvPr>
          <p:cNvGrpSpPr/>
          <p:nvPr/>
        </p:nvGrpSpPr>
        <p:grpSpPr>
          <a:xfrm>
            <a:off x="6287482" y="3454512"/>
            <a:ext cx="1583558" cy="2404273"/>
            <a:chOff x="5261743" y="3371519"/>
            <a:chExt cx="1583558" cy="240427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CECDCD5-8623-03D2-35C9-5F107EBD9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22002" y="3371519"/>
              <a:ext cx="1463040" cy="1462455"/>
            </a:xfrm>
            <a:prstGeom prst="ellipse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BF6F59-424E-6B7B-C8B4-A0BE8D177F2E}"/>
                </a:ext>
              </a:extLst>
            </p:cNvPr>
            <p:cNvSpPr txBox="1"/>
            <p:nvPr/>
          </p:nvSpPr>
          <p:spPr>
            <a:xfrm>
              <a:off x="5261743" y="4945628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MJ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Quessy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Director of Operational Excellence &amp; Strategic Execution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1B83BE-E5F4-72C6-40E2-5550C3EEFC14}"/>
              </a:ext>
            </a:extLst>
          </p:cNvPr>
          <p:cNvGrpSpPr/>
          <p:nvPr/>
        </p:nvGrpSpPr>
        <p:grpSpPr>
          <a:xfrm>
            <a:off x="8105062" y="3454512"/>
            <a:ext cx="1583558" cy="2032155"/>
            <a:chOff x="7312985" y="3371227"/>
            <a:chExt cx="1583558" cy="203215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0FE7549-BA1F-45C2-EA24-0B7CC4385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3371227"/>
              <a:ext cx="1463040" cy="1463040"/>
            </a:xfrm>
            <a:prstGeom prst="ellipse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7B3C32-3369-08DE-7DEF-2A4FB0DA25E7}"/>
                </a:ext>
              </a:extLst>
            </p:cNvPr>
            <p:cNvSpPr txBox="1"/>
            <p:nvPr/>
          </p:nvSpPr>
          <p:spPr>
            <a:xfrm>
              <a:off x="7312985" y="4945628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Philippe </a:t>
              </a: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Taliana</a:t>
              </a:r>
              <a:endParaRPr lang="en-US" sz="1400" b="1" dirty="0">
                <a:solidFill>
                  <a:schemeClr val="bg1"/>
                </a:solidFill>
                <a:latin typeface="Plus Jakarta Sans" pitchFamily="2" charset="0"/>
              </a:endParaRP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Global Sales Manager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F29CD1-3F2F-3D7F-BBE9-7E27245DA1FD}"/>
              </a:ext>
            </a:extLst>
          </p:cNvPr>
          <p:cNvGrpSpPr/>
          <p:nvPr/>
        </p:nvGrpSpPr>
        <p:grpSpPr>
          <a:xfrm>
            <a:off x="9922642" y="3454512"/>
            <a:ext cx="1583558" cy="2404565"/>
            <a:chOff x="9316985" y="3371227"/>
            <a:chExt cx="1583558" cy="2404565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98DD019-7593-A7E6-5747-5385862D1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77244" y="3371227"/>
              <a:ext cx="1463040" cy="1463040"/>
            </a:xfrm>
            <a:prstGeom prst="ellipse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4C55E2-F2A9-E875-1045-36AB637DCA19}"/>
                </a:ext>
              </a:extLst>
            </p:cNvPr>
            <p:cNvSpPr txBox="1"/>
            <p:nvPr/>
          </p:nvSpPr>
          <p:spPr>
            <a:xfrm>
              <a:off x="9316985" y="4945628"/>
              <a:ext cx="1583558" cy="83016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 dirty="0" err="1">
                  <a:solidFill>
                    <a:schemeClr val="bg1"/>
                  </a:solidFill>
                  <a:latin typeface="Plus Jakarta Sans" pitchFamily="2" charset="0"/>
                </a:rPr>
                <a:t>Sannel</a:t>
              </a:r>
              <a:r>
                <a:rPr lang="en-US" sz="1400" b="1" dirty="0">
                  <a:solidFill>
                    <a:schemeClr val="bg1"/>
                  </a:solidFill>
                  <a:latin typeface="Plus Jakarta Sans" pitchFamily="2" charset="0"/>
                </a:rPr>
                <a:t> Patel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</a:rPr>
                <a:t>Director of Business Development &amp; Marketing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A2BDF88-C16E-7310-98D8-792274161D2A}"/>
              </a:ext>
            </a:extLst>
          </p:cNvPr>
          <p:cNvSpPr txBox="1"/>
          <p:nvPr/>
        </p:nvSpPr>
        <p:spPr>
          <a:xfrm>
            <a:off x="834742" y="998923"/>
            <a:ext cx="1003965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b="1" spc="-15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Strong Leadership Team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17DDCF17-957F-4539-7E1C-7D65E9FE14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0591" y="72665"/>
            <a:ext cx="6680773" cy="6229159"/>
          </a:xfrm>
          <a:prstGeom prst="rect">
            <a:avLst/>
          </a:prstGeom>
        </p:spPr>
      </p:pic>
      <p:sp>
        <p:nvSpPr>
          <p:cNvPr id="59" name="TextBox 26">
            <a:extLst>
              <a:ext uri="{FF2B5EF4-FFF2-40B4-BE49-F238E27FC236}">
                <a16:creationId xmlns:a16="http://schemas.microsoft.com/office/drawing/2014/main" id="{6DEF8466-00D7-3F2F-2FB4-DE8742B9EBFA}"/>
              </a:ext>
            </a:extLst>
          </p:cNvPr>
          <p:cNvSpPr txBox="1"/>
          <p:nvPr/>
        </p:nvSpPr>
        <p:spPr>
          <a:xfrm>
            <a:off x="1087346" y="-6077441"/>
            <a:ext cx="3013948" cy="464331"/>
          </a:xfrm>
          <a:prstGeom prst="rect">
            <a:avLst/>
          </a:prstGeom>
          <a:solidFill>
            <a:srgbClr val="AD2A38"/>
          </a:solidFill>
        </p:spPr>
        <p:txBody>
          <a:bodyPr wrap="none" lIns="324000" tIns="108000" rIns="324000" bIns="10800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b="1" dirty="0">
                <a:solidFill>
                  <a:schemeClr val="bg1"/>
                </a:solidFill>
                <a:latin typeface="Plus Jakarta Sans" pitchFamily="2" charset="0"/>
                <a:ea typeface="DM Sans Bold"/>
                <a:cs typeface="DM Sans Bold"/>
                <a:sym typeface="DM Sans Bold"/>
              </a:rPr>
              <a:t>OCT 2024 TO DEC 2025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4CA63F-76DC-E308-537C-F025B4F3CB88}"/>
              </a:ext>
            </a:extLst>
          </p:cNvPr>
          <p:cNvSpPr txBox="1"/>
          <p:nvPr/>
        </p:nvSpPr>
        <p:spPr>
          <a:xfrm>
            <a:off x="1072832" y="-2764330"/>
            <a:ext cx="5747067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 is Growing at a Rapid Pace</a:t>
            </a: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B814C76D-6077-A6A5-50E3-9B6EF73BB1EC}"/>
              </a:ext>
            </a:extLst>
          </p:cNvPr>
          <p:cNvSpPr txBox="1"/>
          <p:nvPr/>
        </p:nvSpPr>
        <p:spPr>
          <a:xfrm>
            <a:off x="17099981" y="4207197"/>
            <a:ext cx="3013948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FROM</a:t>
            </a:r>
            <a:r>
              <a:rPr lang="en-US" sz="1400" b="1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 OCTOBER 2024</a:t>
            </a:r>
          </a:p>
        </p:txBody>
      </p:sp>
      <p:sp>
        <p:nvSpPr>
          <p:cNvPr id="62" name="TextBox 31">
            <a:extLst>
              <a:ext uri="{FF2B5EF4-FFF2-40B4-BE49-F238E27FC236}">
                <a16:creationId xmlns:a16="http://schemas.microsoft.com/office/drawing/2014/main" id="{A33CDAC7-06D9-2BA9-5916-54890C734A82}"/>
              </a:ext>
            </a:extLst>
          </p:cNvPr>
          <p:cNvSpPr txBox="1"/>
          <p:nvPr/>
        </p:nvSpPr>
        <p:spPr>
          <a:xfrm>
            <a:off x="17099981" y="5173245"/>
            <a:ext cx="3013948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FROM</a:t>
            </a:r>
            <a:r>
              <a:rPr lang="en-US" sz="1400" b="1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 DECEMBER 2025</a:t>
            </a:r>
          </a:p>
        </p:txBody>
      </p:sp>
      <p:sp>
        <p:nvSpPr>
          <p:cNvPr id="63" name="TextBox 31">
            <a:extLst>
              <a:ext uri="{FF2B5EF4-FFF2-40B4-BE49-F238E27FC236}">
                <a16:creationId xmlns:a16="http://schemas.microsoft.com/office/drawing/2014/main" id="{51292E6B-DB9E-18BA-2EDF-9C4002223CFE}"/>
              </a:ext>
            </a:extLst>
          </p:cNvPr>
          <p:cNvSpPr txBox="1"/>
          <p:nvPr/>
        </p:nvSpPr>
        <p:spPr>
          <a:xfrm>
            <a:off x="26384805" y="3887829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Order Value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$11, 690,480.17</a:t>
            </a:r>
          </a:p>
        </p:txBody>
      </p:sp>
      <p:sp>
        <p:nvSpPr>
          <p:cNvPr id="64" name="TextBox 31">
            <a:extLst>
              <a:ext uri="{FF2B5EF4-FFF2-40B4-BE49-F238E27FC236}">
                <a16:creationId xmlns:a16="http://schemas.microsoft.com/office/drawing/2014/main" id="{C594929F-5EED-4692-0D65-44E48D354BEF}"/>
              </a:ext>
            </a:extLst>
          </p:cNvPr>
          <p:cNvSpPr txBox="1"/>
          <p:nvPr/>
        </p:nvSpPr>
        <p:spPr>
          <a:xfrm>
            <a:off x="35669628" y="3887829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Backlog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$7,995,494.56</a:t>
            </a:r>
          </a:p>
        </p:txBody>
      </p:sp>
      <p:sp>
        <p:nvSpPr>
          <p:cNvPr id="65" name="TextBox 31">
            <a:extLst>
              <a:ext uri="{FF2B5EF4-FFF2-40B4-BE49-F238E27FC236}">
                <a16:creationId xmlns:a16="http://schemas.microsoft.com/office/drawing/2014/main" id="{0E71231A-EF90-242B-8BFD-5200A6FB175C}"/>
              </a:ext>
            </a:extLst>
          </p:cNvPr>
          <p:cNvSpPr txBox="1"/>
          <p:nvPr/>
        </p:nvSpPr>
        <p:spPr>
          <a:xfrm>
            <a:off x="26384805" y="4853877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Order Value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$25,178,217.83</a:t>
            </a:r>
          </a:p>
        </p:txBody>
      </p:sp>
      <p:sp>
        <p:nvSpPr>
          <p:cNvPr id="66" name="TextBox 31">
            <a:extLst>
              <a:ext uri="{FF2B5EF4-FFF2-40B4-BE49-F238E27FC236}">
                <a16:creationId xmlns:a16="http://schemas.microsoft.com/office/drawing/2014/main" id="{27666EA0-983C-B021-FF98-B04849595542}"/>
              </a:ext>
            </a:extLst>
          </p:cNvPr>
          <p:cNvSpPr txBox="1"/>
          <p:nvPr/>
        </p:nvSpPr>
        <p:spPr>
          <a:xfrm>
            <a:off x="35669628" y="4853877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Backlog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$16,605,909.52</a:t>
            </a:r>
          </a:p>
        </p:txBody>
      </p:sp>
    </p:spTree>
    <p:extLst>
      <p:ext uri="{BB962C8B-B14F-4D97-AF65-F5344CB8AC3E}">
        <p14:creationId xmlns:p14="http://schemas.microsoft.com/office/powerpoint/2010/main" val="3815613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12D5D-ED4A-0350-7980-03150F502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22">
            <a:extLst>
              <a:ext uri="{FF2B5EF4-FFF2-40B4-BE49-F238E27FC236}">
                <a16:creationId xmlns:a16="http://schemas.microsoft.com/office/drawing/2014/main" id="{3E7EAF40-F9D2-BDA9-2757-A2208E574A6E}"/>
              </a:ext>
            </a:extLst>
          </p:cNvPr>
          <p:cNvSpPr/>
          <p:nvPr/>
        </p:nvSpPr>
        <p:spPr>
          <a:xfrm flipV="1">
            <a:off x="1087346" y="6350028"/>
            <a:ext cx="9750336" cy="251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800">
              <a:latin typeface="Plus Jakarta Sans" pitchFamily="2" charset="0"/>
            </a:endParaRP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4D07D3F6-E52F-58F4-984E-2904E6B12FEA}"/>
              </a:ext>
            </a:extLst>
          </p:cNvPr>
          <p:cNvSpPr txBox="1"/>
          <p:nvPr/>
        </p:nvSpPr>
        <p:spPr>
          <a:xfrm>
            <a:off x="1087346" y="581686"/>
            <a:ext cx="3013948" cy="464331"/>
          </a:xfrm>
          <a:prstGeom prst="rect">
            <a:avLst/>
          </a:prstGeom>
          <a:solidFill>
            <a:srgbClr val="AD2A38"/>
          </a:solidFill>
        </p:spPr>
        <p:txBody>
          <a:bodyPr wrap="none" lIns="324000" tIns="108000" rIns="324000" bIns="10800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b="1" dirty="0">
                <a:solidFill>
                  <a:schemeClr val="bg1"/>
                </a:solidFill>
                <a:latin typeface="Plus Jakarta Sans" pitchFamily="2" charset="0"/>
                <a:ea typeface="DM Sans Bold"/>
                <a:cs typeface="DM Sans Bold"/>
                <a:sym typeface="DM Sans Bold"/>
              </a:rPr>
              <a:t>OCT 2024 TO DEC 2025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207C925F-7231-2E4E-280A-AD13112BBC3E}"/>
              </a:ext>
            </a:extLst>
          </p:cNvPr>
          <p:cNvSpPr txBox="1"/>
          <p:nvPr/>
        </p:nvSpPr>
        <p:spPr>
          <a:xfrm>
            <a:off x="1087346" y="6466142"/>
            <a:ext cx="10267001" cy="24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3"/>
              </a:lnSpc>
              <a:spcBef>
                <a:spcPct val="0"/>
              </a:spcBef>
            </a:pPr>
            <a:r>
              <a:rPr lang="en-US" sz="1200" i="1" dirty="0">
                <a:solidFill>
                  <a:srgbClr val="000000"/>
                </a:solidFill>
                <a:latin typeface="Plus Jakarta Sans" pitchFamily="2" charset="0"/>
                <a:ea typeface="DM Sans Italics"/>
                <a:cs typeface="Plus Jakarta Sans" pitchFamily="2" charset="0"/>
                <a:sym typeface="DM Sans Italics"/>
              </a:rPr>
              <a:t>Every number here reflects a shared goal. This is our path to growing together with clarity, purpose, and opportunity. 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865B6012-CD74-4FA1-934C-0F2F121AFFEE}"/>
              </a:ext>
            </a:extLst>
          </p:cNvPr>
          <p:cNvSpPr txBox="1"/>
          <p:nvPr/>
        </p:nvSpPr>
        <p:spPr>
          <a:xfrm>
            <a:off x="7034576" y="1323783"/>
            <a:ext cx="4084592" cy="2062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pc="-35" dirty="0">
                <a:solidFill>
                  <a:schemeClr val="bg2">
                    <a:lumMod val="25000"/>
                  </a:schemeClr>
                </a:solidFill>
                <a:latin typeface="Plus Jakarta Sans" pitchFamily="2" charset="0"/>
                <a:ea typeface="Clear Sans"/>
                <a:cs typeface="Plus Jakarta Sans" pitchFamily="2" charset="0"/>
                <a:sym typeface="Clear Sans"/>
              </a:rPr>
              <a:t>In just 15 months, our manufacturing order value and backlog have more than doubled. 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pc="-35" dirty="0">
                <a:solidFill>
                  <a:schemeClr val="bg2">
                    <a:lumMod val="25000"/>
                  </a:schemeClr>
                </a:solidFill>
                <a:latin typeface="Plus Jakarta Sans" pitchFamily="2" charset="0"/>
                <a:ea typeface="Clear Sans"/>
                <a:cs typeface="Plus Jakarta Sans" pitchFamily="2" charset="0"/>
                <a:sym typeface="Clear Sans"/>
              </a:rPr>
              <a:t> A direct reflection of the demand for Pinnacle’s technology and our team’s execution.</a:t>
            </a: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190043D1-1F93-19C0-7AF6-09A31BCCFCD0}"/>
              </a:ext>
            </a:extLst>
          </p:cNvPr>
          <p:cNvSpPr txBox="1"/>
          <p:nvPr/>
        </p:nvSpPr>
        <p:spPr>
          <a:xfrm>
            <a:off x="2462087" y="4207197"/>
            <a:ext cx="3013948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FROM</a:t>
            </a:r>
            <a:r>
              <a:rPr lang="en-US" sz="1400" b="1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 OCTOBER 2024</a:t>
            </a:r>
          </a:p>
        </p:txBody>
      </p:sp>
      <p:sp>
        <p:nvSpPr>
          <p:cNvPr id="8" name="RED-BG">
            <a:extLst>
              <a:ext uri="{FF2B5EF4-FFF2-40B4-BE49-F238E27FC236}">
                <a16:creationId xmlns:a16="http://schemas.microsoft.com/office/drawing/2014/main" id="{001AC05E-D3FA-1ED1-27BC-5E2998D003ED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7D86FAD-364A-3791-8719-73CCD0946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7399F4-9EBF-ACA0-E2C8-B737EB92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4566972" y="3900218"/>
            <a:ext cx="829406" cy="82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C15BB3-88F0-40AF-DDE5-37CD3D29A61D}"/>
              </a:ext>
            </a:extLst>
          </p:cNvPr>
          <p:cNvSpPr txBox="1"/>
          <p:nvPr/>
        </p:nvSpPr>
        <p:spPr>
          <a:xfrm>
            <a:off x="1354317" y="-2665865"/>
            <a:ext cx="94833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Entrepreneurial Operating System (EOS)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EAFD0B-89AA-1B8B-B12E-C5EABFC7DF09}"/>
              </a:ext>
            </a:extLst>
          </p:cNvPr>
          <p:cNvSpPr txBox="1"/>
          <p:nvPr/>
        </p:nvSpPr>
        <p:spPr>
          <a:xfrm>
            <a:off x="3507952" y="-4768883"/>
            <a:ext cx="5176097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spc="300" dirty="0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PINNACLE’S PLAN FOR RAPID GROWTH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811D79-42A1-16E6-EBB0-B740595962B9}"/>
              </a:ext>
            </a:extLst>
          </p:cNvPr>
          <p:cNvSpPr txBox="1"/>
          <p:nvPr/>
        </p:nvSpPr>
        <p:spPr>
          <a:xfrm>
            <a:off x="1072832" y="1269584"/>
            <a:ext cx="5747067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 is Growing at a Rapid Pace</a:t>
            </a: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D3CDC7B6-B386-7646-F25E-0BF0488E582F}"/>
              </a:ext>
            </a:extLst>
          </p:cNvPr>
          <p:cNvSpPr txBox="1"/>
          <p:nvPr/>
        </p:nvSpPr>
        <p:spPr>
          <a:xfrm>
            <a:off x="2462087" y="5173245"/>
            <a:ext cx="3013948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FROM</a:t>
            </a:r>
            <a:r>
              <a:rPr lang="en-US" sz="1400" b="1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 DECEMBER 2025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79AF4334-00EA-847D-6D3C-CB5A4C26F34A}"/>
              </a:ext>
            </a:extLst>
          </p:cNvPr>
          <p:cNvSpPr txBox="1"/>
          <p:nvPr/>
        </p:nvSpPr>
        <p:spPr>
          <a:xfrm>
            <a:off x="4637125" y="3887829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Order Value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$11,690,480.17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6AB38404-2F31-4E2B-FEFA-94A5142A0039}"/>
              </a:ext>
            </a:extLst>
          </p:cNvPr>
          <p:cNvSpPr txBox="1"/>
          <p:nvPr/>
        </p:nvSpPr>
        <p:spPr>
          <a:xfrm>
            <a:off x="7823734" y="3887829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Backlog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$7,995,494.56</a:t>
            </a:r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A46FCF21-5DF0-6E39-BD37-6FFB437E5482}"/>
              </a:ext>
            </a:extLst>
          </p:cNvPr>
          <p:cNvSpPr txBox="1"/>
          <p:nvPr/>
        </p:nvSpPr>
        <p:spPr>
          <a:xfrm>
            <a:off x="4637125" y="4853877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Order Value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$25,178,217.83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220773A7-FFF3-6564-D41D-AE4C95D61507}"/>
              </a:ext>
            </a:extLst>
          </p:cNvPr>
          <p:cNvSpPr txBox="1"/>
          <p:nvPr/>
        </p:nvSpPr>
        <p:spPr>
          <a:xfrm>
            <a:off x="7823734" y="4853877"/>
            <a:ext cx="3013948" cy="854181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108000" tIns="108000" rIns="108000" bIns="10800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14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Backlog</a:t>
            </a:r>
          </a:p>
          <a:p>
            <a:pPr algn="ctr">
              <a:spcBef>
                <a:spcPct val="0"/>
              </a:spcBef>
              <a:spcAft>
                <a:spcPts val="400"/>
              </a:spcAft>
            </a:pPr>
            <a:r>
              <a:rPr lang="en-US" sz="2400" b="1" spc="100" dirty="0">
                <a:solidFill>
                  <a:srgbClr val="304853"/>
                </a:solidFill>
                <a:latin typeface="Plus Jakarta Sans" pitchFamily="2" charset="0"/>
                <a:ea typeface="DM Sans Bold"/>
                <a:cs typeface="Plus Jakarta Sans" pitchFamily="2" charset="0"/>
                <a:sym typeface="DM Sans Bold"/>
              </a:rPr>
              <a:t>$16,605,909.52</a:t>
            </a:r>
          </a:p>
        </p:txBody>
      </p:sp>
    </p:spTree>
    <p:extLst>
      <p:ext uri="{BB962C8B-B14F-4D97-AF65-F5344CB8AC3E}">
        <p14:creationId xmlns:p14="http://schemas.microsoft.com/office/powerpoint/2010/main" val="1987696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D068C-0BEF-5CC4-F1E1-5F149717C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5F0EE72-46C8-D36D-E2B7-1CA20555A476}"/>
              </a:ext>
            </a:extLst>
          </p:cNvPr>
          <p:cNvSpPr txBox="1"/>
          <p:nvPr/>
        </p:nvSpPr>
        <p:spPr>
          <a:xfrm>
            <a:off x="1354317" y="1109723"/>
            <a:ext cx="94833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Entrepreneurial Operating System (EOS)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AA8DC-6F69-CC70-1045-3FC3A9CE749E}"/>
              </a:ext>
            </a:extLst>
          </p:cNvPr>
          <p:cNvSpPr txBox="1"/>
          <p:nvPr/>
        </p:nvSpPr>
        <p:spPr>
          <a:xfrm>
            <a:off x="3507952" y="691957"/>
            <a:ext cx="5176097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spc="300" dirty="0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PINNACLE’S PLAN FOR RAPID GROWTH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6EAFE6-5CBD-A1B2-B3FD-718AB6820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-13309600" y="7285703"/>
            <a:ext cx="25501600" cy="1749824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CD2430E-385E-9E02-3F35-D8C2B75E9D51}"/>
              </a:ext>
            </a:extLst>
          </p:cNvPr>
          <p:cNvSpPr/>
          <p:nvPr/>
        </p:nvSpPr>
        <p:spPr>
          <a:xfrm>
            <a:off x="-30707761" y="1"/>
            <a:ext cx="1240971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57000"/>
                </a:schemeClr>
              </a:gs>
              <a:gs pos="62000">
                <a:srgbClr val="F0F4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atin typeface="Plus Jakarta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ED1804-D57A-DE50-511E-64D9D962D099}"/>
              </a:ext>
            </a:extLst>
          </p:cNvPr>
          <p:cNvSpPr txBox="1"/>
          <p:nvPr/>
        </p:nvSpPr>
        <p:spPr>
          <a:xfrm>
            <a:off x="-14644384" y="1241365"/>
            <a:ext cx="5023168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Pinnacle’s Future</a:t>
            </a:r>
          </a:p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Looks Bright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BBC121-E1DF-0167-DC20-DC0D67147A42}"/>
              </a:ext>
            </a:extLst>
          </p:cNvPr>
          <p:cNvSpPr txBox="1"/>
          <p:nvPr/>
        </p:nvSpPr>
        <p:spPr>
          <a:xfrm>
            <a:off x="-10092490" y="2943991"/>
            <a:ext cx="6302338" cy="2544286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Strong Rep Network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$300M Quote Backlog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Win Rate of 67% on all projects that go to bid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$14M in Equipment Manufacturing Back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Staff and Facility on board with a capacity to produce $30M in annual revenue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Sales Forecast of $27M in the next 12-18 months</a:t>
            </a:r>
          </a:p>
        </p:txBody>
      </p:sp>
      <p:sp>
        <p:nvSpPr>
          <p:cNvPr id="10" name="RED-BG">
            <a:extLst>
              <a:ext uri="{FF2B5EF4-FFF2-40B4-BE49-F238E27FC236}">
                <a16:creationId xmlns:a16="http://schemas.microsoft.com/office/drawing/2014/main" id="{C7AA3BE0-5E47-4F2E-91D1-089DCE8D753C}"/>
              </a:ext>
            </a:extLst>
          </p:cNvPr>
          <p:cNvSpPr/>
          <p:nvPr/>
        </p:nvSpPr>
        <p:spPr>
          <a:xfrm>
            <a:off x="0" y="4127500"/>
            <a:ext cx="12192000" cy="2730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90F1C4A-22C7-F211-B827-4C70CA3203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880153B-1449-CA14-C8C1-E0EEC7B6E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66" y="1984733"/>
            <a:ext cx="4320000" cy="4320000"/>
          </a:xfrm>
          <a:prstGeom prst="rect">
            <a:avLst/>
          </a:prstGeom>
          <a:noFill/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F8A051-38CD-3E34-B088-33E970D587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4994" y="2164733"/>
            <a:ext cx="4532099" cy="3960000"/>
          </a:xfrm>
          <a:prstGeom prst="roundRect">
            <a:avLst>
              <a:gd name="adj" fmla="val 4159"/>
            </a:avLst>
          </a:prstGeom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C0E91E-BBF8-7B5C-109A-438EEEF4DC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08104">
            <a:off x="-2088068" y="23764662"/>
            <a:ext cx="6579669" cy="5633429"/>
          </a:xfrm>
          <a:prstGeom prst="rect">
            <a:avLst/>
          </a:prstGeom>
          <a:effectLst>
            <a:outerShdw blurRad="203200" dist="88900" dir="2700000" algn="tl" rotWithShape="0">
              <a:prstClr val="black">
                <a:alpha val="6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1038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0ADAB-F2E5-AA73-2F2F-0BB5551BA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DBCB686-570D-D0A1-46D8-B8DA46344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2398709" y="1"/>
            <a:ext cx="9994714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C20D987-3FAC-1BB1-0F7E-DEAE43331489}"/>
              </a:ext>
            </a:extLst>
          </p:cNvPr>
          <p:cNvSpPr/>
          <p:nvPr/>
        </p:nvSpPr>
        <p:spPr>
          <a:xfrm>
            <a:off x="-217714" y="1"/>
            <a:ext cx="1172391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57000"/>
                </a:schemeClr>
              </a:gs>
              <a:gs pos="62000">
                <a:srgbClr val="F0F4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atin typeface="Plus Jakarta San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B1946-20A5-15F5-F61C-4743EEB80224}"/>
              </a:ext>
            </a:extLst>
          </p:cNvPr>
          <p:cNvSpPr txBox="1"/>
          <p:nvPr/>
        </p:nvSpPr>
        <p:spPr>
          <a:xfrm>
            <a:off x="8696131" y="1530221"/>
            <a:ext cx="1847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>
              <a:latin typeface="Plus Jakarta Sans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85048-B02D-0C34-E253-4AA404C7FB5D}"/>
              </a:ext>
            </a:extLst>
          </p:cNvPr>
          <p:cNvSpPr txBox="1"/>
          <p:nvPr/>
        </p:nvSpPr>
        <p:spPr>
          <a:xfrm>
            <a:off x="1072833" y="1241365"/>
            <a:ext cx="5023168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Pinnacle’s Future</a:t>
            </a:r>
          </a:p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Looks Bright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5A56F6-EF27-327D-E778-90F44DBD1512}"/>
              </a:ext>
            </a:extLst>
          </p:cNvPr>
          <p:cNvSpPr txBox="1"/>
          <p:nvPr/>
        </p:nvSpPr>
        <p:spPr>
          <a:xfrm>
            <a:off x="910355" y="2943991"/>
            <a:ext cx="6302338" cy="2544286"/>
          </a:xfrm>
          <a:prstGeom prst="rect">
            <a:avLst/>
          </a:prstGeom>
          <a:noFill/>
        </p:spPr>
        <p:txBody>
          <a:bodyPr wrap="square" lIns="91440" tIns="45720" rIns="91440" bIns="45720" numCol="1" spcCol="360000" anchor="t">
            <a:spAutoFit/>
          </a:bodyPr>
          <a:lstStyle/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Strong Rep Network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$300M Quote Backlog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Win Rate of 67% on all projects that go to bid </a:t>
            </a:r>
          </a:p>
          <a:p>
            <a:pPr marL="400050" indent="-285750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/>
                <a:cs typeface="Plus Jakarta Sans"/>
              </a:rPr>
              <a:t>$16M in Equipment Manufacturing Back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Staff and Facility on board with a capacity to produce $30M in annual revenue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dirty="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Sales Forecast of $27M in the next 12-18 months</a:t>
            </a:r>
          </a:p>
        </p:txBody>
      </p:sp>
      <p:sp>
        <p:nvSpPr>
          <p:cNvPr id="16" name="RED-BG">
            <a:extLst>
              <a:ext uri="{FF2B5EF4-FFF2-40B4-BE49-F238E27FC236}">
                <a16:creationId xmlns:a16="http://schemas.microsoft.com/office/drawing/2014/main" id="{850D9F94-F012-25E2-9690-132E36C751DB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9AFC7FD-BCA5-89CE-741B-71C3944B0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813A1469-9827-BAFF-1424-506BE8EE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666" y="1984733"/>
            <a:ext cx="4320000" cy="4320000"/>
          </a:xfrm>
          <a:prstGeom prst="rect">
            <a:avLst/>
          </a:prstGeom>
          <a:noFill/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685215-AC5E-3C5E-EAEB-98F765A368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63909" y="2164733"/>
            <a:ext cx="4532099" cy="3960000"/>
          </a:xfrm>
          <a:prstGeom prst="roundRect">
            <a:avLst>
              <a:gd name="adj" fmla="val 4159"/>
            </a:avLst>
          </a:prstGeom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57D5D7E-7F07-2AE0-8150-9DB5E8A08367}"/>
              </a:ext>
            </a:extLst>
          </p:cNvPr>
          <p:cNvGrpSpPr/>
          <p:nvPr/>
        </p:nvGrpSpPr>
        <p:grpSpPr>
          <a:xfrm>
            <a:off x="-9747453" y="3941334"/>
            <a:ext cx="3727766" cy="307227"/>
            <a:chOff x="0" y="0"/>
            <a:chExt cx="7455532" cy="614454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B9F568F4-4164-6B43-7692-66969D8655CC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16117D86-C3D6-2E43-C059-170F292F493E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43E2835-E273-3B84-053A-4AA4EE0DE493}"/>
              </a:ext>
            </a:extLst>
          </p:cNvPr>
          <p:cNvGrpSpPr/>
          <p:nvPr/>
        </p:nvGrpSpPr>
        <p:grpSpPr>
          <a:xfrm>
            <a:off x="-12589873" y="4258006"/>
            <a:ext cx="3735555" cy="305937"/>
            <a:chOff x="0" y="0"/>
            <a:chExt cx="7471109" cy="611874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B7BC46C2-E009-AFE4-D78B-0924418D3747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6B93DD-091A-195C-600B-A97BB95568A1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22AE08-3332-69C2-5603-A99623B3FE5B}"/>
              </a:ext>
            </a:extLst>
          </p:cNvPr>
          <p:cNvGrpSpPr/>
          <p:nvPr/>
        </p:nvGrpSpPr>
        <p:grpSpPr>
          <a:xfrm>
            <a:off x="-15420758" y="4729658"/>
            <a:ext cx="3724020" cy="299736"/>
            <a:chOff x="0" y="0"/>
            <a:chExt cx="7448040" cy="599472"/>
          </a:xfrm>
        </p:grpSpPr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1FB95B4F-3E32-043B-B4C5-2390AD5639E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1AD120E6-1E6C-D2C3-0ABD-3AC9E27C9E7A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3C791C67-CAC9-55DA-B00C-5E0E929F5441}"/>
              </a:ext>
            </a:extLst>
          </p:cNvPr>
          <p:cNvGrpSpPr/>
          <p:nvPr/>
        </p:nvGrpSpPr>
        <p:grpSpPr>
          <a:xfrm>
            <a:off x="-6912821" y="2162925"/>
            <a:ext cx="7274767" cy="1304048"/>
            <a:chOff x="-117507" y="1945985"/>
            <a:chExt cx="11682765" cy="2608096"/>
          </a:xfrm>
        </p:grpSpPr>
        <p:sp>
          <p:nvSpPr>
            <p:cNvPr id="32" name="TextBox 5">
              <a:extLst>
                <a:ext uri="{FF2B5EF4-FFF2-40B4-BE49-F238E27FC236}">
                  <a16:creationId xmlns:a16="http://schemas.microsoft.com/office/drawing/2014/main" id="{5AC2633A-4F8C-D471-9334-7B01A61F393C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33" name="TextBox 6">
              <a:extLst>
                <a:ext uri="{FF2B5EF4-FFF2-40B4-BE49-F238E27FC236}">
                  <a16:creationId xmlns:a16="http://schemas.microsoft.com/office/drawing/2014/main" id="{D6058BAE-3C11-3821-F5A8-D908922D809D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 dirty="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6AA8044-FCBB-49BF-6667-9F633BE05E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13">
            <a:off x="6976822" y="1762468"/>
            <a:ext cx="4043455" cy="3461955"/>
          </a:xfrm>
          <a:prstGeom prst="rect">
            <a:avLst/>
          </a:prstGeom>
          <a:effectLst>
            <a:outerShdw blurRad="203200" dist="88900" dir="2700000" algn="tl" rotWithShape="0">
              <a:prstClr val="black">
                <a:alpha val="6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9406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8A4D98-A5E1-097A-8E94-06C66B92E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2398709" y="9297029"/>
            <a:ext cx="9994714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5FA52BA-7A64-51FB-D1FC-5F3ADD16EE18}"/>
              </a:ext>
            </a:extLst>
          </p:cNvPr>
          <p:cNvSpPr/>
          <p:nvPr/>
        </p:nvSpPr>
        <p:spPr>
          <a:xfrm>
            <a:off x="-19172450" y="-1790700"/>
            <a:ext cx="30678650" cy="1794572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57000"/>
                </a:schemeClr>
              </a:gs>
              <a:gs pos="62000">
                <a:srgbClr val="F0F4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atin typeface="Plus Jakarta Sans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" pitchFamily="2" charset="0"/>
            </a:endParaRPr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" pitchFamily="2" charset="0"/>
              </a:rPr>
              <a:t>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304048"/>
            <a:chOff x="-117507" y="1945985"/>
            <a:chExt cx="11682765" cy="2608096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innacle Brand">
      <a:dk1>
        <a:srgbClr val="212B35"/>
      </a:dk1>
      <a:lt1>
        <a:srgbClr val="FFFFFF"/>
      </a:lt1>
      <a:dk2>
        <a:srgbClr val="22323A"/>
      </a:dk2>
      <a:lt2>
        <a:srgbClr val="F4F5F6"/>
      </a:lt2>
      <a:accent1>
        <a:srgbClr val="AD2A38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d63a77ab6e2dc0083efa54f83c0ad5a6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04083dd12b49f53716183c48479a2a7f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511C50-5209-4ED3-8CFF-7D56CF631C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D6F7F2-1EB1-4459-8C51-6700EF7AC834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ab725d25-bf43-410a-b88d-3adcf776fa2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7B2C774-E679-4217-B87D-1FFE5DE9C8E2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</TotalTime>
  <Words>815</Words>
  <Application>Microsoft Office PowerPoint</Application>
  <PresentationFormat>Widescreen</PresentationFormat>
  <Paragraphs>171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Welcome</vt:lpstr>
      <vt:lpstr>PowerPoint Presentation</vt:lpstr>
      <vt:lpstr>Our Reps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huawei</dc:creator>
  <cp:lastModifiedBy>Angelo Bogoy</cp:lastModifiedBy>
  <cp:revision>12</cp:revision>
  <dcterms:created xsi:type="dcterms:W3CDTF">2006-08-16T00:00:00Z</dcterms:created>
  <dcterms:modified xsi:type="dcterms:W3CDTF">2026-02-10T13:05:04Z</dcterms:modified>
  <dc:identifier>DAGpn475mUE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