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sldIdLst>
    <p:sldId id="317" r:id="rId5"/>
    <p:sldId id="298" r:id="rId6"/>
    <p:sldId id="319" r:id="rId7"/>
    <p:sldId id="320" r:id="rId8"/>
    <p:sldId id="321" r:id="rId9"/>
    <p:sldId id="322" r:id="rId10"/>
    <p:sldId id="324" r:id="rId11"/>
    <p:sldId id="325" r:id="rId12"/>
    <p:sldId id="314" r:id="rId13"/>
    <p:sldId id="294" r:id="rId14"/>
  </p:sldIdLst>
  <p:sldSz cx="12192000" cy="6858000"/>
  <p:notesSz cx="6858000" cy="9144000"/>
  <p:embeddedFontLst>
    <p:embeddedFont>
      <p:font typeface="Gotham" pitchFamily="2" charset="0"/>
      <p:regular r:id="rId16"/>
      <p:bold r:id="rId17"/>
      <p:italic r:id="rId18"/>
      <p:boldItalic r:id="rId19"/>
    </p:embeddedFont>
    <p:embeddedFont>
      <p:font typeface="Plus Jakarta Sans ExtraBold" pitchFamily="2" charset="77"/>
      <p:bold r:id="rId20"/>
      <p:italic r:id="rId21"/>
      <p:boldItalic r:id="rId22"/>
    </p:embeddedFont>
    <p:embeddedFont>
      <p:font typeface="Plus Jakarta Sans Light" pitchFamily="2" charset="77"/>
      <p:regular r:id="rId23"/>
      <p:italic r:id="rId24"/>
    </p:embeddedFont>
    <p:embeddedFont>
      <p:font typeface="Plus Jakarta Sans Medium" pitchFamily="2" charset="77"/>
      <p:regular r:id="rId25"/>
      <p:italic r:id="rId26"/>
    </p:embeddedFont>
    <p:embeddedFont>
      <p:font typeface="Plus Jakarta Sans SemiBold" pitchFamily="2" charset="77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23A"/>
    <a:srgbClr val="AD2A38"/>
    <a:srgbClr val="F5D7DA"/>
    <a:srgbClr val="F1C7CB"/>
    <a:srgbClr val="404040"/>
    <a:srgbClr val="781E28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C4ED7-A1DD-4136-8C83-528D70F79E7A}" v="26" dt="2026-02-09T20:03:15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o Bogoy" userId="eda108ec-fb6b-4125-8634-e9e095dc9215" providerId="ADAL" clId="{F2CA8307-E3CA-4C95-AADC-AC28A95F8DB8}"/>
    <pc:docChg chg="undo custSel modSld">
      <pc:chgData name="Angelo Bogoy" userId="eda108ec-fb6b-4125-8634-e9e095dc9215" providerId="ADAL" clId="{F2CA8307-E3CA-4C95-AADC-AC28A95F8DB8}" dt="2026-02-09T20:03:15.724" v="25" actId="478"/>
      <pc:docMkLst>
        <pc:docMk/>
      </pc:docMkLst>
      <pc:sldChg chg="addSp delSp modSp mod">
        <pc:chgData name="Angelo Bogoy" userId="eda108ec-fb6b-4125-8634-e9e095dc9215" providerId="ADAL" clId="{F2CA8307-E3CA-4C95-AADC-AC28A95F8DB8}" dt="2026-02-09T20:03:12.052" v="24" actId="164"/>
        <pc:sldMkLst>
          <pc:docMk/>
          <pc:sldMk cId="905492466" sldId="298"/>
        </pc:sldMkLst>
        <pc:spChg chg="mod topLvl">
          <ac:chgData name="Angelo Bogoy" userId="eda108ec-fb6b-4125-8634-e9e095dc9215" providerId="ADAL" clId="{F2CA8307-E3CA-4C95-AADC-AC28A95F8DB8}" dt="2026-02-09T20:03:12.052" v="24" actId="164"/>
          <ac:spMkLst>
            <pc:docMk/>
            <pc:sldMk cId="905492466" sldId="298"/>
            <ac:spMk id="23" creationId="{0B4C89D0-6C86-507F-097A-383DB5AF86F0}"/>
          </ac:spMkLst>
        </pc:spChg>
        <pc:grpChg chg="del">
          <ac:chgData name="Angelo Bogoy" userId="eda108ec-fb6b-4125-8634-e9e095dc9215" providerId="ADAL" clId="{F2CA8307-E3CA-4C95-AADC-AC28A95F8DB8}" dt="2026-02-09T19:59:33.370" v="0" actId="165"/>
          <ac:grpSpMkLst>
            <pc:docMk/>
            <pc:sldMk cId="905492466" sldId="298"/>
            <ac:grpSpMk id="2" creationId="{917A13F3-2C35-B774-A35A-F77BB262C0B5}"/>
          </ac:grpSpMkLst>
        </pc:grpChg>
        <pc:grpChg chg="add mod">
          <ac:chgData name="Angelo Bogoy" userId="eda108ec-fb6b-4125-8634-e9e095dc9215" providerId="ADAL" clId="{F2CA8307-E3CA-4C95-AADC-AC28A95F8DB8}" dt="2026-02-09T20:03:12.052" v="24" actId="164"/>
          <ac:grpSpMkLst>
            <pc:docMk/>
            <pc:sldMk cId="905492466" sldId="298"/>
            <ac:grpSpMk id="4" creationId="{3C071897-DE35-E246-4557-16C00F011882}"/>
          </ac:grpSpMkLst>
        </pc:grpChg>
        <pc:picChg chg="add del mod topLvl modCrop">
          <ac:chgData name="Angelo Bogoy" userId="eda108ec-fb6b-4125-8634-e9e095dc9215" providerId="ADAL" clId="{F2CA8307-E3CA-4C95-AADC-AC28A95F8DB8}" dt="2026-02-09T20:03:12.052" v="24" actId="164"/>
          <ac:picMkLst>
            <pc:docMk/>
            <pc:sldMk cId="905492466" sldId="298"/>
            <ac:picMk id="10" creationId="{2B960C5B-CC47-6B62-BCD3-3918D2AC75B1}"/>
          </ac:picMkLst>
        </pc:picChg>
      </pc:sldChg>
      <pc:sldChg chg="addSp delSp modSp mod">
        <pc:chgData name="Angelo Bogoy" userId="eda108ec-fb6b-4125-8634-e9e095dc9215" providerId="ADAL" clId="{F2CA8307-E3CA-4C95-AADC-AC28A95F8DB8}" dt="2026-02-09T20:03:15.724" v="25" actId="478"/>
        <pc:sldMkLst>
          <pc:docMk/>
          <pc:sldMk cId="0" sldId="317"/>
        </pc:sldMkLst>
        <pc:picChg chg="add del mod ord modCrop">
          <ac:chgData name="Angelo Bogoy" userId="eda108ec-fb6b-4125-8634-e9e095dc9215" providerId="ADAL" clId="{F2CA8307-E3CA-4C95-AADC-AC28A95F8DB8}" dt="2026-02-09T20:03:15.724" v="25" actId="478"/>
          <ac:picMkLst>
            <pc:docMk/>
            <pc:sldMk cId="0" sldId="317"/>
            <ac:picMk id="2" creationId="{7D4D57F0-B660-285C-D97D-59F8B9D0FC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1D001-749E-2443-919F-C0A50F377ECD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7778C-2D64-DC41-BFF4-E084890FF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84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7778C-2D64-DC41-BFF4-E084890FF5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26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5D762-23D6-B61F-7733-7BE3688D6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A9E24-E69D-A5C2-662A-4CDE8816A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1E079-CCB1-F923-5513-BF5AC38F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9CE8C-D3E2-0F7E-3656-6C9D0C3A0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2A05C-4212-03BF-A48F-EE0352D5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0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46F6-FB4D-2859-3FD4-B3FAC1B71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08813-CFD6-AF51-D5A4-A801DFCF3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92AC8-521B-D741-B842-251EE5B4C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48DAA-FDF5-B53B-E8C1-D6365211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6EAB9-8CA9-CFF6-E041-0F3BB69E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24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7BB5B-6CA7-C387-F3FA-CFBD3DD1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7A3FA-E172-C837-01F9-10C1AA8A3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B2253-9B85-37B9-6C9C-277F1B3EA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49EE-8E77-221C-008C-25F4EE3A6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EA631-C310-C1EC-9CBE-34760F8B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7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62583-32B3-F2CB-F33F-05EFEA3EA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E1B3A-3440-ADF1-AED1-CAD8ACA87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7FC50-5728-AB46-549D-77DBA1848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2A3E7-CB45-90C0-CD02-C555D57E1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55659-655C-49CF-4E5B-891AD01FF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D5386B-2ECC-DE8A-12AF-F011A531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85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7EDF-554C-A5D4-03C1-5EDD7E9A2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EEFC4-F944-B1A1-10E5-81F30C4F6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BDCB8-1C0E-7518-E1AB-12FF8ECB2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704EF7-D9D9-83F1-B997-8E0F49DCF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67B4-B20B-DD42-3754-C5479DF9D1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14A68-7F6E-B865-22EA-8BFCE090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3D62B7-67F8-18C7-407B-60A93454D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D7D32-CF28-20D8-4AF0-D148F8165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3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18DE3-4E71-843A-B264-E4399B10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87E5A9-82C0-E67D-4F7B-4C228942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D2D00-250D-10A7-EBC9-53457BDB6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12C0D-CDA3-8085-35E7-3F0FA5A20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3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C3129-975F-2E68-8AF6-CCE66DA6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5D2DE0-3591-0F9E-4118-6E4A4B8C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BB776-B9F0-6520-8FA4-33CBFCA2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92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F8E0-CFF9-C677-CD98-B2A54101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15A8-B599-E539-DA64-96AE93AAF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75F71-6A38-B49F-6EEA-7CDA03E40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82890-8EF3-E6A3-FB72-A40C421A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407C7-97F2-49FB-6DAF-0D72682D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CD54A-541E-17D1-B83D-B95E8140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98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FA0DF-25E6-EA01-BCC6-C0C04717F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D2F070-1317-1EBB-9CA4-1A0FB3A4C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CAD2B-8658-EEFB-B9E1-47950C5DB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C81A04-EA07-3A5E-D12A-0D2514445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61AF0-C8B0-6AA5-6E7F-CF2AF258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2A3B1-E0AC-BCC2-4B55-05813063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C0D1-1073-5D0A-9B4E-3F6CEF31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35FE0-A953-0009-A42A-3A5B7DC8F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19C8A-920E-3920-5F36-2110DB13C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6C3AF-7226-3D75-C91B-4E5734A6E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9E9F3-2C18-891A-CC8B-A2E7C29E3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7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3BDEFC-90F7-6BD9-10F7-8B9E1ACFBB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DA80F-B7C8-863A-FE37-2A197E2E3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30A6C-543A-A4DD-F540-18FF502AA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AC564-6AC8-89DC-A4B5-99369ED1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C72B1-103B-3BAD-838B-E76FAE38B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45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0" i="0" kern="1200" spc="-191" dirty="0">
                <a:solidFill>
                  <a:srgbClr val="AD2A38"/>
                </a:solidFill>
                <a:latin typeface="Plus Jakarta Sans Medium" pitchFamily="2" charset="77"/>
                <a:ea typeface="Plus Jakarta Sans Medium" pitchFamily="2" charset="77"/>
                <a:cs typeface="Plus Jakarta Sa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60"/>
            <a:ext cx="7518401" cy="4305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/>
              <a:pPr/>
              <a:t>‹#›</a:t>
            </a:fld>
            <a:endParaRPr lang="en-US" sz="1067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71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i="0" kern="1200" spc="-45" dirty="0">
                <a:solidFill>
                  <a:srgbClr val="040404"/>
                </a:solidFill>
                <a:latin typeface="+mn-lt"/>
                <a:ea typeface="Plus Jakarta Sans Medium" pitchFamily="2" charset="77"/>
                <a:cs typeface="Plus Jakarta Sans Medium" pitchFamily="2" charset="77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+mn-lt"/>
                <a:ea typeface="Gotham"/>
                <a:cs typeface="Gotham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0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0" i="0" kern="1200" spc="-191" dirty="0">
                <a:solidFill>
                  <a:srgbClr val="AD2A38"/>
                </a:solidFill>
                <a:latin typeface="Plus Jakarta Sans Medium" pitchFamily="2" charset="77"/>
                <a:ea typeface="Plus Jakarta Sans Medium" pitchFamily="2" charset="77"/>
                <a:cs typeface="Plus Jakarta Sa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60"/>
            <a:ext cx="7518401" cy="4305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/>
              <a:pPr/>
              <a:t>‹#›</a:t>
            </a:fld>
            <a:endParaRPr lang="en-US" sz="1067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71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i="0" kern="1200" spc="-45" dirty="0">
                <a:solidFill>
                  <a:srgbClr val="040404"/>
                </a:solidFill>
                <a:latin typeface="+mn-lt"/>
                <a:ea typeface="Plus Jakarta Sans Medium" pitchFamily="2" charset="77"/>
                <a:cs typeface="Plus Jakarta Sans Medium" pitchFamily="2" charset="77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+mn-lt"/>
                <a:ea typeface="Gotham"/>
                <a:cs typeface="Gotham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98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0" i="0" kern="1200" spc="-191" dirty="0">
                <a:solidFill>
                  <a:srgbClr val="AD2A38"/>
                </a:solidFill>
                <a:latin typeface="Plus Jakarta Sans Medium" pitchFamily="2" charset="77"/>
                <a:ea typeface="Plus Jakarta Sans Medium" pitchFamily="2" charset="77"/>
                <a:cs typeface="Plus Jakarta Sa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60"/>
            <a:ext cx="7518401" cy="4305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/>
              <a:pPr/>
              <a:t>‹#›</a:t>
            </a:fld>
            <a:endParaRPr lang="en-US" sz="1067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71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i="0" kern="1200" spc="-45" dirty="0">
                <a:solidFill>
                  <a:srgbClr val="040404"/>
                </a:solidFill>
                <a:latin typeface="+mn-lt"/>
                <a:ea typeface="Plus Jakarta Sans Medium" pitchFamily="2" charset="77"/>
                <a:cs typeface="Plus Jakarta Sans Medium" pitchFamily="2" charset="77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+mn-lt"/>
                <a:ea typeface="Gotham"/>
                <a:cs typeface="Gotham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49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0" i="0" kern="1200" spc="-191" dirty="0">
                <a:solidFill>
                  <a:srgbClr val="AD2A38"/>
                </a:solidFill>
                <a:latin typeface="Plus Jakarta Sans Medium" pitchFamily="2" charset="77"/>
                <a:ea typeface="Plus Jakarta Sans Medium" pitchFamily="2" charset="77"/>
                <a:cs typeface="Plus Jakarta Sa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60"/>
            <a:ext cx="7518401" cy="4305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/>
              <a:pPr/>
              <a:t>‹#›</a:t>
            </a:fld>
            <a:endParaRPr lang="en-US" sz="1067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71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i="0" kern="1200" spc="-45" dirty="0">
                <a:solidFill>
                  <a:srgbClr val="040404"/>
                </a:solidFill>
                <a:latin typeface="+mn-lt"/>
                <a:ea typeface="Plus Jakarta Sans Medium" pitchFamily="2" charset="77"/>
                <a:cs typeface="Plus Jakarta Sans Medium" pitchFamily="2" charset="77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+mn-lt"/>
                <a:ea typeface="Gotham"/>
                <a:cs typeface="Gotham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01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0" i="0" kern="1200" spc="-191" dirty="0">
                <a:solidFill>
                  <a:srgbClr val="AD2A38"/>
                </a:solidFill>
                <a:latin typeface="Plus Jakarta Sans Medium" pitchFamily="2" charset="77"/>
                <a:ea typeface="Plus Jakarta Sans Medium" pitchFamily="2" charset="77"/>
                <a:cs typeface="Plus Jakarta Sans Medium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60"/>
            <a:ext cx="7518401" cy="43052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/>
              <a:pPr/>
              <a:t>‹#›</a:t>
            </a:fld>
            <a:endParaRPr lang="en-US" sz="1067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71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i="0" kern="1200" spc="-45" dirty="0">
                <a:solidFill>
                  <a:srgbClr val="040404"/>
                </a:solidFill>
                <a:latin typeface="+mn-lt"/>
                <a:ea typeface="Plus Jakarta Sans Medium" pitchFamily="2" charset="77"/>
                <a:cs typeface="Plus Jakarta Sans Medium" pitchFamily="2" charset="77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+mn-lt"/>
                <a:ea typeface="Gotham"/>
                <a:cs typeface="Gotham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8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01F501-3B55-FC38-B85E-55A97934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DD671-1BD7-9FE1-1F4A-AC753EE11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E6443-F6B3-846A-ED07-8B3CDFC72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A95F7-3866-41D8-804A-ACCB407971A8}" type="datetimeFigureOut">
              <a:rPr lang="en-US" smtClean="0"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883BD-3B9B-9AE0-B9EB-1748A710D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3C4D2-913C-FA89-6543-850FE8FE6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03CD9D-A3B2-45D8-B421-0D5573D2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0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  <p:sldLayoutId id="2147483667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microsoft.com/office/2007/relationships/hdphoto" Target="../media/hdphoto1.wdp"/><Relationship Id="rId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8.svg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11" Type="http://schemas.openxmlformats.org/officeDocument/2006/relationships/image" Target="../media/image11.png"/><Relationship Id="rId5" Type="http://schemas.openxmlformats.org/officeDocument/2006/relationships/image" Target="../media/image16.svg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microsoft.com/office/2007/relationships/hdphoto" Target="../media/hdphoto3.wdp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7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" Type="http://schemas.openxmlformats.org/officeDocument/2006/relationships/video" Target="../media/media1.mp4"/><Relationship Id="rId16" Type="http://schemas.microsoft.com/office/2007/relationships/hdphoto" Target="../media/hdphoto2.wdp"/><Relationship Id="rId1" Type="http://schemas.microsoft.com/office/2007/relationships/media" Target="../media/media1.mp4"/><Relationship Id="rId6" Type="http://schemas.openxmlformats.org/officeDocument/2006/relationships/image" Target="../media/image4.sv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8.sv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svg"/><Relationship Id="rId11" Type="http://schemas.openxmlformats.org/officeDocument/2006/relationships/image" Target="../media/image27.svg"/><Relationship Id="rId5" Type="http://schemas.openxmlformats.org/officeDocument/2006/relationships/image" Target="../media/image7.png"/><Relationship Id="rId10" Type="http://schemas.openxmlformats.org/officeDocument/2006/relationships/image" Target="../media/image26.png"/><Relationship Id="rId4" Type="http://schemas.openxmlformats.org/officeDocument/2006/relationships/image" Target="../media/image4.sv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svg"/><Relationship Id="rId7" Type="http://schemas.openxmlformats.org/officeDocument/2006/relationships/image" Target="../media/image2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8.svg"/><Relationship Id="rId10" Type="http://schemas.openxmlformats.org/officeDocument/2006/relationships/image" Target="../media/image27.svg"/><Relationship Id="rId4" Type="http://schemas.openxmlformats.org/officeDocument/2006/relationships/image" Target="../media/image7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sv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sv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8.svg"/><Relationship Id="rId15" Type="http://schemas.openxmlformats.org/officeDocument/2006/relationships/image" Target="../media/image4.sv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svg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7.svg"/><Relationship Id="rId7" Type="http://schemas.openxmlformats.org/officeDocument/2006/relationships/image" Target="../media/image3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18.svg"/><Relationship Id="rId10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D87AC19-7BCA-8D89-CF97-34E58138E873}"/>
              </a:ext>
            </a:extLst>
          </p:cNvPr>
          <p:cNvSpPr/>
          <p:nvPr/>
        </p:nvSpPr>
        <p:spPr>
          <a:xfrm rot="16200000">
            <a:off x="942495" y="2368326"/>
            <a:ext cx="5632600" cy="7595623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FCBDFCF-D474-332A-2D5D-235AF88A9C60}"/>
              </a:ext>
            </a:extLst>
          </p:cNvPr>
          <p:cNvGrpSpPr/>
          <p:nvPr/>
        </p:nvGrpSpPr>
        <p:grpSpPr>
          <a:xfrm>
            <a:off x="6096000" y="685800"/>
            <a:ext cx="5464824" cy="6172200"/>
            <a:chOff x="6096000" y="685800"/>
            <a:chExt cx="5464824" cy="61722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5942D16-330E-5844-AF15-A03C4EF678A3}"/>
                </a:ext>
              </a:extLst>
            </p:cNvPr>
            <p:cNvSpPr/>
            <p:nvPr/>
          </p:nvSpPr>
          <p:spPr>
            <a:xfrm>
              <a:off x="6096001" y="685800"/>
              <a:ext cx="5464823" cy="6172200"/>
            </a:xfrm>
            <a:prstGeom prst="rect">
              <a:avLst/>
            </a:prstGeom>
            <a:solidFill>
              <a:srgbClr val="2232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Plus Jakarta Sans Medium" pitchFamily="2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C17D0D1-1B66-DD0A-622E-B11E6BCEC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50000"/>
              <a:duotone>
                <a:prstClr val="black"/>
                <a:srgbClr val="22323A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99" r="1526"/>
            <a:stretch>
              <a:fillRect/>
            </a:stretch>
          </p:blipFill>
          <p:spPr>
            <a:xfrm>
              <a:off x="6096000" y="3108242"/>
              <a:ext cx="5464824" cy="3749758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628931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721D5E-A2C3-9224-EFD4-3F05250C0107}"/>
              </a:ext>
            </a:extLst>
          </p:cNvPr>
          <p:cNvGrpSpPr>
            <a:grpSpLocks noChangeAspect="1"/>
          </p:cNvGrpSpPr>
          <p:nvPr/>
        </p:nvGrpSpPr>
        <p:grpSpPr>
          <a:xfrm>
            <a:off x="628931" y="5113020"/>
            <a:ext cx="4760323" cy="1097280"/>
            <a:chOff x="653184" y="5258788"/>
            <a:chExt cx="4763759" cy="1098032"/>
          </a:xfrm>
        </p:grpSpPr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0CEF4AB6-26E7-7037-8281-038BE9B965C9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Chuck Smith</a:t>
              </a:r>
            </a:p>
            <a:p>
              <a:pPr>
                <a:lnSpc>
                  <a:spcPct val="125000"/>
                </a:lnSpc>
              </a:pPr>
              <a:r>
                <a:rPr lang="en-US" sz="1200" b="1" spc="5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 ExtraBold" pitchFamily="2" charset="0"/>
                  <a:ea typeface="Gotham"/>
                  <a:cs typeface="Plus Jakarta Sans ExtraBold" pitchFamily="2" charset="0"/>
                  <a:sym typeface="Gotham"/>
                </a:rPr>
                <a:t>PRESIDENT &amp; CEO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08A45F5-978F-DCCC-1B0E-9EE8565D7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1E819ACD-C939-1157-3A76-6D1E6446968D}"/>
              </a:ext>
            </a:extLst>
          </p:cNvPr>
          <p:cNvSpPr txBox="1"/>
          <p:nvPr/>
        </p:nvSpPr>
        <p:spPr>
          <a:xfrm>
            <a:off x="628931" y="2042085"/>
            <a:ext cx="8883842" cy="1774973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267" b="1" spc="-15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Service &amp; Support:</a:t>
            </a:r>
          </a:p>
          <a:p>
            <a:r>
              <a:rPr lang="en-US" sz="4267" b="1" spc="-15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A Foundational Pillar Since 2009 </a:t>
            </a:r>
          </a:p>
        </p:txBody>
      </p:sp>
      <p:sp>
        <p:nvSpPr>
          <p:cNvPr id="20" name="RED-BG">
            <a:extLst>
              <a:ext uri="{FF2B5EF4-FFF2-40B4-BE49-F238E27FC236}">
                <a16:creationId xmlns:a16="http://schemas.microsoft.com/office/drawing/2014/main" id="{A66B2353-CDCA-6E25-97A7-0B709EEC1702}"/>
              </a:ext>
            </a:extLst>
          </p:cNvPr>
          <p:cNvSpPr/>
          <p:nvPr/>
        </p:nvSpPr>
        <p:spPr>
          <a:xfrm>
            <a:off x="12198366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lus Jakarta Sans Medium" pitchFamily="2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177D7C3-061A-7014-4983-BF9076C48A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35526" y="6301824"/>
            <a:ext cx="411480" cy="426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401A2C-6026-49D7-871C-C980F8B93562}"/>
              </a:ext>
            </a:extLst>
          </p:cNvPr>
          <p:cNvSpPr txBox="1"/>
          <p:nvPr/>
        </p:nvSpPr>
        <p:spPr>
          <a:xfrm>
            <a:off x="13352942" y="865273"/>
            <a:ext cx="817880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50">
                <a:solidFill>
                  <a:schemeClr val="bg1"/>
                </a:solidFill>
                <a:latin typeface="Plus Jakarta Sans SemiBold" pitchFamily="2" charset="77"/>
                <a:cs typeface="Plus Jakarta Sans SemiBold" pitchFamily="2" charset="77"/>
              </a:rPr>
              <a:t>Pinnacle’s Service Philosophy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D07287-E649-BFFE-FAAB-6C94CA02E294}"/>
              </a:ext>
            </a:extLst>
          </p:cNvPr>
          <p:cNvSpPr txBox="1">
            <a:spLocks noChangeAspect="1"/>
          </p:cNvSpPr>
          <p:nvPr/>
        </p:nvSpPr>
        <p:spPr>
          <a:xfrm>
            <a:off x="16184632" y="1709193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Built on Service. Proven Over Time.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A1698-62FB-D2B4-A692-C75F652A3B27}"/>
              </a:ext>
            </a:extLst>
          </p:cNvPr>
          <p:cNvSpPr txBox="1">
            <a:spLocks noChangeAspect="1"/>
          </p:cNvSpPr>
          <p:nvPr/>
        </p:nvSpPr>
        <p:spPr>
          <a:xfrm>
            <a:off x="20654573" y="1709193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Service and support were a founding priority in 2009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724BC3-A9A2-74FD-35B3-A695B3B31E0C}"/>
              </a:ext>
            </a:extLst>
          </p:cNvPr>
          <p:cNvSpPr txBox="1">
            <a:spLocks noChangeAspect="1"/>
          </p:cNvSpPr>
          <p:nvPr/>
        </p:nvSpPr>
        <p:spPr>
          <a:xfrm>
            <a:off x="25124515" y="1709193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Competitors struggled with long response times.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60477C-5843-2E29-3533-E9C7BD31E254}"/>
              </a:ext>
            </a:extLst>
          </p:cNvPr>
          <p:cNvSpPr txBox="1">
            <a:spLocks noChangeAspect="1"/>
          </p:cNvSpPr>
          <p:nvPr/>
        </p:nvSpPr>
        <p:spPr>
          <a:xfrm>
            <a:off x="18344632" y="4012200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Replacement parts were quoted in months, not days.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617FE-68C7-16AD-D80A-AD3114A52AB1}"/>
              </a:ext>
            </a:extLst>
          </p:cNvPr>
          <p:cNvSpPr txBox="1">
            <a:spLocks noChangeAspect="1"/>
          </p:cNvSpPr>
          <p:nvPr/>
        </p:nvSpPr>
        <p:spPr>
          <a:xfrm>
            <a:off x="22814573" y="4012200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Pinnacle set the standard with same-day parts shipment</a:t>
            </a:r>
          </a:p>
          <a:p>
            <a:pPr>
              <a:lnSpc>
                <a:spcPct val="110000"/>
              </a:lnSpc>
            </a:pPr>
            <a:endParaRPr lang="en-US" sz="1400">
              <a:solidFill>
                <a:schemeClr val="bg1">
                  <a:lumMod val="8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>
              <a:lnSpc>
                <a:spcPct val="110000"/>
              </a:lnSpc>
            </a:pPr>
            <a:r>
              <a:rPr lang="en-US" sz="1200" i="1">
                <a:solidFill>
                  <a:schemeClr val="bg1">
                    <a:lumMod val="65000"/>
                  </a:schemeClr>
                </a:solidFill>
                <a:latin typeface="Plus Jakarta Sans Light" pitchFamily="2" charset="77"/>
                <a:cs typeface="Plus Jakarta Sans Light" pitchFamily="2" charset="77"/>
              </a:rPr>
              <a:t>(orders placed before 2:00 p.m.)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4974ED-5116-1652-4CC1-8D3B710F579C}"/>
              </a:ext>
            </a:extLst>
          </p:cNvPr>
          <p:cNvSpPr txBox="1">
            <a:spLocks noChangeAspect="1"/>
          </p:cNvSpPr>
          <p:nvPr/>
        </p:nvSpPr>
        <p:spPr>
          <a:xfrm>
            <a:off x="27284515" y="4010347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20 Year Warranty on Dielectrics is an industry first!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232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BFC5A7-8D08-69C0-FD84-F6AA05D81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2921000"/>
            <a:ext cx="6045200" cy="762000"/>
          </a:xfrm>
        </p:spPr>
        <p:txBody>
          <a:bodyPr/>
          <a:lstStyle/>
          <a:p>
            <a:pPr algn="ctr"/>
            <a:r>
              <a:rPr lang="en-US"/>
              <a:t> </a:t>
            </a:r>
            <a:br>
              <a:rPr lang="en-US"/>
            </a:b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071897-DE35-E246-4557-16C00F011882}"/>
              </a:ext>
            </a:extLst>
          </p:cNvPr>
          <p:cNvGrpSpPr/>
          <p:nvPr/>
        </p:nvGrpSpPr>
        <p:grpSpPr>
          <a:xfrm>
            <a:off x="-92693" y="-1895093"/>
            <a:ext cx="12284693" cy="8753094"/>
            <a:chOff x="-92693" y="-1895093"/>
            <a:chExt cx="12284693" cy="875309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B960C5B-CC47-6B62-BCD3-3918D2AC75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" t="-196" r="2295" b="25215"/>
            <a:stretch>
              <a:fillRect/>
            </a:stretch>
          </p:blipFill>
          <p:spPr>
            <a:xfrm>
              <a:off x="-92693" y="-1895093"/>
              <a:ext cx="6188693" cy="8753093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B4C89D0-6C86-507F-097A-383DB5AF86F0}"/>
                </a:ext>
              </a:extLst>
            </p:cNvPr>
            <p:cNvSpPr/>
            <p:nvPr/>
          </p:nvSpPr>
          <p:spPr>
            <a:xfrm rot="10800000">
              <a:off x="1088880" y="1"/>
              <a:ext cx="11103120" cy="6858000"/>
            </a:xfrm>
            <a:prstGeom prst="rect">
              <a:avLst/>
            </a:prstGeom>
            <a:gradFill>
              <a:gsLst>
                <a:gs pos="0">
                  <a:srgbClr val="22323A">
                    <a:alpha val="0"/>
                  </a:srgbClr>
                </a:gs>
                <a:gs pos="17000">
                  <a:srgbClr val="22323A">
                    <a:alpha val="43000"/>
                  </a:srgbClr>
                </a:gs>
                <a:gs pos="36000">
                  <a:srgbClr val="22323A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>
                <a:latin typeface="Plus Jakarta Sans Medium" pitchFamily="2" charset="0"/>
              </a:endParaRPr>
            </a:p>
          </p:txBody>
        </p:sp>
      </p:grpSp>
      <p:sp>
        <p:nvSpPr>
          <p:cNvPr id="14" name="RED-BG">
            <a:extLst>
              <a:ext uri="{FF2B5EF4-FFF2-40B4-BE49-F238E27FC236}">
                <a16:creationId xmlns:a16="http://schemas.microsoft.com/office/drawing/2014/main" id="{AF679C1B-0D43-D67B-39D5-635CF9560F18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lus Jakarta Sans Medium" pitchFamily="2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3D2534D-FE77-B99A-7927-F8DA0F376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857D33D-7495-1C1B-7D4A-6103BC6A927B}"/>
              </a:ext>
            </a:extLst>
          </p:cNvPr>
          <p:cNvSpPr txBox="1">
            <a:spLocks noChangeAspect="1"/>
          </p:cNvSpPr>
          <p:nvPr/>
        </p:nvSpPr>
        <p:spPr>
          <a:xfrm>
            <a:off x="4742342" y="1709193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Built on Service. Proven Over Time.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4E5F24-BDEA-664E-839A-08B7DB77DB18}"/>
              </a:ext>
            </a:extLst>
          </p:cNvPr>
          <p:cNvSpPr txBox="1">
            <a:spLocks noChangeAspect="1"/>
          </p:cNvSpPr>
          <p:nvPr/>
        </p:nvSpPr>
        <p:spPr>
          <a:xfrm>
            <a:off x="7044271" y="1709193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Service and support were a founding priority in 2009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6DE279-1C52-6114-7A84-26F635E9A225}"/>
              </a:ext>
            </a:extLst>
          </p:cNvPr>
          <p:cNvSpPr txBox="1">
            <a:spLocks noChangeAspect="1"/>
          </p:cNvSpPr>
          <p:nvPr/>
        </p:nvSpPr>
        <p:spPr>
          <a:xfrm>
            <a:off x="9346200" y="1709193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Competitors struggled with long response times.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9B88E5-4D96-AEE0-1C52-171A0CB3A6AA}"/>
              </a:ext>
            </a:extLst>
          </p:cNvPr>
          <p:cNvSpPr txBox="1">
            <a:spLocks noChangeAspect="1"/>
          </p:cNvSpPr>
          <p:nvPr/>
        </p:nvSpPr>
        <p:spPr>
          <a:xfrm>
            <a:off x="4742342" y="4012200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Replacement parts were quoted in months, not days.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E223EC-535F-0E54-D40E-EF49B1A7D612}"/>
              </a:ext>
            </a:extLst>
          </p:cNvPr>
          <p:cNvSpPr txBox="1">
            <a:spLocks noChangeAspect="1"/>
          </p:cNvSpPr>
          <p:nvPr/>
        </p:nvSpPr>
        <p:spPr>
          <a:xfrm>
            <a:off x="7044271" y="4012200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Pinnacle set the standard with same-day parts shipment</a:t>
            </a:r>
          </a:p>
          <a:p>
            <a:pPr>
              <a:lnSpc>
                <a:spcPct val="110000"/>
              </a:lnSpc>
            </a:pPr>
            <a:endParaRPr lang="en-US" sz="1400">
              <a:solidFill>
                <a:schemeClr val="bg1">
                  <a:lumMod val="8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>
              <a:lnSpc>
                <a:spcPct val="110000"/>
              </a:lnSpc>
            </a:pPr>
            <a:r>
              <a:rPr lang="en-US" sz="1200" i="1">
                <a:solidFill>
                  <a:schemeClr val="bg1">
                    <a:lumMod val="65000"/>
                  </a:schemeClr>
                </a:solidFill>
                <a:latin typeface="Plus Jakarta Sans Light" pitchFamily="2" charset="77"/>
                <a:cs typeface="Plus Jakarta Sans Light" pitchFamily="2" charset="77"/>
              </a:rPr>
              <a:t>(orders placed before 2:00 p.m.)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BFB0EC-EECA-7C9B-7820-E21C8C052000}"/>
              </a:ext>
            </a:extLst>
          </p:cNvPr>
          <p:cNvSpPr txBox="1">
            <a:spLocks noChangeAspect="1"/>
          </p:cNvSpPr>
          <p:nvPr/>
        </p:nvSpPr>
        <p:spPr>
          <a:xfrm>
            <a:off x="9346200" y="4010347"/>
            <a:ext cx="2160000" cy="2160000"/>
          </a:xfrm>
          <a:prstGeom prst="rect">
            <a:avLst/>
          </a:prstGeom>
          <a:noFill/>
          <a:ln w="12700">
            <a:solidFill>
              <a:schemeClr val="bg2">
                <a:lumMod val="75000"/>
                <a:alpha val="70000"/>
              </a:schemeClr>
            </a:solidFill>
            <a:miter lim="800000"/>
          </a:ln>
        </p:spPr>
        <p:txBody>
          <a:bodyPr wrap="square" lIns="216000" tIns="216000" rIns="180000" bIns="2880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>
                    <a:lumMod val="8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20 Year Warranty on Dielectrics is an industry first!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5BFF49-A4E6-5A96-7751-B2E700F3A03E}"/>
              </a:ext>
            </a:extLst>
          </p:cNvPr>
          <p:cNvGrpSpPr/>
          <p:nvPr/>
        </p:nvGrpSpPr>
        <p:grpSpPr>
          <a:xfrm>
            <a:off x="834742" y="7772735"/>
            <a:ext cx="1583558" cy="2032155"/>
            <a:chOff x="5261743" y="668973"/>
            <a:chExt cx="1583558" cy="203215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9C8F6C6-6ACE-EC2A-D9D8-760587D2E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" r="53"/>
            <a:stretch/>
          </p:blipFill>
          <p:spPr>
            <a:xfrm>
              <a:off x="5322002" y="668973"/>
              <a:ext cx="1463040" cy="1463040"/>
            </a:xfrm>
            <a:prstGeom prst="ellipse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B4A212-FABD-C8E2-5393-4FD08900389E}"/>
                </a:ext>
              </a:extLst>
            </p:cNvPr>
            <p:cNvSpPr txBox="1"/>
            <p:nvPr/>
          </p:nvSpPr>
          <p:spPr>
            <a:xfrm>
              <a:off x="5261743" y="2243374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Chandler Bobo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Manager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64F2F-69F1-93E1-9BFC-03F5592C6CFB}"/>
              </a:ext>
            </a:extLst>
          </p:cNvPr>
          <p:cNvGrpSpPr/>
          <p:nvPr/>
        </p:nvGrpSpPr>
        <p:grpSpPr>
          <a:xfrm>
            <a:off x="4469902" y="12127904"/>
            <a:ext cx="1583558" cy="2032155"/>
            <a:chOff x="9316985" y="668973"/>
            <a:chExt cx="1583558" cy="203215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CD203A1-A5B8-A11A-0AED-9FDABECB9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1" r="921"/>
            <a:stretch/>
          </p:blipFill>
          <p:spPr>
            <a:xfrm>
              <a:off x="9377244" y="668973"/>
              <a:ext cx="1463040" cy="1463040"/>
            </a:xfrm>
            <a:prstGeom prst="ellipse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A30FF8-8D8D-A01E-9EA2-2BF9006D8FC6}"/>
                </a:ext>
              </a:extLst>
            </p:cNvPr>
            <p:cNvSpPr txBox="1"/>
            <p:nvPr/>
          </p:nvSpPr>
          <p:spPr>
            <a:xfrm>
              <a:off x="9316985" y="2243374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Doug Townsend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Senior Service Tech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891B380-823C-2CBE-2149-6B085F1A21C1}"/>
              </a:ext>
            </a:extLst>
          </p:cNvPr>
          <p:cNvGrpSpPr/>
          <p:nvPr/>
        </p:nvGrpSpPr>
        <p:grpSpPr>
          <a:xfrm>
            <a:off x="6287482" y="14212386"/>
            <a:ext cx="1583558" cy="2031863"/>
            <a:chOff x="5261743" y="3371519"/>
            <a:chExt cx="1583558" cy="203186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BA3D655-413F-7C9A-EB34-D255DEEF2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" r="33"/>
            <a:stretch/>
          </p:blipFill>
          <p:spPr>
            <a:xfrm>
              <a:off x="5322002" y="3371519"/>
              <a:ext cx="1463040" cy="1462455"/>
            </a:xfrm>
            <a:prstGeom prst="ellipse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62B782-71AE-F6E9-B14E-E221A9AA6813}"/>
                </a:ext>
              </a:extLst>
            </p:cNvPr>
            <p:cNvSpPr txBox="1"/>
            <p:nvPr/>
          </p:nvSpPr>
          <p:spPr>
            <a:xfrm>
              <a:off x="5261743" y="4945628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Amber Cooper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Technician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0687AE-1B50-AED1-E3BB-D1D11632951A}"/>
              </a:ext>
            </a:extLst>
          </p:cNvPr>
          <p:cNvGrpSpPr/>
          <p:nvPr/>
        </p:nvGrpSpPr>
        <p:grpSpPr>
          <a:xfrm>
            <a:off x="8105062" y="16296576"/>
            <a:ext cx="1583558" cy="2218360"/>
            <a:chOff x="7312985" y="3371227"/>
            <a:chExt cx="1583558" cy="221836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0FD06A2-2937-AC2B-C2B4-38737F962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3371227"/>
              <a:ext cx="1463040" cy="1463040"/>
            </a:xfrm>
            <a:prstGeom prst="ellipse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A6C01B-5BAB-3FC5-6587-8FC7A3B73085}"/>
                </a:ext>
              </a:extLst>
            </p:cNvPr>
            <p:cNvSpPr txBox="1"/>
            <p:nvPr/>
          </p:nvSpPr>
          <p:spPr>
            <a:xfrm>
              <a:off x="7312985" y="4945628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Mandy Rogers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Employee &amp; Customer Relations Manager</a:t>
              </a:r>
            </a:p>
          </p:txBody>
        </p:sp>
      </p:grpSp>
      <p:sp>
        <p:nvSpPr>
          <p:cNvPr id="31" name="TextBox 14">
            <a:extLst>
              <a:ext uri="{FF2B5EF4-FFF2-40B4-BE49-F238E27FC236}">
                <a16:creationId xmlns:a16="http://schemas.microsoft.com/office/drawing/2014/main" id="{78A7E69D-272F-B812-FB74-5E357DBFD4EB}"/>
              </a:ext>
            </a:extLst>
          </p:cNvPr>
          <p:cNvSpPr txBox="1"/>
          <p:nvPr/>
        </p:nvSpPr>
        <p:spPr>
          <a:xfrm>
            <a:off x="-18636087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30E25B2-3CC1-21AA-B628-5964B2E4373F}"/>
              </a:ext>
            </a:extLst>
          </p:cNvPr>
          <p:cNvGrpSpPr>
            <a:grpSpLocks noChangeAspect="1"/>
          </p:cNvGrpSpPr>
          <p:nvPr/>
        </p:nvGrpSpPr>
        <p:grpSpPr>
          <a:xfrm>
            <a:off x="-7131605" y="5113020"/>
            <a:ext cx="4760323" cy="1097280"/>
            <a:chOff x="653184" y="5258788"/>
            <a:chExt cx="4763759" cy="1098032"/>
          </a:xfrm>
        </p:grpSpPr>
        <p:sp>
          <p:nvSpPr>
            <p:cNvPr id="33" name="TextBox 13">
              <a:extLst>
                <a:ext uri="{FF2B5EF4-FFF2-40B4-BE49-F238E27FC236}">
                  <a16:creationId xmlns:a16="http://schemas.microsoft.com/office/drawing/2014/main" id="{A8FBA5CF-8A5A-F9CC-39B8-6D9D925637F3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Chuck Smith</a:t>
              </a:r>
            </a:p>
            <a:p>
              <a:pPr>
                <a:lnSpc>
                  <a:spcPct val="125000"/>
                </a:lnSpc>
              </a:pPr>
              <a:r>
                <a:rPr lang="en-US" sz="1200" b="1" spc="5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 ExtraBold" pitchFamily="2" charset="0"/>
                  <a:ea typeface="Gotham"/>
                  <a:cs typeface="Plus Jakarta Sans ExtraBold" pitchFamily="2" charset="0"/>
                  <a:sym typeface="Gotham"/>
                </a:rPr>
                <a:t>PRESIDENT &amp; CEO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11A9050-90C9-84ED-794F-8D7D279C4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35" name="TextBox 12">
            <a:extLst>
              <a:ext uri="{FF2B5EF4-FFF2-40B4-BE49-F238E27FC236}">
                <a16:creationId xmlns:a16="http://schemas.microsoft.com/office/drawing/2014/main" id="{0C5DF1C4-D512-8565-A138-CBF2F16C9708}"/>
              </a:ext>
            </a:extLst>
          </p:cNvPr>
          <p:cNvSpPr txBox="1"/>
          <p:nvPr/>
        </p:nvSpPr>
        <p:spPr>
          <a:xfrm>
            <a:off x="-14979583" y="2042085"/>
            <a:ext cx="8883842" cy="1774973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267" b="1" spc="-15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Service &amp; Support:</a:t>
            </a:r>
          </a:p>
          <a:p>
            <a:r>
              <a:rPr lang="en-US" sz="4267" b="1" spc="-15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A Foundational Pillar Since 2009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61C9A53-F881-DCDC-F1F9-F489B776CC41}"/>
              </a:ext>
            </a:extLst>
          </p:cNvPr>
          <p:cNvGrpSpPr/>
          <p:nvPr/>
        </p:nvGrpSpPr>
        <p:grpSpPr>
          <a:xfrm>
            <a:off x="6096000" y="-10014492"/>
            <a:ext cx="5464824" cy="6172200"/>
            <a:chOff x="6096000" y="-10014492"/>
            <a:chExt cx="5464824" cy="61722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501FC0D-5FD0-69CF-41B2-8052772D5FFF}"/>
                </a:ext>
              </a:extLst>
            </p:cNvPr>
            <p:cNvSpPr/>
            <p:nvPr/>
          </p:nvSpPr>
          <p:spPr>
            <a:xfrm>
              <a:off x="6096001" y="-10014492"/>
              <a:ext cx="5464823" cy="6172200"/>
            </a:xfrm>
            <a:prstGeom prst="rect">
              <a:avLst/>
            </a:prstGeom>
            <a:solidFill>
              <a:srgbClr val="2232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Plus Jakarta Sans Medium" pitchFamily="2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A25C52A-33D6-CBF0-7D4E-8D19A86A3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alphaModFix amt="50000"/>
              <a:duotone>
                <a:prstClr val="black"/>
                <a:srgbClr val="22323A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99" r="1526"/>
            <a:stretch>
              <a:fillRect/>
            </a:stretch>
          </p:blipFill>
          <p:spPr>
            <a:xfrm>
              <a:off x="6096000" y="-7592050"/>
              <a:ext cx="5464824" cy="3749758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C49BBA4-929E-6914-45DA-EAE8EC0BC7FD}"/>
              </a:ext>
            </a:extLst>
          </p:cNvPr>
          <p:cNvSpPr txBox="1"/>
          <p:nvPr/>
        </p:nvSpPr>
        <p:spPr>
          <a:xfrm>
            <a:off x="4742342" y="865273"/>
            <a:ext cx="817880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50">
                <a:solidFill>
                  <a:schemeClr val="bg1"/>
                </a:solidFill>
                <a:latin typeface="Plus Jakarta Sans SemiBold" pitchFamily="2" charset="77"/>
                <a:cs typeface="Plus Jakarta Sans SemiBold" pitchFamily="2" charset="77"/>
              </a:rPr>
              <a:t>Pinnacle’s Service Philosophy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CBDB6EC-50AA-69B3-BB96-F156D81B4E71}"/>
              </a:ext>
            </a:extLst>
          </p:cNvPr>
          <p:cNvGrpSpPr/>
          <p:nvPr/>
        </p:nvGrpSpPr>
        <p:grpSpPr>
          <a:xfrm>
            <a:off x="2652322" y="9857217"/>
            <a:ext cx="1583558" cy="2218360"/>
            <a:chOff x="7312985" y="668973"/>
            <a:chExt cx="1583558" cy="2218360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E7F72BF2-FFAE-D17E-03EA-43678B0D8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668973"/>
              <a:ext cx="1463040" cy="1463040"/>
            </a:xfrm>
            <a:prstGeom prst="ellipse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B934617-B5F6-BA5B-0ABA-05F59961517A}"/>
                </a:ext>
              </a:extLst>
            </p:cNvPr>
            <p:cNvSpPr txBox="1"/>
            <p:nvPr/>
          </p:nvSpPr>
          <p:spPr>
            <a:xfrm>
              <a:off x="7312985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Muhammad Allie</a:t>
              </a:r>
            </a:p>
            <a:p>
              <a:pPr algn="ctr">
                <a:lnSpc>
                  <a:spcPct val="110000"/>
                </a:lnSpc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Mechatronics</a:t>
              </a:r>
            </a:p>
            <a:p>
              <a:pPr algn="ctr">
                <a:lnSpc>
                  <a:spcPct val="110000"/>
                </a:lnSpc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Tech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5492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4000"/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C5DBC8-A9BB-4923-A644-87C1BE2FD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-Page-with-White-Background">
            <a:hlinkClick r:id="" action="ppaction://media"/>
            <a:extLst>
              <a:ext uri="{FF2B5EF4-FFF2-40B4-BE49-F238E27FC236}">
                <a16:creationId xmlns:a16="http://schemas.microsoft.com/office/drawing/2014/main" id="{25ECA62E-0BA1-6641-C1A4-7306210CB3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087001" y="-79512"/>
            <a:ext cx="23306156" cy="13109712"/>
          </a:xfrm>
          <a:prstGeom prst="rect">
            <a:avLst/>
          </a:prstGeom>
        </p:spPr>
      </p:pic>
      <p:sp>
        <p:nvSpPr>
          <p:cNvPr id="2" name="RED-BG">
            <a:extLst>
              <a:ext uri="{FF2B5EF4-FFF2-40B4-BE49-F238E27FC236}">
                <a16:creationId xmlns:a16="http://schemas.microsoft.com/office/drawing/2014/main" id="{109BB9F5-94A6-D4FA-63B3-21D41E649521}"/>
              </a:ext>
            </a:extLst>
          </p:cNvPr>
          <p:cNvSpPr/>
          <p:nvPr/>
        </p:nvSpPr>
        <p:spPr>
          <a:xfrm>
            <a:off x="0" y="4185739"/>
            <a:ext cx="12192000" cy="2706914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lus Jakarta Sans Medium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EA8AE6-E332-13E0-6697-67927ED01B6F}"/>
              </a:ext>
            </a:extLst>
          </p:cNvPr>
          <p:cNvGrpSpPr/>
          <p:nvPr/>
        </p:nvGrpSpPr>
        <p:grpSpPr>
          <a:xfrm>
            <a:off x="834742" y="3454512"/>
            <a:ext cx="1583558" cy="2032155"/>
            <a:chOff x="5261743" y="668973"/>
            <a:chExt cx="1583558" cy="20321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24F4D10-95BD-224E-9C8F-D20016D2D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" r="53"/>
            <a:stretch/>
          </p:blipFill>
          <p:spPr>
            <a:xfrm>
              <a:off x="5322002" y="668973"/>
              <a:ext cx="1463040" cy="1463040"/>
            </a:xfrm>
            <a:prstGeom prst="ellipse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E394B1-BB12-6651-9D31-F275632467B7}"/>
                </a:ext>
              </a:extLst>
            </p:cNvPr>
            <p:cNvSpPr txBox="1"/>
            <p:nvPr/>
          </p:nvSpPr>
          <p:spPr>
            <a:xfrm>
              <a:off x="5261743" y="2243374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Chandler Bobo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Manager</a:t>
              </a: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7D67B63F-6209-59AB-ECAF-E3383A6A1C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411DD2B-5839-8DFF-8DEB-228A1C06D157}"/>
              </a:ext>
            </a:extLst>
          </p:cNvPr>
          <p:cNvGrpSpPr/>
          <p:nvPr/>
        </p:nvGrpSpPr>
        <p:grpSpPr>
          <a:xfrm>
            <a:off x="2652322" y="3454512"/>
            <a:ext cx="1583558" cy="2218360"/>
            <a:chOff x="7312985" y="668973"/>
            <a:chExt cx="1583558" cy="221836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7408F5C-A951-5D31-C709-9E0354E07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668973"/>
              <a:ext cx="1463040" cy="1463040"/>
            </a:xfrm>
            <a:prstGeom prst="ellipse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0CBB3B5-8053-B22E-F56F-D28FDD288018}"/>
                </a:ext>
              </a:extLst>
            </p:cNvPr>
            <p:cNvSpPr txBox="1"/>
            <p:nvPr/>
          </p:nvSpPr>
          <p:spPr>
            <a:xfrm>
              <a:off x="7312985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Muhammad Allie</a:t>
              </a:r>
            </a:p>
            <a:p>
              <a:pPr algn="ctr">
                <a:lnSpc>
                  <a:spcPct val="110000"/>
                </a:lnSpc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Mechatronics</a:t>
              </a:r>
            </a:p>
            <a:p>
              <a:pPr algn="ctr">
                <a:lnSpc>
                  <a:spcPct val="110000"/>
                </a:lnSpc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Tech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5114BC-3A9C-8EB0-C079-AE92B160CA21}"/>
              </a:ext>
            </a:extLst>
          </p:cNvPr>
          <p:cNvGrpSpPr/>
          <p:nvPr/>
        </p:nvGrpSpPr>
        <p:grpSpPr>
          <a:xfrm>
            <a:off x="4469902" y="3454512"/>
            <a:ext cx="1583558" cy="2032155"/>
            <a:chOff x="9316985" y="668973"/>
            <a:chExt cx="1583558" cy="203215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9013FB7-5C21-F149-0468-2FFDB550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1" r="921"/>
            <a:stretch/>
          </p:blipFill>
          <p:spPr>
            <a:xfrm>
              <a:off x="9377244" y="668973"/>
              <a:ext cx="1463040" cy="1463040"/>
            </a:xfrm>
            <a:prstGeom prst="ellipse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C4495B-5164-F770-3D12-BA7FBCC302A6}"/>
                </a:ext>
              </a:extLst>
            </p:cNvPr>
            <p:cNvSpPr txBox="1"/>
            <p:nvPr/>
          </p:nvSpPr>
          <p:spPr>
            <a:xfrm>
              <a:off x="9316985" y="2243374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Doug Townsend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Senior Service Tech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E0D066-A60F-6C05-AB0F-02B2BBE68F0C}"/>
              </a:ext>
            </a:extLst>
          </p:cNvPr>
          <p:cNvGrpSpPr/>
          <p:nvPr/>
        </p:nvGrpSpPr>
        <p:grpSpPr>
          <a:xfrm>
            <a:off x="6287482" y="3454512"/>
            <a:ext cx="1583558" cy="2031863"/>
            <a:chOff x="5261743" y="3371519"/>
            <a:chExt cx="1583558" cy="203186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CECDCD5-8623-03D2-35C9-5F107EBD9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" r="33"/>
            <a:stretch/>
          </p:blipFill>
          <p:spPr>
            <a:xfrm>
              <a:off x="5322002" y="3371519"/>
              <a:ext cx="1463040" cy="1462455"/>
            </a:xfrm>
            <a:prstGeom prst="ellipse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BF6F59-424E-6B7B-C8B4-A0BE8D177F2E}"/>
                </a:ext>
              </a:extLst>
            </p:cNvPr>
            <p:cNvSpPr txBox="1"/>
            <p:nvPr/>
          </p:nvSpPr>
          <p:spPr>
            <a:xfrm>
              <a:off x="5261743" y="4945628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Amber Cooper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Technician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1B83BE-E5F4-72C6-40E2-5550C3EEFC14}"/>
              </a:ext>
            </a:extLst>
          </p:cNvPr>
          <p:cNvGrpSpPr/>
          <p:nvPr/>
        </p:nvGrpSpPr>
        <p:grpSpPr>
          <a:xfrm>
            <a:off x="8105062" y="3454512"/>
            <a:ext cx="1583558" cy="2218360"/>
            <a:chOff x="7312985" y="3371227"/>
            <a:chExt cx="1583558" cy="221836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0FE7549-BA1F-45C2-EA24-0B7CC4385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3371227"/>
              <a:ext cx="1463040" cy="1463040"/>
            </a:xfrm>
            <a:prstGeom prst="ellipse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7B3C32-3369-08DE-7DEF-2A4FB0DA25E7}"/>
                </a:ext>
              </a:extLst>
            </p:cNvPr>
            <p:cNvSpPr txBox="1"/>
            <p:nvPr/>
          </p:nvSpPr>
          <p:spPr>
            <a:xfrm>
              <a:off x="7312985" y="4945628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Mandy Rogers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Employee &amp; Customer Relations Manager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A2BDF88-C16E-7310-98D8-792274161D2A}"/>
              </a:ext>
            </a:extLst>
          </p:cNvPr>
          <p:cNvSpPr txBox="1"/>
          <p:nvPr/>
        </p:nvSpPr>
        <p:spPr>
          <a:xfrm>
            <a:off x="834742" y="998923"/>
            <a:ext cx="1003965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400" b="1" spc="-15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Our Service Team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E8602F-62A3-9D7F-37DD-659C095F2DFD}"/>
              </a:ext>
            </a:extLst>
          </p:cNvPr>
          <p:cNvSpPr txBox="1"/>
          <p:nvPr/>
        </p:nvSpPr>
        <p:spPr>
          <a:xfrm>
            <a:off x="-5109301" y="3105118"/>
            <a:ext cx="4733596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b="1" spc="-300">
                <a:solidFill>
                  <a:srgbClr val="AD2A38"/>
                </a:solidFill>
                <a:latin typeface="Plus Jakarta Sans ExtraBold" pitchFamily="2" charset="77"/>
                <a:cs typeface="Plus Jakarta Sans ExtraBold" pitchFamily="2" charset="77"/>
              </a:rPr>
              <a:t>100%</a:t>
            </a:r>
          </a:p>
          <a:p>
            <a:r>
              <a:rPr lang="en-US" sz="4000" b="1" spc="-150">
                <a:solidFill>
                  <a:srgbClr val="AD2A38">
                    <a:alpha val="85000"/>
                  </a:srgbClr>
                </a:solidFill>
                <a:latin typeface="Plus Jakarta Sans SemiBold" pitchFamily="2" charset="0"/>
                <a:cs typeface="Plus Jakarta Sans SemiBold" pitchFamily="2" charset="0"/>
              </a:rPr>
              <a:t>of Pinnacle Systems installed since </a:t>
            </a:r>
            <a:r>
              <a:rPr lang="en-US" sz="4000" b="1" u="sng" spc="-150">
                <a:solidFill>
                  <a:srgbClr val="AD2A38">
                    <a:alpha val="85000"/>
                  </a:srgbClr>
                </a:solidFill>
                <a:latin typeface="Plus Jakarta Sans SemiBold" pitchFamily="2" charset="0"/>
                <a:cs typeface="Plus Jakarta Sans SemiBold" pitchFamily="2" charset="0"/>
              </a:rPr>
              <a:t>2009</a:t>
            </a:r>
            <a:r>
              <a:rPr lang="en-US" sz="4000" b="1" spc="-150">
                <a:solidFill>
                  <a:srgbClr val="AD2A38">
                    <a:alpha val="85000"/>
                  </a:srgbClr>
                </a:solidFill>
                <a:latin typeface="Plus Jakarta Sans SemiBold" pitchFamily="2" charset="0"/>
                <a:cs typeface="Plus Jakarta Sans SemiBold" pitchFamily="2" charset="0"/>
              </a:rPr>
              <a:t> are still operational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B15A6D-B9F4-3651-FA4E-BA9D8CBA751C}"/>
              </a:ext>
            </a:extLst>
          </p:cNvPr>
          <p:cNvSpPr txBox="1"/>
          <p:nvPr/>
        </p:nvSpPr>
        <p:spPr>
          <a:xfrm>
            <a:off x="-13256717" y="896150"/>
            <a:ext cx="9906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>
                <a:solidFill>
                  <a:srgbClr val="22323A"/>
                </a:solidFill>
                <a:latin typeface="Plus Jakarta Sans ExtraBold" pitchFamily="2" charset="77"/>
                <a:cs typeface="Plus Jakarta Sans ExtraBold" pitchFamily="2" charset="77"/>
              </a:rPr>
              <a:t>PROVEN PERFORMANCE SINCE 2009</a:t>
            </a:r>
          </a:p>
        </p:txBody>
      </p:sp>
    </p:spTree>
    <p:extLst>
      <p:ext uri="{BB962C8B-B14F-4D97-AF65-F5344CB8AC3E}">
        <p14:creationId xmlns:p14="http://schemas.microsoft.com/office/powerpoint/2010/main" val="3815613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D360B8-4FC1-0C4D-C0D4-BD44CC39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">
            <a:extLst>
              <a:ext uri="{FF2B5EF4-FFF2-40B4-BE49-F238E27FC236}">
                <a16:creationId xmlns:a16="http://schemas.microsoft.com/office/drawing/2014/main" id="{E1E93B3A-0544-D5E9-A576-7CB712B59093}"/>
              </a:ext>
            </a:extLst>
          </p:cNvPr>
          <p:cNvSpPr/>
          <p:nvPr/>
        </p:nvSpPr>
        <p:spPr>
          <a:xfrm>
            <a:off x="0" y="-368812"/>
            <a:ext cx="5632600" cy="7595623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pic>
        <p:nvPicPr>
          <p:cNvPr id="18" name="Hero-Page-with-White-Background">
            <a:hlinkClick r:id="" action="ppaction://media"/>
            <a:extLst>
              <a:ext uri="{FF2B5EF4-FFF2-40B4-BE49-F238E27FC236}">
                <a16:creationId xmlns:a16="http://schemas.microsoft.com/office/drawing/2014/main" id="{2C12CC81-F69C-1AFE-C143-DD1CE914DF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55636" y="-79512"/>
            <a:ext cx="11454278" cy="64430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879880-1A1A-E5F6-A273-46F773E22AF3}"/>
              </a:ext>
            </a:extLst>
          </p:cNvPr>
          <p:cNvSpPr txBox="1"/>
          <p:nvPr/>
        </p:nvSpPr>
        <p:spPr>
          <a:xfrm>
            <a:off x="914399" y="464730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2277AF-C78A-7B5C-B7D9-2B49DCB60465}"/>
              </a:ext>
            </a:extLst>
          </p:cNvPr>
          <p:cNvSpPr txBox="1"/>
          <p:nvPr/>
        </p:nvSpPr>
        <p:spPr>
          <a:xfrm>
            <a:off x="718702" y="2874286"/>
            <a:ext cx="5073868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b="1" spc="-300" dirty="0">
                <a:solidFill>
                  <a:srgbClr val="AD2A38"/>
                </a:solidFill>
                <a:latin typeface="Plus Jakarta Sans ExtraBold" pitchFamily="2" charset="77"/>
                <a:cs typeface="Plus Jakarta Sans ExtraBold" pitchFamily="2" charset="77"/>
              </a:rPr>
              <a:t>100%</a:t>
            </a:r>
          </a:p>
          <a:p>
            <a:r>
              <a:rPr lang="en-US" sz="4000" b="1" spc="-150" dirty="0">
                <a:solidFill>
                  <a:srgbClr val="AD2A38">
                    <a:alpha val="85000"/>
                  </a:srgbClr>
                </a:solidFill>
                <a:latin typeface="Plus Jakarta Sans SemiBold" pitchFamily="2" charset="0"/>
                <a:cs typeface="Plus Jakarta Sans SemiBold" pitchFamily="2" charset="0"/>
              </a:rPr>
              <a:t>of all municipal Pinnacle Systems installed since </a:t>
            </a:r>
            <a:r>
              <a:rPr lang="en-US" sz="4000" b="1" u="sng" spc="-150" dirty="0">
                <a:solidFill>
                  <a:srgbClr val="AD2A38">
                    <a:alpha val="85000"/>
                  </a:srgbClr>
                </a:solidFill>
                <a:latin typeface="Plus Jakarta Sans SemiBold" pitchFamily="2" charset="0"/>
                <a:cs typeface="Plus Jakarta Sans SemiBold" pitchFamily="2" charset="0"/>
              </a:rPr>
              <a:t>2009</a:t>
            </a:r>
            <a:r>
              <a:rPr lang="en-US" sz="4000" b="1" spc="-150" dirty="0">
                <a:solidFill>
                  <a:srgbClr val="AD2A38">
                    <a:alpha val="85000"/>
                  </a:srgbClr>
                </a:solidFill>
                <a:latin typeface="Plus Jakarta Sans SemiBold" pitchFamily="2" charset="0"/>
                <a:cs typeface="Plus Jakarta Sans SemiBold" pitchFamily="2" charset="0"/>
              </a:rPr>
              <a:t> are still operational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6C3C8C-C9B5-238F-A88F-8AFB2201CECE}"/>
              </a:ext>
            </a:extLst>
          </p:cNvPr>
          <p:cNvSpPr txBox="1"/>
          <p:nvPr/>
        </p:nvSpPr>
        <p:spPr>
          <a:xfrm>
            <a:off x="790904" y="896150"/>
            <a:ext cx="9906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>
                <a:solidFill>
                  <a:srgbClr val="22323A"/>
                </a:solidFill>
                <a:latin typeface="Plus Jakarta Sans ExtraBold" pitchFamily="2" charset="77"/>
                <a:cs typeface="Plus Jakarta Sans ExtraBold" pitchFamily="2" charset="77"/>
              </a:rPr>
              <a:t>PROVEN PERFORMANCE SINCE 2009</a:t>
            </a:r>
          </a:p>
        </p:txBody>
      </p:sp>
      <p:sp>
        <p:nvSpPr>
          <p:cNvPr id="19" name="RED-BG">
            <a:extLst>
              <a:ext uri="{FF2B5EF4-FFF2-40B4-BE49-F238E27FC236}">
                <a16:creationId xmlns:a16="http://schemas.microsoft.com/office/drawing/2014/main" id="{93FE9638-425F-B8D8-14DB-B1EF837C9F7E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4430C48F-1A31-43A4-3251-89A461403F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4D64757-5C6A-092F-1AB3-C7A1E3248A97}"/>
              </a:ext>
            </a:extLst>
          </p:cNvPr>
          <p:cNvGrpSpPr/>
          <p:nvPr/>
        </p:nvGrpSpPr>
        <p:grpSpPr>
          <a:xfrm>
            <a:off x="834742" y="16173405"/>
            <a:ext cx="1583558" cy="2032155"/>
            <a:chOff x="5261743" y="668973"/>
            <a:chExt cx="1583558" cy="20321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8986B64-E2B2-7714-C6C5-988214B74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" r="53"/>
            <a:stretch/>
          </p:blipFill>
          <p:spPr>
            <a:xfrm>
              <a:off x="5322002" y="668973"/>
              <a:ext cx="1463040" cy="1463040"/>
            </a:xfrm>
            <a:prstGeom prst="ellipse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F3DDB8-F95F-FB41-ACFA-E9354CFD4CA5}"/>
                </a:ext>
              </a:extLst>
            </p:cNvPr>
            <p:cNvSpPr txBox="1"/>
            <p:nvPr/>
          </p:nvSpPr>
          <p:spPr>
            <a:xfrm>
              <a:off x="5261743" y="2243374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Chandler Bobo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Manager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03577A6-212F-0528-3BBB-461D637B4172}"/>
              </a:ext>
            </a:extLst>
          </p:cNvPr>
          <p:cNvGrpSpPr/>
          <p:nvPr/>
        </p:nvGrpSpPr>
        <p:grpSpPr>
          <a:xfrm>
            <a:off x="2652322" y="14013306"/>
            <a:ext cx="1583558" cy="2218360"/>
            <a:chOff x="7312985" y="668973"/>
            <a:chExt cx="1583558" cy="22183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93F4669-F6CA-9E2F-C786-4E70CF75A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668973"/>
              <a:ext cx="1463040" cy="1463040"/>
            </a:xfrm>
            <a:prstGeom prst="ellipse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E3E2C2-2AE7-9988-7F74-E787B77ACFD2}"/>
                </a:ext>
              </a:extLst>
            </p:cNvPr>
            <p:cNvSpPr txBox="1"/>
            <p:nvPr/>
          </p:nvSpPr>
          <p:spPr>
            <a:xfrm>
              <a:off x="7312985" y="2243374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Muhammad Allie</a:t>
              </a:r>
            </a:p>
            <a:p>
              <a:pPr algn="ctr">
                <a:lnSpc>
                  <a:spcPct val="110000"/>
                </a:lnSpc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Mechatronics</a:t>
              </a:r>
            </a:p>
            <a:p>
              <a:pPr algn="ctr">
                <a:lnSpc>
                  <a:spcPct val="110000"/>
                </a:lnSpc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Tech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7A1507C-A339-3761-9889-B32E6891CBE0}"/>
              </a:ext>
            </a:extLst>
          </p:cNvPr>
          <p:cNvGrpSpPr/>
          <p:nvPr/>
        </p:nvGrpSpPr>
        <p:grpSpPr>
          <a:xfrm>
            <a:off x="4469902" y="12039410"/>
            <a:ext cx="1583558" cy="2032155"/>
            <a:chOff x="9316985" y="668973"/>
            <a:chExt cx="1583558" cy="203215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3FD2D0D-DA43-3322-8C9A-1845204CB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1" r="921"/>
            <a:stretch/>
          </p:blipFill>
          <p:spPr>
            <a:xfrm>
              <a:off x="9377244" y="668973"/>
              <a:ext cx="1463040" cy="1463040"/>
            </a:xfrm>
            <a:prstGeom prst="ellipse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45CE6E-FCB1-F118-7225-C9189B08BAE9}"/>
                </a:ext>
              </a:extLst>
            </p:cNvPr>
            <p:cNvSpPr txBox="1"/>
            <p:nvPr/>
          </p:nvSpPr>
          <p:spPr>
            <a:xfrm>
              <a:off x="9316985" y="2243374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Doug Townsend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Senior Service Tech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827DAC-933A-E274-128F-31F251E62504}"/>
              </a:ext>
            </a:extLst>
          </p:cNvPr>
          <p:cNvGrpSpPr/>
          <p:nvPr/>
        </p:nvGrpSpPr>
        <p:grpSpPr>
          <a:xfrm>
            <a:off x="6287482" y="10065806"/>
            <a:ext cx="1583558" cy="2031863"/>
            <a:chOff x="5261743" y="3371519"/>
            <a:chExt cx="1583558" cy="203186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DFC75F0-16EC-E572-1CB9-BC4F62F57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" r="33"/>
            <a:stretch/>
          </p:blipFill>
          <p:spPr>
            <a:xfrm>
              <a:off x="5322002" y="3371519"/>
              <a:ext cx="1463040" cy="1462455"/>
            </a:xfrm>
            <a:prstGeom prst="ellipse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1D45C3-CCBE-4C6B-1A13-707473BD0767}"/>
                </a:ext>
              </a:extLst>
            </p:cNvPr>
            <p:cNvSpPr txBox="1"/>
            <p:nvPr/>
          </p:nvSpPr>
          <p:spPr>
            <a:xfrm>
              <a:off x="5261743" y="4945628"/>
              <a:ext cx="1583558" cy="4577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Amber Cooper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Service Technician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5CAE92-DBEB-2E8A-A663-80DB4688F49D}"/>
              </a:ext>
            </a:extLst>
          </p:cNvPr>
          <p:cNvGrpSpPr/>
          <p:nvPr/>
        </p:nvGrpSpPr>
        <p:grpSpPr>
          <a:xfrm>
            <a:off x="8105062" y="7905705"/>
            <a:ext cx="1583558" cy="2218360"/>
            <a:chOff x="7312985" y="3371227"/>
            <a:chExt cx="1583558" cy="221836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8E276EA-07D4-4D64-9102-5AAF3A7D9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3244" y="3371227"/>
              <a:ext cx="1463040" cy="1463040"/>
            </a:xfrm>
            <a:prstGeom prst="ellipse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212373-C698-8280-EA43-FE79B8265FAC}"/>
                </a:ext>
              </a:extLst>
            </p:cNvPr>
            <p:cNvSpPr txBox="1"/>
            <p:nvPr/>
          </p:nvSpPr>
          <p:spPr>
            <a:xfrm>
              <a:off x="7312985" y="4945628"/>
              <a:ext cx="1583558" cy="6439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400" b="1">
                  <a:solidFill>
                    <a:schemeClr val="bg1"/>
                  </a:solidFill>
                  <a:latin typeface="Plus Jakarta Sans ExtraBold" pitchFamily="2" charset="0"/>
                </a:rPr>
                <a:t>Mandy Rogers</a:t>
              </a:r>
            </a:p>
            <a:p>
              <a:pPr algn="ctr">
                <a:lnSpc>
                  <a:spcPct val="110000"/>
                </a:lnSpc>
                <a:spcAft>
                  <a:spcPts val="400"/>
                </a:spcAft>
              </a:pPr>
              <a:r>
                <a:rPr lang="en-US" sz="11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</a:rPr>
                <a:t>Employee &amp; Customer Relations Manager</a:t>
              </a:r>
            </a:p>
          </p:txBody>
        </p:sp>
      </p:grpSp>
      <p:sp>
        <p:nvSpPr>
          <p:cNvPr id="24" name="TextBox 8">
            <a:extLst>
              <a:ext uri="{FF2B5EF4-FFF2-40B4-BE49-F238E27FC236}">
                <a16:creationId xmlns:a16="http://schemas.microsoft.com/office/drawing/2014/main" id="{B4C87354-FBCB-A72C-A0CA-CEAC800710D4}"/>
              </a:ext>
            </a:extLst>
          </p:cNvPr>
          <p:cNvSpPr txBox="1"/>
          <p:nvPr/>
        </p:nvSpPr>
        <p:spPr>
          <a:xfrm>
            <a:off x="848278" y="-3462259"/>
            <a:ext cx="423172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5400" b="1" spc="-10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What we do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8BB800-8275-5CC9-68C7-0D5D7E749311}"/>
              </a:ext>
            </a:extLst>
          </p:cNvPr>
          <p:cNvGrpSpPr/>
          <p:nvPr/>
        </p:nvGrpSpPr>
        <p:grpSpPr>
          <a:xfrm>
            <a:off x="5658403" y="14387081"/>
            <a:ext cx="2483372" cy="2737328"/>
            <a:chOff x="5658403" y="2978896"/>
            <a:chExt cx="2483372" cy="273732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92C470B-A78D-9436-5BD0-1A23B926738E}"/>
                </a:ext>
              </a:extLst>
            </p:cNvPr>
            <p:cNvGrpSpPr/>
            <p:nvPr/>
          </p:nvGrpSpPr>
          <p:grpSpPr>
            <a:xfrm>
              <a:off x="5658403" y="2978896"/>
              <a:ext cx="2483372" cy="2483372"/>
              <a:chOff x="8964621" y="0"/>
              <a:chExt cx="2483372" cy="248337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7CE52E8-44BE-5F7C-B82F-54C7F0718373}"/>
                  </a:ext>
                </a:extLst>
              </p:cNvPr>
              <p:cNvSpPr/>
              <p:nvPr/>
            </p:nvSpPr>
            <p:spPr>
              <a:xfrm>
                <a:off x="8964621" y="0"/>
                <a:ext cx="2483372" cy="2483372"/>
              </a:xfrm>
              <a:prstGeom prst="re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605A6AD8-92F3-1B7B-F2AF-4532E47DFB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345621" y="381000"/>
                <a:ext cx="1721372" cy="1721372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5EA308-4E39-A9F1-6F0F-5C5DD5216FBC}"/>
                </a:ext>
              </a:extLst>
            </p:cNvPr>
            <p:cNvSpPr txBox="1"/>
            <p:nvPr/>
          </p:nvSpPr>
          <p:spPr>
            <a:xfrm>
              <a:off x="5658403" y="5562336"/>
              <a:ext cx="2043645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8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000" i="1">
                  <a:solidFill>
                    <a:srgbClr val="22323A"/>
                  </a:solidFill>
                  <a:latin typeface="Plus Jakarta Sans SemiBold" pitchFamily="2" charset="0"/>
                  <a:cs typeface="Plus Jakarta Sans SemiBold" pitchFamily="2" charset="0"/>
                </a:rPr>
                <a:t>Full-service support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850535E-29EA-4B2E-D848-5F2FCC9768FF}"/>
              </a:ext>
            </a:extLst>
          </p:cNvPr>
          <p:cNvGrpSpPr/>
          <p:nvPr/>
        </p:nvGrpSpPr>
        <p:grpSpPr>
          <a:xfrm>
            <a:off x="8278936" y="16870453"/>
            <a:ext cx="2483372" cy="3198993"/>
            <a:chOff x="8278936" y="2978896"/>
            <a:chExt cx="2483372" cy="319899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9A5103F-EB18-F4C8-1F12-91A82B0944DE}"/>
                </a:ext>
              </a:extLst>
            </p:cNvPr>
            <p:cNvGrpSpPr/>
            <p:nvPr/>
          </p:nvGrpSpPr>
          <p:grpSpPr>
            <a:xfrm>
              <a:off x="8278936" y="2978896"/>
              <a:ext cx="2483372" cy="2483372"/>
              <a:chOff x="8964621" y="0"/>
              <a:chExt cx="2483372" cy="2483372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B63C54A-821D-F09B-4E5D-F2635DD712D0}"/>
                  </a:ext>
                </a:extLst>
              </p:cNvPr>
              <p:cNvSpPr/>
              <p:nvPr/>
            </p:nvSpPr>
            <p:spPr>
              <a:xfrm>
                <a:off x="8964621" y="0"/>
                <a:ext cx="2483372" cy="2483372"/>
              </a:xfrm>
              <a:prstGeom prst="re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4E3452B-0974-66A8-D57B-2B1456E79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46695" y="381000"/>
                <a:ext cx="1719223" cy="1721372"/>
              </a:xfrm>
              <a:prstGeom prst="rect">
                <a:avLst/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DC1D76D-77E9-D46B-1CA6-184A31936D43}"/>
                </a:ext>
              </a:extLst>
            </p:cNvPr>
            <p:cNvSpPr txBox="1"/>
            <p:nvPr/>
          </p:nvSpPr>
          <p:spPr>
            <a:xfrm>
              <a:off x="8278936" y="5562336"/>
              <a:ext cx="2483372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8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000" i="1">
                  <a:solidFill>
                    <a:srgbClr val="22323A"/>
                  </a:solidFill>
                  <a:latin typeface="Plus Jakarta Sans SemiBold" pitchFamily="2" charset="0"/>
                  <a:cs typeface="Plus Jakarta Sans SemiBold" pitchFamily="2" charset="0"/>
                </a:rPr>
                <a:t>From installation and ongoing maintenance, we offer comprehensive support to ensure optimal performance and customer satisfaction.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063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C786CBF-78A1-C7BA-1293-083123C27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FED3D3C9-F4ED-40CB-39C1-BF8A599BF415}"/>
              </a:ext>
            </a:extLst>
          </p:cNvPr>
          <p:cNvGrpSpPr/>
          <p:nvPr/>
        </p:nvGrpSpPr>
        <p:grpSpPr>
          <a:xfrm>
            <a:off x="-12018533" y="-6743700"/>
            <a:ext cx="27660600" cy="17047366"/>
            <a:chOff x="0" y="0"/>
            <a:chExt cx="15201900" cy="8551066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F3FE58F-6212-FAF1-B9B9-4375732C6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" y="0"/>
              <a:ext cx="15201895" cy="8551066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69E3863-015C-BD2A-35AC-366A30F8FA93}"/>
                </a:ext>
              </a:extLst>
            </p:cNvPr>
            <p:cNvSpPr/>
            <p:nvPr/>
          </p:nvSpPr>
          <p:spPr>
            <a:xfrm>
              <a:off x="0" y="0"/>
              <a:ext cx="10201990" cy="68644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1000">
                  <a:schemeClr val="bg1">
                    <a:alpha val="57000"/>
                  </a:schemeClr>
                </a:gs>
                <a:gs pos="62000">
                  <a:srgbClr val="F0F4F8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sz="1100">
                <a:latin typeface="Plus Jakarta Sans Medium" pitchFamily="2" charset="0"/>
              </a:endParaRPr>
            </a:p>
          </p:txBody>
        </p:sp>
      </p:grpSp>
      <p:sp>
        <p:nvSpPr>
          <p:cNvPr id="4" name="RED-BG">
            <a:extLst>
              <a:ext uri="{FF2B5EF4-FFF2-40B4-BE49-F238E27FC236}">
                <a16:creationId xmlns:a16="http://schemas.microsoft.com/office/drawing/2014/main" id="{317DDD81-60EA-BAC1-62D1-E330C7CBD406}"/>
              </a:ext>
            </a:extLst>
          </p:cNvPr>
          <p:cNvSpPr/>
          <p:nvPr/>
        </p:nvSpPr>
        <p:spPr>
          <a:xfrm>
            <a:off x="0" y="4333458"/>
            <a:ext cx="12192000" cy="25245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B69E8AB-C958-59C3-CCC6-C880453A9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01A85048-B02D-0C34-E253-4AA404C7FB5D}"/>
              </a:ext>
            </a:extLst>
          </p:cNvPr>
          <p:cNvSpPr txBox="1"/>
          <p:nvPr/>
        </p:nvSpPr>
        <p:spPr>
          <a:xfrm>
            <a:off x="848278" y="724519"/>
            <a:ext cx="423172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5400" b="1" spc="-10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What we 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5A56F6-EF27-327D-E778-90F44DBD1512}"/>
              </a:ext>
            </a:extLst>
          </p:cNvPr>
          <p:cNvSpPr txBox="1"/>
          <p:nvPr/>
        </p:nvSpPr>
        <p:spPr>
          <a:xfrm>
            <a:off x="5444253" y="630430"/>
            <a:ext cx="6338172" cy="1887696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Keeping Pinnacle Systems Running — Always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Support the entire Pinnacle installed base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Rapid diagnosis and issue resolution 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Remote and onsite service capabilities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>
                <a:solidFill>
                  <a:srgbClr val="22323A"/>
                </a:solidFill>
                <a:latin typeface="Plus Jakarta Sans Medium" pitchFamily="2" charset="0"/>
                <a:cs typeface="Plus Jakarta Sans Medium" pitchFamily="2" charset="0"/>
              </a:rPr>
              <a:t>Partnering with customers and sales representatives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B23938-D2D8-6F59-9CDF-A76C4768DDCF}"/>
              </a:ext>
            </a:extLst>
          </p:cNvPr>
          <p:cNvGrpSpPr/>
          <p:nvPr/>
        </p:nvGrpSpPr>
        <p:grpSpPr>
          <a:xfrm>
            <a:off x="5658403" y="2978896"/>
            <a:ext cx="2483372" cy="2737328"/>
            <a:chOff x="5658403" y="2978896"/>
            <a:chExt cx="2483372" cy="273732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982EC2D-CE10-381B-D8FB-5EBC65A70097}"/>
                </a:ext>
              </a:extLst>
            </p:cNvPr>
            <p:cNvGrpSpPr/>
            <p:nvPr/>
          </p:nvGrpSpPr>
          <p:grpSpPr>
            <a:xfrm>
              <a:off x="5658403" y="2978896"/>
              <a:ext cx="2483372" cy="2483372"/>
              <a:chOff x="8964621" y="0"/>
              <a:chExt cx="2483372" cy="2483372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AE8A099-294A-EE94-CB9D-4B50605CFC37}"/>
                  </a:ext>
                </a:extLst>
              </p:cNvPr>
              <p:cNvSpPr/>
              <p:nvPr/>
            </p:nvSpPr>
            <p:spPr>
              <a:xfrm>
                <a:off x="8964621" y="0"/>
                <a:ext cx="2483372" cy="2483372"/>
              </a:xfrm>
              <a:prstGeom prst="re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13D2FA70-1F8F-C270-7686-4DED2C8E4E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345621" y="381000"/>
                <a:ext cx="1721372" cy="1721372"/>
              </a:xfrm>
              <a:prstGeom prst="rect">
                <a:avLst/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5590D3E-BA76-DA28-4027-C4C9EDEEA746}"/>
                </a:ext>
              </a:extLst>
            </p:cNvPr>
            <p:cNvSpPr txBox="1"/>
            <p:nvPr/>
          </p:nvSpPr>
          <p:spPr>
            <a:xfrm>
              <a:off x="5658403" y="5562336"/>
              <a:ext cx="2043645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8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000" i="1">
                  <a:solidFill>
                    <a:srgbClr val="22323A"/>
                  </a:solidFill>
                  <a:latin typeface="Plus Jakarta Sans SemiBold" pitchFamily="2" charset="0"/>
                  <a:cs typeface="Plus Jakarta Sans SemiBold" pitchFamily="2" charset="0"/>
                </a:rPr>
                <a:t>Full-service support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22857E-4F28-820E-6BA1-097726D2CF10}"/>
              </a:ext>
            </a:extLst>
          </p:cNvPr>
          <p:cNvGrpSpPr/>
          <p:nvPr/>
        </p:nvGrpSpPr>
        <p:grpSpPr>
          <a:xfrm>
            <a:off x="8278936" y="2978896"/>
            <a:ext cx="2483372" cy="3198993"/>
            <a:chOff x="8278936" y="2978896"/>
            <a:chExt cx="2483372" cy="319899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91E6FAD-5D1B-9C25-37C5-85032A884A9D}"/>
                </a:ext>
              </a:extLst>
            </p:cNvPr>
            <p:cNvGrpSpPr/>
            <p:nvPr/>
          </p:nvGrpSpPr>
          <p:grpSpPr>
            <a:xfrm>
              <a:off x="8278936" y="2978896"/>
              <a:ext cx="2483372" cy="2483372"/>
              <a:chOff x="8964621" y="0"/>
              <a:chExt cx="2483372" cy="2483372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465C0B6-7F90-FD89-70AA-B2B3BAD6D8E9}"/>
                  </a:ext>
                </a:extLst>
              </p:cNvPr>
              <p:cNvSpPr/>
              <p:nvPr/>
            </p:nvSpPr>
            <p:spPr>
              <a:xfrm>
                <a:off x="8964621" y="0"/>
                <a:ext cx="2483372" cy="2483372"/>
              </a:xfrm>
              <a:prstGeom prst="re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E902D91-0BF1-5C26-545E-17927892F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346695" y="381000"/>
                <a:ext cx="1719223" cy="1721372"/>
              </a:xfrm>
              <a:prstGeom prst="rect">
                <a:avLst/>
              </a:prstGeom>
            </p:spPr>
          </p:pic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10198F-A9B8-94D7-E6B3-8320852C48A4}"/>
                </a:ext>
              </a:extLst>
            </p:cNvPr>
            <p:cNvSpPr txBox="1"/>
            <p:nvPr/>
          </p:nvSpPr>
          <p:spPr>
            <a:xfrm>
              <a:off x="8278936" y="5562336"/>
              <a:ext cx="2483372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800"/>
                </a:spcAft>
                <a:buClr>
                  <a:schemeClr val="bg1">
                    <a:lumMod val="50000"/>
                  </a:schemeClr>
                </a:buClr>
                <a:buSzPct val="80000"/>
              </a:pPr>
              <a:r>
                <a:rPr lang="en-US" sz="1000" i="1">
                  <a:solidFill>
                    <a:srgbClr val="22323A"/>
                  </a:solidFill>
                  <a:latin typeface="Plus Jakarta Sans SemiBold" pitchFamily="2" charset="0"/>
                  <a:cs typeface="Plus Jakarta Sans SemiBold" pitchFamily="2" charset="0"/>
                </a:rPr>
                <a:t>From installation and ongoing maintenance, we offer comprehensive support to ensure optimal performance and customer satisfaction.</a:t>
              </a:r>
            </a:p>
          </p:txBody>
        </p:sp>
      </p:grpSp>
      <p:sp>
        <p:nvSpPr>
          <p:cNvPr id="42" name="TextBox 8">
            <a:extLst>
              <a:ext uri="{FF2B5EF4-FFF2-40B4-BE49-F238E27FC236}">
                <a16:creationId xmlns:a16="http://schemas.microsoft.com/office/drawing/2014/main" id="{EE12C014-6812-1882-6B09-8F8529FE4592}"/>
              </a:ext>
            </a:extLst>
          </p:cNvPr>
          <p:cNvSpPr txBox="1"/>
          <p:nvPr/>
        </p:nvSpPr>
        <p:spPr>
          <a:xfrm>
            <a:off x="-27887683" y="724519"/>
            <a:ext cx="785122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5400" b="1" spc="-10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What we offer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0ED8DDD-FD83-00DF-5004-B69BCCFD03CB}"/>
              </a:ext>
            </a:extLst>
          </p:cNvPr>
          <p:cNvGrpSpPr/>
          <p:nvPr/>
        </p:nvGrpSpPr>
        <p:grpSpPr>
          <a:xfrm>
            <a:off x="-22350745" y="3341435"/>
            <a:ext cx="4161276" cy="603504"/>
            <a:chOff x="-4900697" y="946695"/>
            <a:chExt cx="4161276" cy="603504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1806BBFA-724F-A965-6DEE-C00B0BB03DC9}"/>
                </a:ext>
              </a:extLst>
            </p:cNvPr>
            <p:cNvSpPr txBox="1"/>
            <p:nvPr/>
          </p:nvSpPr>
          <p:spPr>
            <a:xfrm>
              <a:off x="-3977487" y="1086864"/>
              <a:ext cx="3238066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Preventative Maintenance</a:t>
              </a:r>
            </a:p>
          </p:txBody>
        </p:sp>
        <p:sp>
          <p:nvSpPr>
            <p:cNvPr id="45" name="TextBox 12">
              <a:extLst>
                <a:ext uri="{FF2B5EF4-FFF2-40B4-BE49-F238E27FC236}">
                  <a16:creationId xmlns:a16="http://schemas.microsoft.com/office/drawing/2014/main" id="{1AB5AD03-2049-E2A5-4A84-E97E617B20FC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1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CA46F05-5434-3B1D-7D63-6BF4E05380BF}"/>
              </a:ext>
            </a:extLst>
          </p:cNvPr>
          <p:cNvGrpSpPr/>
          <p:nvPr/>
        </p:nvGrpSpPr>
        <p:grpSpPr>
          <a:xfrm>
            <a:off x="-20503753" y="4068269"/>
            <a:ext cx="4384094" cy="603504"/>
            <a:chOff x="-4900697" y="946695"/>
            <a:chExt cx="4384094" cy="603504"/>
          </a:xfrm>
        </p:grpSpPr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50A2E2DF-4150-3A84-998B-68CDA8AF5C65}"/>
                </a:ext>
              </a:extLst>
            </p:cNvPr>
            <p:cNvSpPr txBox="1"/>
            <p:nvPr/>
          </p:nvSpPr>
          <p:spPr>
            <a:xfrm>
              <a:off x="-3977487" y="1086864"/>
              <a:ext cx="3460884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Remote and Onsite Support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6B486674-66AD-B715-3ABC-A27C4D7B189F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2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2E905AF-372A-9F61-488E-26275E0EF432}"/>
              </a:ext>
            </a:extLst>
          </p:cNvPr>
          <p:cNvGrpSpPr/>
          <p:nvPr/>
        </p:nvGrpSpPr>
        <p:grpSpPr>
          <a:xfrm>
            <a:off x="-18433943" y="4795103"/>
            <a:ext cx="4804081" cy="603504"/>
            <a:chOff x="-4900697" y="946695"/>
            <a:chExt cx="4804081" cy="603504"/>
          </a:xfrm>
        </p:grpSpPr>
        <p:sp>
          <p:nvSpPr>
            <p:cNvPr id="50" name="TextBox 12">
              <a:extLst>
                <a:ext uri="{FF2B5EF4-FFF2-40B4-BE49-F238E27FC236}">
                  <a16:creationId xmlns:a16="http://schemas.microsoft.com/office/drawing/2014/main" id="{4683BD9D-BD38-CB38-9085-23CF985BF039}"/>
                </a:ext>
              </a:extLst>
            </p:cNvPr>
            <p:cNvSpPr txBox="1"/>
            <p:nvPr/>
          </p:nvSpPr>
          <p:spPr>
            <a:xfrm>
              <a:off x="-3977487" y="1086864"/>
              <a:ext cx="3880871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Replacement Parts &amp; Upgrades</a:t>
              </a:r>
            </a:p>
          </p:txBody>
        </p:sp>
        <p:sp>
          <p:nvSpPr>
            <p:cNvPr id="51" name="TextBox 12">
              <a:extLst>
                <a:ext uri="{FF2B5EF4-FFF2-40B4-BE49-F238E27FC236}">
                  <a16:creationId xmlns:a16="http://schemas.microsoft.com/office/drawing/2014/main" id="{B78BCE09-767A-F06F-3BEF-F51C71EC6801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2256A2C-EC93-922C-ADE8-B1F428E9166A}"/>
              </a:ext>
            </a:extLst>
          </p:cNvPr>
          <p:cNvGrpSpPr/>
          <p:nvPr/>
        </p:nvGrpSpPr>
        <p:grpSpPr>
          <a:xfrm>
            <a:off x="-15944144" y="5521936"/>
            <a:ext cx="5214449" cy="603504"/>
            <a:chOff x="-4900697" y="946695"/>
            <a:chExt cx="5214449" cy="603504"/>
          </a:xfrm>
        </p:grpSpPr>
        <p:sp>
          <p:nvSpPr>
            <p:cNvPr id="53" name="TextBox 12">
              <a:extLst>
                <a:ext uri="{FF2B5EF4-FFF2-40B4-BE49-F238E27FC236}">
                  <a16:creationId xmlns:a16="http://schemas.microsoft.com/office/drawing/2014/main" id="{AB422AE1-1F60-CF60-C50B-3B220CA4C569}"/>
                </a:ext>
              </a:extLst>
            </p:cNvPr>
            <p:cNvSpPr txBox="1"/>
            <p:nvPr/>
          </p:nvSpPr>
          <p:spPr>
            <a:xfrm>
              <a:off x="-3977487" y="1086864"/>
              <a:ext cx="4291239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Long-Terms Customer Partnership</a:t>
              </a:r>
            </a:p>
          </p:txBody>
        </p:sp>
        <p:sp>
          <p:nvSpPr>
            <p:cNvPr id="54" name="TextBox 12">
              <a:extLst>
                <a:ext uri="{FF2B5EF4-FFF2-40B4-BE49-F238E27FC236}">
                  <a16:creationId xmlns:a16="http://schemas.microsoft.com/office/drawing/2014/main" id="{EF89E4AB-5759-C67F-5569-BAB43C7D2F36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080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07FA80-0718-DAC8-7829-9C5EA316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E6CD0F24-A71B-BB60-3849-53C4D55687D5}"/>
              </a:ext>
            </a:extLst>
          </p:cNvPr>
          <p:cNvGrpSpPr/>
          <p:nvPr/>
        </p:nvGrpSpPr>
        <p:grpSpPr>
          <a:xfrm>
            <a:off x="0" y="0"/>
            <a:ext cx="15201900" cy="8551066"/>
            <a:chOff x="0" y="0"/>
            <a:chExt cx="15201900" cy="855106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F337910-93D7-AC82-9534-A52882341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" y="0"/>
              <a:ext cx="15201895" cy="855106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92A6609-2404-8F30-A464-2C618888FAF5}"/>
                </a:ext>
              </a:extLst>
            </p:cNvPr>
            <p:cNvSpPr/>
            <p:nvPr/>
          </p:nvSpPr>
          <p:spPr>
            <a:xfrm>
              <a:off x="0" y="0"/>
              <a:ext cx="10201990" cy="68644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1000">
                  <a:schemeClr val="bg1">
                    <a:alpha val="57000"/>
                  </a:schemeClr>
                </a:gs>
                <a:gs pos="62000">
                  <a:srgbClr val="F0F4F8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sz="1100">
                <a:latin typeface="Plus Jakarta Sans Medium" pitchFamily="2" charset="0"/>
              </a:endParaRPr>
            </a:p>
          </p:txBody>
        </p:sp>
      </p:grpSp>
      <p:sp>
        <p:nvSpPr>
          <p:cNvPr id="31" name="Freeform 2">
            <a:extLst>
              <a:ext uri="{FF2B5EF4-FFF2-40B4-BE49-F238E27FC236}">
                <a16:creationId xmlns:a16="http://schemas.microsoft.com/office/drawing/2014/main" id="{1E68840F-E0B7-C988-B8E0-5D7831CA663B}"/>
              </a:ext>
            </a:extLst>
          </p:cNvPr>
          <p:cNvSpPr/>
          <p:nvPr/>
        </p:nvSpPr>
        <p:spPr>
          <a:xfrm rot="4615270">
            <a:off x="-546349" y="-3254302"/>
            <a:ext cx="8533603" cy="11507657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4" name="RED-BG">
            <a:extLst>
              <a:ext uri="{FF2B5EF4-FFF2-40B4-BE49-F238E27FC236}">
                <a16:creationId xmlns:a16="http://schemas.microsoft.com/office/drawing/2014/main" id="{76527B94-490A-E6DD-6A25-73F7E96052F1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3618B3-BD47-332C-56FF-CAD573E35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2755BFCC-346E-6812-DA8F-F71D20FF4AF6}"/>
              </a:ext>
            </a:extLst>
          </p:cNvPr>
          <p:cNvSpPr txBox="1"/>
          <p:nvPr/>
        </p:nvSpPr>
        <p:spPr>
          <a:xfrm>
            <a:off x="1066800" y="724519"/>
            <a:ext cx="7851222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5400" b="1" spc="-10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What we offer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4E753A-8620-0073-5CCA-9B9618342712}"/>
              </a:ext>
            </a:extLst>
          </p:cNvPr>
          <p:cNvGrpSpPr/>
          <p:nvPr/>
        </p:nvGrpSpPr>
        <p:grpSpPr>
          <a:xfrm>
            <a:off x="1066800" y="3341435"/>
            <a:ext cx="4161276" cy="603504"/>
            <a:chOff x="-4900697" y="946695"/>
            <a:chExt cx="4161276" cy="603504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38BC4A1F-7124-4A13-7BF7-4CB34C042F66}"/>
                </a:ext>
              </a:extLst>
            </p:cNvPr>
            <p:cNvSpPr txBox="1"/>
            <p:nvPr/>
          </p:nvSpPr>
          <p:spPr>
            <a:xfrm>
              <a:off x="-3977487" y="1086864"/>
              <a:ext cx="3238066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Preventative Maintenance</a:t>
              </a:r>
            </a:p>
          </p:txBody>
        </p: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59CF24D1-0402-1E95-38C6-EE1E73ABBD2D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7C9713-1255-E6C3-16E6-EE985D48D7CC}"/>
              </a:ext>
            </a:extLst>
          </p:cNvPr>
          <p:cNvGrpSpPr/>
          <p:nvPr/>
        </p:nvGrpSpPr>
        <p:grpSpPr>
          <a:xfrm>
            <a:off x="1066800" y="4068269"/>
            <a:ext cx="4384094" cy="603504"/>
            <a:chOff x="-4900697" y="946695"/>
            <a:chExt cx="4384094" cy="603504"/>
          </a:xfrm>
        </p:grpSpPr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6E6042BD-17F3-045E-D5EE-73C72014AE66}"/>
                </a:ext>
              </a:extLst>
            </p:cNvPr>
            <p:cNvSpPr txBox="1"/>
            <p:nvPr/>
          </p:nvSpPr>
          <p:spPr>
            <a:xfrm>
              <a:off x="-3977487" y="1086864"/>
              <a:ext cx="3460884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Remote and Onsite Support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8D11D9DE-5686-80AE-9C33-F203B5E6F8B5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8550FA-A3A1-0957-DE85-820892D7B672}"/>
              </a:ext>
            </a:extLst>
          </p:cNvPr>
          <p:cNvGrpSpPr/>
          <p:nvPr/>
        </p:nvGrpSpPr>
        <p:grpSpPr>
          <a:xfrm>
            <a:off x="1066800" y="4795103"/>
            <a:ext cx="4804081" cy="603504"/>
            <a:chOff x="-4900697" y="946695"/>
            <a:chExt cx="4804081" cy="603504"/>
          </a:xfrm>
        </p:grpSpPr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ACD5125F-2F9E-019A-638F-F308186264E1}"/>
                </a:ext>
              </a:extLst>
            </p:cNvPr>
            <p:cNvSpPr txBox="1"/>
            <p:nvPr/>
          </p:nvSpPr>
          <p:spPr>
            <a:xfrm>
              <a:off x="-3977487" y="1086864"/>
              <a:ext cx="3880871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Replacement Parts &amp; Upgrades</a:t>
              </a:r>
            </a:p>
          </p:txBody>
        </p:sp>
        <p:sp>
          <p:nvSpPr>
            <p:cNvPr id="27" name="TextBox 12">
              <a:extLst>
                <a:ext uri="{FF2B5EF4-FFF2-40B4-BE49-F238E27FC236}">
                  <a16:creationId xmlns:a16="http://schemas.microsoft.com/office/drawing/2014/main" id="{97F37153-61EA-EE77-4EC0-1888CF428C3D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F08F47F-BDE7-52C1-8C14-C51E91630FD5}"/>
              </a:ext>
            </a:extLst>
          </p:cNvPr>
          <p:cNvGrpSpPr/>
          <p:nvPr/>
        </p:nvGrpSpPr>
        <p:grpSpPr>
          <a:xfrm>
            <a:off x="1066800" y="5521936"/>
            <a:ext cx="5214449" cy="603504"/>
            <a:chOff x="-4900697" y="946695"/>
            <a:chExt cx="5214449" cy="60350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63528C8F-66FE-F66E-E3A8-58B6567F1A52}"/>
                </a:ext>
              </a:extLst>
            </p:cNvPr>
            <p:cNvSpPr txBox="1"/>
            <p:nvPr/>
          </p:nvSpPr>
          <p:spPr>
            <a:xfrm>
              <a:off x="-3977487" y="1086864"/>
              <a:ext cx="4291239" cy="3231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100" spc="-50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Long-Terms Customer Partnership</a:t>
              </a:r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A53E86A8-995E-5450-9E0D-F5F62B0EF07A}"/>
                </a:ext>
              </a:extLst>
            </p:cNvPr>
            <p:cNvSpPr txBox="1"/>
            <p:nvPr/>
          </p:nvSpPr>
          <p:spPr>
            <a:xfrm>
              <a:off x="-4900697" y="946695"/>
              <a:ext cx="603504" cy="603504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2100" spc="-50">
                  <a:solidFill>
                    <a:schemeClr val="bg1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4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03FA859-7721-E5E6-93D7-0F4C232DFBA7}"/>
              </a:ext>
            </a:extLst>
          </p:cNvPr>
          <p:cNvGrpSpPr/>
          <p:nvPr/>
        </p:nvGrpSpPr>
        <p:grpSpPr>
          <a:xfrm>
            <a:off x="696980" y="9966876"/>
            <a:ext cx="3136065" cy="3453333"/>
            <a:chOff x="757939" y="2794533"/>
            <a:chExt cx="3136065" cy="3453333"/>
          </a:xfrm>
        </p:grpSpPr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5253B0F4-C381-AD72-398F-DDBCE1277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7939" y="2794533"/>
              <a:ext cx="1554480" cy="1554480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5CC82C4-59EB-1BB1-319E-16E56EF59F80}"/>
                </a:ext>
              </a:extLst>
            </p:cNvPr>
            <p:cNvGrpSpPr/>
            <p:nvPr/>
          </p:nvGrpSpPr>
          <p:grpSpPr>
            <a:xfrm>
              <a:off x="757939" y="4685643"/>
              <a:ext cx="3136065" cy="1562223"/>
              <a:chOff x="4073525" y="3068298"/>
              <a:chExt cx="3136065" cy="156222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10BCD1C-9A87-3028-77EC-C0B6C0FA61CA}"/>
                  </a:ext>
                </a:extLst>
              </p:cNvPr>
              <p:cNvSpPr txBox="1"/>
              <p:nvPr/>
            </p:nvSpPr>
            <p:spPr>
              <a:xfrm>
                <a:off x="4073525" y="3759129"/>
                <a:ext cx="3136065" cy="87139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0" i="0">
                    <a:solidFill>
                      <a:srgbClr val="62646A"/>
                    </a:solidFill>
                    <a:effectLst/>
                    <a:latin typeface="Plus Jakarta Sans Medium" pitchFamily="2" charset="0"/>
                  </a:rPr>
                  <a:t>Designed for new systems under warranty. It ensures foundational coverage, helping detect and resolve early issues through remote support and diagnostics.</a:t>
                </a:r>
                <a:endParaRPr lang="en-US" sz="1200"/>
              </a:p>
            </p:txBody>
          </p:sp>
          <p:sp>
            <p:nvSpPr>
              <p:cNvPr id="56" name="TextBox 12">
                <a:extLst>
                  <a:ext uri="{FF2B5EF4-FFF2-40B4-BE49-F238E27FC236}">
                    <a16:creationId xmlns:a16="http://schemas.microsoft.com/office/drawing/2014/main" id="{1E57B4E8-3B73-ECEA-E907-A28CC63C3A04}"/>
                  </a:ext>
                </a:extLst>
              </p:cNvPr>
              <p:cNvSpPr txBox="1"/>
              <p:nvPr/>
            </p:nvSpPr>
            <p:spPr>
              <a:xfrm>
                <a:off x="4073525" y="3327820"/>
                <a:ext cx="2005357" cy="3081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000" spc="-50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Pinnacle Promise</a:t>
                </a:r>
              </a:p>
            </p:txBody>
          </p:sp>
          <p:sp>
            <p:nvSpPr>
              <p:cNvPr id="57" name="TextBox 12">
                <a:extLst>
                  <a:ext uri="{FF2B5EF4-FFF2-40B4-BE49-F238E27FC236}">
                    <a16:creationId xmlns:a16="http://schemas.microsoft.com/office/drawing/2014/main" id="{B5D59D0D-B682-DFB7-E9F9-0A5E330B19C4}"/>
                  </a:ext>
                </a:extLst>
              </p:cNvPr>
              <p:cNvSpPr txBox="1"/>
              <p:nvPr/>
            </p:nvSpPr>
            <p:spPr>
              <a:xfrm>
                <a:off x="4073525" y="3068298"/>
                <a:ext cx="1317668" cy="161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050" b="1"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WARRANTY PLAN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17E747F-A31B-DE3A-43FE-A20EE9AAAC83}"/>
              </a:ext>
            </a:extLst>
          </p:cNvPr>
          <p:cNvGrpSpPr/>
          <p:nvPr/>
        </p:nvGrpSpPr>
        <p:grpSpPr>
          <a:xfrm>
            <a:off x="4503079" y="16531190"/>
            <a:ext cx="3136065" cy="3231734"/>
            <a:chOff x="757939" y="2794533"/>
            <a:chExt cx="3136065" cy="3231734"/>
          </a:xfrm>
        </p:grpSpPr>
        <p:pic>
          <p:nvPicPr>
            <p:cNvPr id="59" name="Graphic 4">
              <a:extLst>
                <a:ext uri="{FF2B5EF4-FFF2-40B4-BE49-F238E27FC236}">
                  <a16:creationId xmlns:a16="http://schemas.microsoft.com/office/drawing/2014/main" id="{428A3C59-530C-32F4-83A4-217959241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7939" y="2794533"/>
              <a:ext cx="1554480" cy="1554480"/>
            </a:xfrm>
            <a:prstGeom prst="rect">
              <a:avLst/>
            </a:prstGeom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0605CF9-3387-58E1-BFE2-37957C0F2E02}"/>
                </a:ext>
              </a:extLst>
            </p:cNvPr>
            <p:cNvGrpSpPr/>
            <p:nvPr/>
          </p:nvGrpSpPr>
          <p:grpSpPr>
            <a:xfrm>
              <a:off x="757939" y="4685643"/>
              <a:ext cx="3136065" cy="1340624"/>
              <a:chOff x="4073525" y="3068298"/>
              <a:chExt cx="3136065" cy="1340624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2042E02-C9D1-3058-E135-CA45F143940C}"/>
                  </a:ext>
                </a:extLst>
              </p:cNvPr>
              <p:cNvSpPr txBox="1"/>
              <p:nvPr/>
            </p:nvSpPr>
            <p:spPr>
              <a:xfrm>
                <a:off x="4073525" y="3759129"/>
                <a:ext cx="3136065" cy="64979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0" i="0">
                    <a:solidFill>
                      <a:srgbClr val="62646A"/>
                    </a:solidFill>
                    <a:effectLst/>
                    <a:latin typeface="Plus Jakarta Sans Medium" pitchFamily="2" charset="0"/>
                  </a:rPr>
                  <a:t>Offers ongoing maintenance and proactive care, including annual visits and on-site troubleshooting for peace of mind.</a:t>
                </a:r>
                <a:endParaRPr lang="en-US" sz="1200"/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3E15E45A-B255-16D7-C660-B0C226CCEC8B}"/>
                  </a:ext>
                </a:extLst>
              </p:cNvPr>
              <p:cNvSpPr txBox="1"/>
              <p:nvPr/>
            </p:nvSpPr>
            <p:spPr>
              <a:xfrm>
                <a:off x="4073525" y="3327820"/>
                <a:ext cx="2082301" cy="3081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000" spc="-50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Pinnacle Essential</a:t>
                </a:r>
              </a:p>
            </p:txBody>
          </p:sp>
          <p:sp>
            <p:nvSpPr>
              <p:cNvPr id="63" name="TextBox 12">
                <a:extLst>
                  <a:ext uri="{FF2B5EF4-FFF2-40B4-BE49-F238E27FC236}">
                    <a16:creationId xmlns:a16="http://schemas.microsoft.com/office/drawing/2014/main" id="{A7CFF392-E1B1-1C02-3ADA-CA27F8295D5C}"/>
                  </a:ext>
                </a:extLst>
              </p:cNvPr>
              <p:cNvSpPr txBox="1"/>
              <p:nvPr/>
            </p:nvSpPr>
            <p:spPr>
              <a:xfrm>
                <a:off x="4073525" y="3068298"/>
                <a:ext cx="1287212" cy="161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050" b="1"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STANDARD PLAN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02D85B0-B336-B818-61EF-E4E095653319}"/>
              </a:ext>
            </a:extLst>
          </p:cNvPr>
          <p:cNvGrpSpPr/>
          <p:nvPr/>
        </p:nvGrpSpPr>
        <p:grpSpPr>
          <a:xfrm>
            <a:off x="8309176" y="22873905"/>
            <a:ext cx="3273224" cy="3453333"/>
            <a:chOff x="757939" y="2794533"/>
            <a:chExt cx="3273224" cy="3453333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332E3F31-0E51-DE0F-0CBE-359A996FF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57939" y="2794533"/>
              <a:ext cx="1554480" cy="1554480"/>
            </a:xfrm>
            <a:prstGeom prst="rect">
              <a:avLst/>
            </a:prstGeom>
          </p:spPr>
        </p:pic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0CA744E-6404-53FD-EAE2-2D7D59534DD6}"/>
                </a:ext>
              </a:extLst>
            </p:cNvPr>
            <p:cNvGrpSpPr/>
            <p:nvPr/>
          </p:nvGrpSpPr>
          <p:grpSpPr>
            <a:xfrm>
              <a:off x="757939" y="4685643"/>
              <a:ext cx="3273224" cy="1562223"/>
              <a:chOff x="4073525" y="3068298"/>
              <a:chExt cx="3273224" cy="1562223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466E750-8F59-372B-104C-25FE3694C5CA}"/>
                  </a:ext>
                </a:extLst>
              </p:cNvPr>
              <p:cNvSpPr txBox="1"/>
              <p:nvPr/>
            </p:nvSpPr>
            <p:spPr>
              <a:xfrm>
                <a:off x="4073525" y="3759129"/>
                <a:ext cx="3273224" cy="87139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0" i="0">
                    <a:solidFill>
                      <a:srgbClr val="62646A"/>
                    </a:solidFill>
                    <a:effectLst/>
                    <a:latin typeface="Plus Jakarta Sans Medium" pitchFamily="2" charset="0"/>
                  </a:rPr>
                  <a:t>A flexible plan customized to meet unique operational demands. Whether you need multiple visits, upgrades, or specialized care, this plan grows with your requirements.</a:t>
                </a:r>
                <a:endParaRPr lang="en-US" sz="1200"/>
              </a:p>
            </p:txBody>
          </p:sp>
          <p:sp>
            <p:nvSpPr>
              <p:cNvPr id="68" name="TextBox 12">
                <a:extLst>
                  <a:ext uri="{FF2B5EF4-FFF2-40B4-BE49-F238E27FC236}">
                    <a16:creationId xmlns:a16="http://schemas.microsoft.com/office/drawing/2014/main" id="{6BE46756-68E8-DF1E-4127-2CF4352A13BF}"/>
                  </a:ext>
                </a:extLst>
              </p:cNvPr>
              <p:cNvSpPr txBox="1"/>
              <p:nvPr/>
            </p:nvSpPr>
            <p:spPr>
              <a:xfrm>
                <a:off x="4073525" y="3327820"/>
                <a:ext cx="2341988" cy="3081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000" spc="-50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Pinnacle Paramount</a:t>
                </a:r>
              </a:p>
            </p:txBody>
          </p:sp>
          <p:sp>
            <p:nvSpPr>
              <p:cNvPr id="69" name="TextBox 12">
                <a:extLst>
                  <a:ext uri="{FF2B5EF4-FFF2-40B4-BE49-F238E27FC236}">
                    <a16:creationId xmlns:a16="http://schemas.microsoft.com/office/drawing/2014/main" id="{81D57C28-AF8E-CA23-641D-68BA534992E1}"/>
                  </a:ext>
                </a:extLst>
              </p:cNvPr>
              <p:cNvSpPr txBox="1"/>
              <p:nvPr/>
            </p:nvSpPr>
            <p:spPr>
              <a:xfrm>
                <a:off x="4073525" y="3068298"/>
                <a:ext cx="1465145" cy="161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050" b="1"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CUSTOMIZED PLAN</a:t>
                </a:r>
              </a:p>
            </p:txBody>
          </p:sp>
        </p:grpSp>
      </p:grpSp>
      <p:sp>
        <p:nvSpPr>
          <p:cNvPr id="70" name="TextBox 8">
            <a:extLst>
              <a:ext uri="{FF2B5EF4-FFF2-40B4-BE49-F238E27FC236}">
                <a16:creationId xmlns:a16="http://schemas.microsoft.com/office/drawing/2014/main" id="{427CD19C-2466-CED8-84A1-BAFD0E4695D8}"/>
              </a:ext>
            </a:extLst>
          </p:cNvPr>
          <p:cNvSpPr txBox="1"/>
          <p:nvPr/>
        </p:nvSpPr>
        <p:spPr>
          <a:xfrm>
            <a:off x="-12773522" y="610134"/>
            <a:ext cx="8160083" cy="86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5600" b="1" spc="-10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Service Plans</a:t>
            </a:r>
          </a:p>
        </p:txBody>
      </p:sp>
    </p:spTree>
    <p:extLst>
      <p:ext uri="{BB962C8B-B14F-4D97-AF65-F5344CB8AC3E}">
        <p14:creationId xmlns:p14="http://schemas.microsoft.com/office/powerpoint/2010/main" val="1103918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811BF2E-67B2-D1B2-4178-212E045CA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2">
            <a:extLst>
              <a:ext uri="{FF2B5EF4-FFF2-40B4-BE49-F238E27FC236}">
                <a16:creationId xmlns:a16="http://schemas.microsoft.com/office/drawing/2014/main" id="{EB1C786E-5DA9-1E88-8894-8304B767D62B}"/>
              </a:ext>
            </a:extLst>
          </p:cNvPr>
          <p:cNvSpPr/>
          <p:nvPr/>
        </p:nvSpPr>
        <p:spPr>
          <a:xfrm rot="5400000">
            <a:off x="1420020" y="-3928774"/>
            <a:ext cx="9351908" cy="12611150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4" name="RED-BG">
            <a:extLst>
              <a:ext uri="{FF2B5EF4-FFF2-40B4-BE49-F238E27FC236}">
                <a16:creationId xmlns:a16="http://schemas.microsoft.com/office/drawing/2014/main" id="{5290D918-F8B2-15D9-BCF7-20DAC9440435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EF3BA1-DD33-922D-EFD3-EB66F4536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6E643009-A095-631E-AF8D-F24796F27087}"/>
              </a:ext>
            </a:extLst>
          </p:cNvPr>
          <p:cNvSpPr txBox="1"/>
          <p:nvPr/>
        </p:nvSpPr>
        <p:spPr>
          <a:xfrm>
            <a:off x="696980" y="610134"/>
            <a:ext cx="8160083" cy="86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5600" b="1" spc="-100">
                <a:solidFill>
                  <a:srgbClr val="22323A"/>
                </a:solidFill>
                <a:latin typeface="Plus Jakarta Sans SemiBold" pitchFamily="2" charset="77"/>
                <a:cs typeface="Plus Jakarta Sans SemiBold" pitchFamily="2" charset="77"/>
              </a:rPr>
              <a:t>Service Plans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EE815F-69A5-DA56-620E-F81DEDCF1957}"/>
              </a:ext>
            </a:extLst>
          </p:cNvPr>
          <p:cNvGrpSpPr/>
          <p:nvPr/>
        </p:nvGrpSpPr>
        <p:grpSpPr>
          <a:xfrm>
            <a:off x="696980" y="2609090"/>
            <a:ext cx="3136065" cy="3453333"/>
            <a:chOff x="757939" y="2794533"/>
            <a:chExt cx="3136065" cy="3453333"/>
          </a:xfrm>
        </p:grpSpPr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B1E0DC1C-2644-E22E-A2EF-DE678DDBF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57939" y="2794533"/>
              <a:ext cx="1554480" cy="1554480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3598D2C-328F-E7EE-B9FD-DCBE92D906E5}"/>
                </a:ext>
              </a:extLst>
            </p:cNvPr>
            <p:cNvGrpSpPr/>
            <p:nvPr/>
          </p:nvGrpSpPr>
          <p:grpSpPr>
            <a:xfrm>
              <a:off x="757939" y="4685643"/>
              <a:ext cx="3136065" cy="1562223"/>
              <a:chOff x="4073525" y="3068298"/>
              <a:chExt cx="3136065" cy="156222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5CAFDD7-A45E-6191-6609-85ADA07B7363}"/>
                  </a:ext>
                </a:extLst>
              </p:cNvPr>
              <p:cNvSpPr txBox="1"/>
              <p:nvPr/>
            </p:nvSpPr>
            <p:spPr>
              <a:xfrm>
                <a:off x="4073525" y="3759129"/>
                <a:ext cx="3136065" cy="87139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0" i="0">
                    <a:solidFill>
                      <a:srgbClr val="62646A"/>
                    </a:solidFill>
                    <a:effectLst/>
                    <a:latin typeface="Plus Jakarta Sans Medium" pitchFamily="2" charset="0"/>
                  </a:rPr>
                  <a:t>Designed for new systems under warranty. It ensures foundational coverage, helping detect and resolve early issues through remote support and diagnostics.</a:t>
                </a:r>
                <a:endParaRPr lang="en-US" sz="1200"/>
              </a:p>
            </p:txBody>
          </p:sp>
          <p:sp>
            <p:nvSpPr>
              <p:cNvPr id="56" name="TextBox 12">
                <a:extLst>
                  <a:ext uri="{FF2B5EF4-FFF2-40B4-BE49-F238E27FC236}">
                    <a16:creationId xmlns:a16="http://schemas.microsoft.com/office/drawing/2014/main" id="{3191E7C6-F3F1-DA56-69E2-C75DFE98F358}"/>
                  </a:ext>
                </a:extLst>
              </p:cNvPr>
              <p:cNvSpPr txBox="1"/>
              <p:nvPr/>
            </p:nvSpPr>
            <p:spPr>
              <a:xfrm>
                <a:off x="4073525" y="3327820"/>
                <a:ext cx="2005357" cy="3081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000" spc="-50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Pinnacle Promise</a:t>
                </a:r>
              </a:p>
            </p:txBody>
          </p:sp>
          <p:sp>
            <p:nvSpPr>
              <p:cNvPr id="57" name="TextBox 12">
                <a:extLst>
                  <a:ext uri="{FF2B5EF4-FFF2-40B4-BE49-F238E27FC236}">
                    <a16:creationId xmlns:a16="http://schemas.microsoft.com/office/drawing/2014/main" id="{5C2F03FD-6EAB-0DEF-7702-8414B7A0E61B}"/>
                  </a:ext>
                </a:extLst>
              </p:cNvPr>
              <p:cNvSpPr txBox="1"/>
              <p:nvPr/>
            </p:nvSpPr>
            <p:spPr>
              <a:xfrm>
                <a:off x="4073525" y="3068298"/>
                <a:ext cx="1317668" cy="161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050" b="1"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WARRANTY PLAN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D52F63-74D2-5D40-083B-6D319E0AE314}"/>
              </a:ext>
            </a:extLst>
          </p:cNvPr>
          <p:cNvGrpSpPr/>
          <p:nvPr/>
        </p:nvGrpSpPr>
        <p:grpSpPr>
          <a:xfrm>
            <a:off x="4503079" y="2609090"/>
            <a:ext cx="3136065" cy="3231734"/>
            <a:chOff x="757939" y="2794533"/>
            <a:chExt cx="3136065" cy="323173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1483C01-0901-F159-3203-C9924DD1B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7939" y="2794533"/>
              <a:ext cx="1554480" cy="155448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8CB841-40D6-9C1D-089A-8CDDB461FB3E}"/>
                </a:ext>
              </a:extLst>
            </p:cNvPr>
            <p:cNvGrpSpPr/>
            <p:nvPr/>
          </p:nvGrpSpPr>
          <p:grpSpPr>
            <a:xfrm>
              <a:off x="757939" y="4685643"/>
              <a:ext cx="3136065" cy="1340624"/>
              <a:chOff x="4073525" y="3068298"/>
              <a:chExt cx="3136065" cy="1340624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4587BCC-5CE7-9FD4-96B1-301BBA68DD82}"/>
                  </a:ext>
                </a:extLst>
              </p:cNvPr>
              <p:cNvSpPr txBox="1"/>
              <p:nvPr/>
            </p:nvSpPr>
            <p:spPr>
              <a:xfrm>
                <a:off x="4073525" y="3759129"/>
                <a:ext cx="3136065" cy="64979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0" i="0">
                    <a:solidFill>
                      <a:srgbClr val="62646A"/>
                    </a:solidFill>
                    <a:effectLst/>
                    <a:latin typeface="Plus Jakarta Sans Medium" pitchFamily="2" charset="0"/>
                  </a:rPr>
                  <a:t>Offers ongoing maintenance and proactive care, including annual visits and on-site troubleshooting for peace of mind.</a:t>
                </a:r>
                <a:endParaRPr lang="en-US" sz="1200"/>
              </a:p>
            </p:txBody>
          </p:sp>
          <p:sp>
            <p:nvSpPr>
              <p:cNvPr id="10" name="TextBox 12">
                <a:extLst>
                  <a:ext uri="{FF2B5EF4-FFF2-40B4-BE49-F238E27FC236}">
                    <a16:creationId xmlns:a16="http://schemas.microsoft.com/office/drawing/2014/main" id="{B60B14B1-9D6D-359F-1751-9572ED8D0B5E}"/>
                  </a:ext>
                </a:extLst>
              </p:cNvPr>
              <p:cNvSpPr txBox="1"/>
              <p:nvPr/>
            </p:nvSpPr>
            <p:spPr>
              <a:xfrm>
                <a:off x="4073525" y="3327820"/>
                <a:ext cx="2082301" cy="3081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000" spc="-50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Pinnacle Essential</a:t>
                </a: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E235DB9B-714C-1559-627B-AA1B9372AFF0}"/>
                  </a:ext>
                </a:extLst>
              </p:cNvPr>
              <p:cNvSpPr txBox="1"/>
              <p:nvPr/>
            </p:nvSpPr>
            <p:spPr>
              <a:xfrm>
                <a:off x="4073525" y="3068298"/>
                <a:ext cx="1287212" cy="161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050" b="1"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STANDARD PLAN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3B51EF-E560-8CA6-373A-887F18F1E5AB}"/>
              </a:ext>
            </a:extLst>
          </p:cNvPr>
          <p:cNvGrpSpPr/>
          <p:nvPr/>
        </p:nvGrpSpPr>
        <p:grpSpPr>
          <a:xfrm>
            <a:off x="8309176" y="2609090"/>
            <a:ext cx="3273224" cy="3453333"/>
            <a:chOff x="757939" y="2794533"/>
            <a:chExt cx="3273224" cy="3453333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C8A85E58-B80E-6214-8B64-CE54D520C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57939" y="2794533"/>
              <a:ext cx="1554480" cy="1554480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6A9CCA5-427C-67C7-1EF4-3D3B7262673D}"/>
                </a:ext>
              </a:extLst>
            </p:cNvPr>
            <p:cNvGrpSpPr/>
            <p:nvPr/>
          </p:nvGrpSpPr>
          <p:grpSpPr>
            <a:xfrm>
              <a:off x="757939" y="4685643"/>
              <a:ext cx="3273224" cy="1562223"/>
              <a:chOff x="4073525" y="3068298"/>
              <a:chExt cx="3273224" cy="156222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C132C4-A4C6-6FCB-0875-548B7345D382}"/>
                  </a:ext>
                </a:extLst>
              </p:cNvPr>
              <p:cNvSpPr txBox="1"/>
              <p:nvPr/>
            </p:nvSpPr>
            <p:spPr>
              <a:xfrm>
                <a:off x="4073525" y="3759129"/>
                <a:ext cx="3273224" cy="87139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0" i="0">
                    <a:solidFill>
                      <a:srgbClr val="62646A"/>
                    </a:solidFill>
                    <a:effectLst/>
                    <a:latin typeface="Plus Jakarta Sans Medium" pitchFamily="2" charset="0"/>
                  </a:rPr>
                  <a:t>A flexible plan customized to meet unique operational demands. Whether you need multiple visits, upgrades, or specialized care, this plan grows with your requirements.</a:t>
                </a:r>
                <a:endParaRPr lang="en-US" sz="1200"/>
              </a:p>
            </p:txBody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D669DD0E-3806-A14F-C483-7FF88D3F03E8}"/>
                  </a:ext>
                </a:extLst>
              </p:cNvPr>
              <p:cNvSpPr txBox="1"/>
              <p:nvPr/>
            </p:nvSpPr>
            <p:spPr>
              <a:xfrm>
                <a:off x="4073525" y="3327820"/>
                <a:ext cx="2341988" cy="30816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000" spc="-50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Pinnacle Paramount</a:t>
                </a:r>
              </a:p>
            </p:txBody>
          </p:sp>
          <p:sp>
            <p:nvSpPr>
              <p:cNvPr id="17" name="TextBox 12">
                <a:extLst>
                  <a:ext uri="{FF2B5EF4-FFF2-40B4-BE49-F238E27FC236}">
                    <a16:creationId xmlns:a16="http://schemas.microsoft.com/office/drawing/2014/main" id="{1E5D3BAB-8B91-8377-6D1B-865EAC6C4114}"/>
                  </a:ext>
                </a:extLst>
              </p:cNvPr>
              <p:cNvSpPr txBox="1"/>
              <p:nvPr/>
            </p:nvSpPr>
            <p:spPr>
              <a:xfrm>
                <a:off x="4073525" y="3068298"/>
                <a:ext cx="1465145" cy="16177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1050" b="1" spc="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lus Jakarta Sans ExtraBold" pitchFamily="2" charset="0"/>
                    <a:ea typeface="Gotham Bold"/>
                    <a:cs typeface="Plus Jakarta Sans ExtraBold" pitchFamily="2" charset="0"/>
                    <a:sym typeface="Gotham Bold"/>
                  </a:rPr>
                  <a:t>CUSTOMIZED PLAN</a:t>
                </a:r>
              </a:p>
            </p:txBody>
          </p:sp>
        </p:grp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9A12975-9A5B-2E75-5D61-FCE77649AEED}"/>
              </a:ext>
            </a:extLst>
          </p:cNvPr>
          <p:cNvCxnSpPr>
            <a:cxnSpLocks/>
          </p:cNvCxnSpPr>
          <p:nvPr/>
        </p:nvCxnSpPr>
        <p:spPr>
          <a:xfrm>
            <a:off x="4079162" y="2711033"/>
            <a:ext cx="0" cy="3474720"/>
          </a:xfrm>
          <a:prstGeom prst="line">
            <a:avLst/>
          </a:prstGeom>
          <a:ln w="38100">
            <a:solidFill>
              <a:schemeClr val="bg1">
                <a:lumMod val="75000"/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1B775F1-2984-99DF-DA02-385A10A364C8}"/>
              </a:ext>
            </a:extLst>
          </p:cNvPr>
          <p:cNvCxnSpPr>
            <a:cxnSpLocks/>
          </p:cNvCxnSpPr>
          <p:nvPr/>
        </p:nvCxnSpPr>
        <p:spPr>
          <a:xfrm>
            <a:off x="7885261" y="2711033"/>
            <a:ext cx="0" cy="3474720"/>
          </a:xfrm>
          <a:prstGeom prst="line">
            <a:avLst/>
          </a:prstGeom>
          <a:ln w="38100">
            <a:solidFill>
              <a:schemeClr val="bg1">
                <a:lumMod val="75000"/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8">
            <a:extLst>
              <a:ext uri="{FF2B5EF4-FFF2-40B4-BE49-F238E27FC236}">
                <a16:creationId xmlns:a16="http://schemas.microsoft.com/office/drawing/2014/main" id="{39036B48-75AA-E134-CAEF-66CDE974F1E8}"/>
              </a:ext>
            </a:extLst>
          </p:cNvPr>
          <p:cNvSpPr txBox="1"/>
          <p:nvPr/>
        </p:nvSpPr>
        <p:spPr>
          <a:xfrm>
            <a:off x="696980" y="-4682108"/>
            <a:ext cx="9954182" cy="739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4800" b="1" spc="-10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What do these plans look like?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7B0B0167-1A00-2753-21F6-3D6405904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236344"/>
              </p:ext>
            </p:extLst>
          </p:nvPr>
        </p:nvGraphicFramePr>
        <p:xfrm>
          <a:off x="696980" y="8963118"/>
          <a:ext cx="10809220" cy="341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305">
                  <a:extLst>
                    <a:ext uri="{9D8B030D-6E8A-4147-A177-3AD203B41FA5}">
                      <a16:colId xmlns:a16="http://schemas.microsoft.com/office/drawing/2014/main" val="1235590378"/>
                    </a:ext>
                  </a:extLst>
                </a:gridCol>
                <a:gridCol w="2702305">
                  <a:extLst>
                    <a:ext uri="{9D8B030D-6E8A-4147-A177-3AD203B41FA5}">
                      <a16:colId xmlns:a16="http://schemas.microsoft.com/office/drawing/2014/main" val="1812735403"/>
                    </a:ext>
                  </a:extLst>
                </a:gridCol>
                <a:gridCol w="2702305">
                  <a:extLst>
                    <a:ext uri="{9D8B030D-6E8A-4147-A177-3AD203B41FA5}">
                      <a16:colId xmlns:a16="http://schemas.microsoft.com/office/drawing/2014/main" val="480437691"/>
                    </a:ext>
                  </a:extLst>
                </a:gridCol>
                <a:gridCol w="2702305">
                  <a:extLst>
                    <a:ext uri="{9D8B030D-6E8A-4147-A177-3AD203B41FA5}">
                      <a16:colId xmlns:a16="http://schemas.microsoft.com/office/drawing/2014/main" val="959729954"/>
                    </a:ext>
                  </a:extLst>
                </a:gridCol>
              </a:tblGrid>
              <a:tr h="426880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FEATURES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PROMISE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ESSENTIAL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PARAMOUNT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574085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Remote Technical Support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ExtraBold" pitchFamily="2" charset="0"/>
                          <a:cs typeface="Plus Jakarta Sans ExtraBold" pitchFamily="2" charset="0"/>
                        </a:rPr>
                        <a:t>✓</a:t>
                      </a:r>
                      <a:endParaRPr lang="en-US"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568746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System Diagnostics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ExtraBold" pitchFamily="2" charset="0"/>
                          <a:cs typeface="Plus Jakarta Sans ExtraBold" pitchFamily="2" charset="0"/>
                        </a:rPr>
                        <a:t>✓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3423503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On-Site Troubleshooting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ExtraBold" pitchFamily="2" charset="0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672373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Annual Preventative Visits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One (1) Visit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Custom (4+ Visits)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587459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Advanced System Upgrades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270154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Remote Monitoring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36853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Service Frequency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lus Jakarta Sans Medium" pitchFamily="2" charset="0"/>
                          <a:cs typeface="Plus Jakarta Sans Medium" pitchFamily="2" charset="0"/>
                        </a:rPr>
                        <a:t>Standard (Warranty)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lus Jakarta Sans Medium" pitchFamily="2" charset="0"/>
                          <a:cs typeface="Plus Jakarta Sans Medium" pitchFamily="2" charset="0"/>
                        </a:rPr>
                        <a:t>Annual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lus Jakarta Sans Medium" pitchFamily="2" charset="0"/>
                          <a:cs typeface="Plus Jakarta Sans Medium" pitchFamily="2" charset="0"/>
                        </a:rPr>
                        <a:t>Flexible/Custom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985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9166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61C0820-6FC4-B75C-A3CD-B831FED3F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2">
            <a:extLst>
              <a:ext uri="{FF2B5EF4-FFF2-40B4-BE49-F238E27FC236}">
                <a16:creationId xmlns:a16="http://schemas.microsoft.com/office/drawing/2014/main" id="{F439D78E-713F-60C7-4888-31D198B187D0}"/>
              </a:ext>
            </a:extLst>
          </p:cNvPr>
          <p:cNvSpPr/>
          <p:nvPr/>
        </p:nvSpPr>
        <p:spPr>
          <a:xfrm rot="6162312">
            <a:off x="1420046" y="-5437854"/>
            <a:ext cx="9351908" cy="12611150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  <p:sp>
        <p:nvSpPr>
          <p:cNvPr id="4" name="RED-BG">
            <a:extLst>
              <a:ext uri="{FF2B5EF4-FFF2-40B4-BE49-F238E27FC236}">
                <a16:creationId xmlns:a16="http://schemas.microsoft.com/office/drawing/2014/main" id="{6E294B07-9CA5-EC1D-776F-2924AA381D57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F3B76A-35E2-E1D4-BA3E-AE66E22A0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78B1AC43-B929-886A-6272-67FED4C08E86}"/>
              </a:ext>
            </a:extLst>
          </p:cNvPr>
          <p:cNvSpPr txBox="1"/>
          <p:nvPr/>
        </p:nvSpPr>
        <p:spPr>
          <a:xfrm>
            <a:off x="696980" y="946465"/>
            <a:ext cx="9954182" cy="7395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48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What do these plans look like?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BC72505-95A7-C8F5-422B-06235F8E6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73938"/>
              </p:ext>
            </p:extLst>
          </p:nvPr>
        </p:nvGraphicFramePr>
        <p:xfrm>
          <a:off x="696980" y="2432777"/>
          <a:ext cx="10809220" cy="341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305">
                  <a:extLst>
                    <a:ext uri="{9D8B030D-6E8A-4147-A177-3AD203B41FA5}">
                      <a16:colId xmlns:a16="http://schemas.microsoft.com/office/drawing/2014/main" val="1235590378"/>
                    </a:ext>
                  </a:extLst>
                </a:gridCol>
                <a:gridCol w="2702305">
                  <a:extLst>
                    <a:ext uri="{9D8B030D-6E8A-4147-A177-3AD203B41FA5}">
                      <a16:colId xmlns:a16="http://schemas.microsoft.com/office/drawing/2014/main" val="1812735403"/>
                    </a:ext>
                  </a:extLst>
                </a:gridCol>
                <a:gridCol w="2702305">
                  <a:extLst>
                    <a:ext uri="{9D8B030D-6E8A-4147-A177-3AD203B41FA5}">
                      <a16:colId xmlns:a16="http://schemas.microsoft.com/office/drawing/2014/main" val="480437691"/>
                    </a:ext>
                  </a:extLst>
                </a:gridCol>
                <a:gridCol w="2702305">
                  <a:extLst>
                    <a:ext uri="{9D8B030D-6E8A-4147-A177-3AD203B41FA5}">
                      <a16:colId xmlns:a16="http://schemas.microsoft.com/office/drawing/2014/main" val="959729954"/>
                    </a:ext>
                  </a:extLst>
                </a:gridCol>
              </a:tblGrid>
              <a:tr h="42688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FEATURES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PROMISE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ESSENTIAL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Plus Jakarta Sans ExtraBold" pitchFamily="2" charset="0"/>
                          <a:cs typeface="Plus Jakarta Sans ExtraBold" pitchFamily="2" charset="0"/>
                        </a:rPr>
                        <a:t>PARAMOUNT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574085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Remote Technical Support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ExtraBold" pitchFamily="2" charset="0"/>
                          <a:cs typeface="Plus Jakarta Sans ExtraBold" pitchFamily="2" charset="0"/>
                        </a:rPr>
                        <a:t>✓</a:t>
                      </a:r>
                      <a:endParaRPr lang="en-US"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568746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System Diagnostics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ExtraBold" pitchFamily="2" charset="0"/>
                          <a:cs typeface="Plus Jakarta Sans ExtraBold" pitchFamily="2" charset="0"/>
                        </a:rPr>
                        <a:t>✓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3423503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On-Site Troubleshooting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ExtraBold" pitchFamily="2" charset="0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6672373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Annual Preventative Visits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One (1) Visit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Custom (4+ Visits)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587459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Advanced System Upgrades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270154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Remote Monitoring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✗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Plus Jakarta Sans ExtraBold" pitchFamily="2" charset="0"/>
                          <a:ea typeface="+mn-ea"/>
                          <a:cs typeface="Plus Jakarta Sans ExtraBold" pitchFamily="2" charset="0"/>
                        </a:rPr>
                        <a:t>✓</a:t>
                      </a:r>
                      <a:endParaRPr lang="en-US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lus Jakarta Sans ExtraBold" pitchFamily="2" charset="0"/>
                        <a:cs typeface="Plus Jakarta Sans ExtraBold" pitchFamily="2" charset="0"/>
                      </a:endParaRP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336853"/>
                  </a:ext>
                </a:extLst>
              </a:tr>
              <a:tr h="4268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Plus Jakarta Sans Medium" pitchFamily="2" charset="0"/>
                          <a:cs typeface="Plus Jakarta Sans Medium" pitchFamily="2" charset="0"/>
                        </a:rPr>
                        <a:t>Service Frequency</a:t>
                      </a:r>
                    </a:p>
                  </a:txBody>
                  <a:tcPr marL="182880" marR="182880" marT="91440" marB="9144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lus Jakarta Sans Medium" pitchFamily="2" charset="0"/>
                          <a:cs typeface="Plus Jakarta Sans Medium" pitchFamily="2" charset="0"/>
                        </a:rPr>
                        <a:t>Standard (Warranty)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lus Jakarta Sans Medium" pitchFamily="2" charset="0"/>
                          <a:cs typeface="Plus Jakarta Sans Medium" pitchFamily="2" charset="0"/>
                        </a:rPr>
                        <a:t>Annual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lus Jakarta Sans Medium" pitchFamily="2" charset="0"/>
                          <a:cs typeface="Plus Jakarta Sans Medium" pitchFamily="2" charset="0"/>
                        </a:rPr>
                        <a:t>Flexible/Custom</a:t>
                      </a:r>
                    </a:p>
                  </a:txBody>
                  <a:tcPr marL="182880" marR="182880" marT="91440" marB="91440" anchor="ctr" anchorCtr="1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985900"/>
                  </a:ext>
                </a:extLst>
              </a:tr>
            </a:tbl>
          </a:graphicData>
        </a:graphic>
      </p:graphicFrame>
      <p:sp>
        <p:nvSpPr>
          <p:cNvPr id="23" name="TextBox 8">
            <a:extLst>
              <a:ext uri="{FF2B5EF4-FFF2-40B4-BE49-F238E27FC236}">
                <a16:creationId xmlns:a16="http://schemas.microsoft.com/office/drawing/2014/main" id="{8C8C143D-3632-3541-A8A0-2B6BDC29E8B6}"/>
              </a:ext>
            </a:extLst>
          </p:cNvPr>
          <p:cNvSpPr txBox="1"/>
          <p:nvPr/>
        </p:nvSpPr>
        <p:spPr>
          <a:xfrm>
            <a:off x="-26908682" y="1551210"/>
            <a:ext cx="8760412" cy="7395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4800" b="1" spc="-10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Support is Always within Reach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82A968-2FBF-83D6-708B-3FBBA1AB4113}"/>
              </a:ext>
            </a:extLst>
          </p:cNvPr>
          <p:cNvSpPr txBox="1"/>
          <p:nvPr/>
        </p:nvSpPr>
        <p:spPr>
          <a:xfrm>
            <a:off x="-18429276" y="2481049"/>
            <a:ext cx="8853420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spc="-50">
                <a:solidFill>
                  <a:schemeClr val="tx1">
                    <a:lumMod val="75000"/>
                    <a:lumOff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When You Sell Pinnacle, You’re never selling alone!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2AADB8-47EC-D1AB-86F2-3C314B05C834}"/>
              </a:ext>
            </a:extLst>
          </p:cNvPr>
          <p:cNvGrpSpPr/>
          <p:nvPr/>
        </p:nvGrpSpPr>
        <p:grpSpPr>
          <a:xfrm>
            <a:off x="-9856862" y="3911697"/>
            <a:ext cx="2973578" cy="457200"/>
            <a:chOff x="696980" y="4152997"/>
            <a:chExt cx="2973578" cy="457200"/>
          </a:xfrm>
        </p:grpSpPr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814892B3-3F10-FD62-181F-B4982DFB9352}"/>
                </a:ext>
              </a:extLst>
            </p:cNvPr>
            <p:cNvSpPr txBox="1"/>
            <p:nvPr/>
          </p:nvSpPr>
          <p:spPr>
            <a:xfrm>
              <a:off x="1382880" y="4227709"/>
              <a:ext cx="2287678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r>
                <a:rPr lang="en-US" sz="2000" spc="-27">
                  <a:solidFill>
                    <a:schemeClr val="tx1">
                      <a:lumMod val="75000"/>
                      <a:lumOff val="2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(210) 321-205-1717</a:t>
              </a:r>
            </a:p>
          </p:txBody>
        </p:sp>
        <p:pic>
          <p:nvPicPr>
            <p:cNvPr id="27" name="Picture 6">
              <a:extLst>
                <a:ext uri="{FF2B5EF4-FFF2-40B4-BE49-F238E27FC236}">
                  <a16:creationId xmlns:a16="http://schemas.microsoft.com/office/drawing/2014/main" id="{59096012-CEBD-3ADF-E46E-43D717CB4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80" y="4152997"/>
              <a:ext cx="457200" cy="457200"/>
            </a:xfrm>
            <a:prstGeom prst="rect">
              <a:avLst/>
            </a:prstGeom>
            <a:solidFill>
              <a:srgbClr val="22323A"/>
            </a:solidFill>
            <a:ln w="63500">
              <a:solidFill>
                <a:srgbClr val="22323A"/>
              </a:solidFill>
              <a:miter lim="800000"/>
            </a:ln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BFB69D-1317-E43D-2B1F-936263EB7C39}"/>
              </a:ext>
            </a:extLst>
          </p:cNvPr>
          <p:cNvGrpSpPr/>
          <p:nvPr/>
        </p:nvGrpSpPr>
        <p:grpSpPr>
          <a:xfrm>
            <a:off x="-7164290" y="4679791"/>
            <a:ext cx="4713220" cy="457200"/>
            <a:chOff x="696980" y="4921091"/>
            <a:chExt cx="4713220" cy="457200"/>
          </a:xfrm>
        </p:grpSpPr>
        <p:sp>
          <p:nvSpPr>
            <p:cNvPr id="29" name="TextBox 9">
              <a:extLst>
                <a:ext uri="{FF2B5EF4-FFF2-40B4-BE49-F238E27FC236}">
                  <a16:creationId xmlns:a16="http://schemas.microsoft.com/office/drawing/2014/main" id="{C9420190-32F8-6B2D-E98B-80988E7C0921}"/>
                </a:ext>
              </a:extLst>
            </p:cNvPr>
            <p:cNvSpPr txBox="1"/>
            <p:nvPr/>
          </p:nvSpPr>
          <p:spPr>
            <a:xfrm>
              <a:off x="1382880" y="4995803"/>
              <a:ext cx="4027320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r>
                <a:rPr lang="en-US" sz="2000" spc="-27">
                  <a:solidFill>
                    <a:schemeClr val="tx1">
                      <a:lumMod val="75000"/>
                      <a:lumOff val="2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Service@pinnacleozone.com</a:t>
              </a:r>
            </a:p>
          </p:txBody>
        </p:sp>
        <p:pic>
          <p:nvPicPr>
            <p:cNvPr id="30" name="Picture 8">
              <a:extLst>
                <a:ext uri="{FF2B5EF4-FFF2-40B4-BE49-F238E27FC236}">
                  <a16:creationId xmlns:a16="http://schemas.microsoft.com/office/drawing/2014/main" id="{7D4EEDB6-E19F-8764-1581-22A2A6255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80" y="4921091"/>
              <a:ext cx="457200" cy="457200"/>
            </a:xfrm>
            <a:prstGeom prst="rect">
              <a:avLst/>
            </a:prstGeom>
            <a:solidFill>
              <a:srgbClr val="22323A"/>
            </a:solidFill>
            <a:ln w="63500">
              <a:solidFill>
                <a:srgbClr val="22323A"/>
              </a:solidFill>
              <a:miter lim="800000"/>
            </a:ln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C137767-3485-2C11-EF36-8C470C68BF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22323A">
                <a:tint val="45000"/>
                <a:satMod val="400000"/>
              </a:srgbClr>
            </a:duotone>
            <a:alphaModFix amt="22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-11495020" y="-753847"/>
            <a:ext cx="12192000" cy="8365694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43823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E4D338-2EB2-6127-23CE-A73F60D7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BEB0738-0A84-9232-67E0-3DDF7E5F4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22323A">
                <a:tint val="45000"/>
                <a:satMod val="400000"/>
              </a:srgbClr>
            </a:duotone>
            <a:alphaModFix amt="2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2237918" y="1422230"/>
            <a:ext cx="12192000" cy="8365694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RED-BG">
            <a:extLst>
              <a:ext uri="{FF2B5EF4-FFF2-40B4-BE49-F238E27FC236}">
                <a16:creationId xmlns:a16="http://schemas.microsoft.com/office/drawing/2014/main" id="{0EE19A57-0379-8807-7591-851F0286037E}"/>
              </a:ext>
            </a:extLst>
          </p:cNvPr>
          <p:cNvSpPr/>
          <p:nvPr/>
        </p:nvSpPr>
        <p:spPr>
          <a:xfrm>
            <a:off x="11506200" y="6178617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FE1F65E-B11D-9BB5-440B-83CFC0607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43360" y="6308241"/>
            <a:ext cx="411480" cy="426553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72138ED6-087B-A325-D87A-87ADBEB6D36E}"/>
              </a:ext>
            </a:extLst>
          </p:cNvPr>
          <p:cNvSpPr txBox="1"/>
          <p:nvPr/>
        </p:nvSpPr>
        <p:spPr>
          <a:xfrm>
            <a:off x="1552018" y="1551210"/>
            <a:ext cx="8760412" cy="7395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4800" b="1" spc="-10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Support is Always within Reach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0A22F2-93FB-8AD0-ABEF-CC03A83FBB20}"/>
              </a:ext>
            </a:extLst>
          </p:cNvPr>
          <p:cNvSpPr txBox="1"/>
          <p:nvPr/>
        </p:nvSpPr>
        <p:spPr>
          <a:xfrm>
            <a:off x="1552018" y="2481049"/>
            <a:ext cx="8853420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spc="-50">
                <a:solidFill>
                  <a:schemeClr val="tx1">
                    <a:lumMod val="75000"/>
                    <a:lumOff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When You Sell Pinnacle, You’re never selling alone!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33BFB3-8083-F327-60C3-6E66FB435D60}"/>
              </a:ext>
            </a:extLst>
          </p:cNvPr>
          <p:cNvGrpSpPr/>
          <p:nvPr/>
        </p:nvGrpSpPr>
        <p:grpSpPr>
          <a:xfrm>
            <a:off x="1653618" y="3911697"/>
            <a:ext cx="3254712" cy="457200"/>
            <a:chOff x="696980" y="4152997"/>
            <a:chExt cx="3254712" cy="457200"/>
          </a:xfrm>
        </p:grpSpPr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12CA15AD-03A5-ECD1-CADC-45C4E7B57063}"/>
                </a:ext>
              </a:extLst>
            </p:cNvPr>
            <p:cNvSpPr txBox="1"/>
            <p:nvPr/>
          </p:nvSpPr>
          <p:spPr>
            <a:xfrm>
              <a:off x="1382879" y="4227709"/>
              <a:ext cx="2568813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r>
                <a:rPr lang="en-US" sz="2000" spc="-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(210) 321-205-1717</a:t>
              </a: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DF55CF68-8FE7-6524-9A7A-0CB610CEEB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80" y="4152997"/>
              <a:ext cx="457200" cy="457200"/>
            </a:xfrm>
            <a:prstGeom prst="rect">
              <a:avLst/>
            </a:prstGeom>
            <a:solidFill>
              <a:srgbClr val="22323A"/>
            </a:solidFill>
            <a:ln w="63500">
              <a:solidFill>
                <a:srgbClr val="22323A"/>
              </a:solidFill>
              <a:miter lim="800000"/>
            </a:ln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BFE250-81EB-CE24-C91D-D7E3D6C9FA28}"/>
              </a:ext>
            </a:extLst>
          </p:cNvPr>
          <p:cNvGrpSpPr/>
          <p:nvPr/>
        </p:nvGrpSpPr>
        <p:grpSpPr>
          <a:xfrm>
            <a:off x="1653618" y="4679791"/>
            <a:ext cx="4713220" cy="457200"/>
            <a:chOff x="696980" y="4921091"/>
            <a:chExt cx="4713220" cy="457200"/>
          </a:xfrm>
        </p:grpSpPr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BFE8CAA8-9F06-C62D-66D2-1F98C878DE95}"/>
                </a:ext>
              </a:extLst>
            </p:cNvPr>
            <p:cNvSpPr txBox="1"/>
            <p:nvPr/>
          </p:nvSpPr>
          <p:spPr>
            <a:xfrm>
              <a:off x="1382880" y="4995803"/>
              <a:ext cx="4027320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r>
                <a:rPr lang="en-US" sz="2000" spc="-27">
                  <a:solidFill>
                    <a:schemeClr val="tx1">
                      <a:lumMod val="75000"/>
                      <a:lumOff val="2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Service@pinnacleozone.com</a:t>
              </a:r>
            </a:p>
          </p:txBody>
        </p:sp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1DD18A23-26A0-4B03-F914-E9348C43F9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80" y="4921091"/>
              <a:ext cx="457200" cy="457200"/>
            </a:xfrm>
            <a:prstGeom prst="rect">
              <a:avLst/>
            </a:prstGeom>
            <a:solidFill>
              <a:srgbClr val="22323A"/>
            </a:solidFill>
            <a:ln w="63500">
              <a:solidFill>
                <a:srgbClr val="22323A"/>
              </a:solidFill>
              <a:miter lim="800000"/>
            </a:ln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AF32A2-5E4C-D1E6-35FC-7E2A5B31E338}"/>
              </a:ext>
            </a:extLst>
          </p:cNvPr>
          <p:cNvGrpSpPr/>
          <p:nvPr/>
        </p:nvGrpSpPr>
        <p:grpSpPr>
          <a:xfrm>
            <a:off x="-9747453" y="3941334"/>
            <a:ext cx="3727766" cy="307227"/>
            <a:chOff x="0" y="0"/>
            <a:chExt cx="7455532" cy="614454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549C9517-3DC8-EF09-3A87-08AD69507DC3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04DD9DB3-411B-324E-6397-176D271C0A16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D388192-79C3-0EDE-CE3D-43EC7DE9ABE3}"/>
              </a:ext>
            </a:extLst>
          </p:cNvPr>
          <p:cNvGrpSpPr/>
          <p:nvPr/>
        </p:nvGrpSpPr>
        <p:grpSpPr>
          <a:xfrm>
            <a:off x="-12589873" y="4258006"/>
            <a:ext cx="3735555" cy="305937"/>
            <a:chOff x="0" y="0"/>
            <a:chExt cx="7471109" cy="611874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CAE8A8CE-8A58-C751-830A-88C20E4EE570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A0E4E4F-7564-1950-7F7A-D15D0438A8EA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60EE61-4A69-322C-6F19-A27AF87BE669}"/>
              </a:ext>
            </a:extLst>
          </p:cNvPr>
          <p:cNvGrpSpPr/>
          <p:nvPr/>
        </p:nvGrpSpPr>
        <p:grpSpPr>
          <a:xfrm>
            <a:off x="-15420758" y="4729658"/>
            <a:ext cx="3724020" cy="299736"/>
            <a:chOff x="0" y="0"/>
            <a:chExt cx="7448040" cy="599472"/>
          </a:xfrm>
        </p:grpSpPr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5386A8BB-DAAD-F49E-1890-71D1CCE6BE74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B4603BA7-7ACA-6801-0D66-F47C31571030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  <p:grpSp>
        <p:nvGrpSpPr>
          <p:cNvPr id="30" name="Group 4">
            <a:extLst>
              <a:ext uri="{FF2B5EF4-FFF2-40B4-BE49-F238E27FC236}">
                <a16:creationId xmlns:a16="http://schemas.microsoft.com/office/drawing/2014/main" id="{1546001D-5BC8-3B63-E837-DCB01EE0C87E}"/>
              </a:ext>
            </a:extLst>
          </p:cNvPr>
          <p:cNvGrpSpPr/>
          <p:nvPr/>
        </p:nvGrpSpPr>
        <p:grpSpPr>
          <a:xfrm>
            <a:off x="-6912821" y="2162925"/>
            <a:ext cx="7274767" cy="1304048"/>
            <a:chOff x="-117507" y="1945985"/>
            <a:chExt cx="11682765" cy="2608096"/>
          </a:xfrm>
        </p:grpSpPr>
        <p:sp>
          <p:nvSpPr>
            <p:cNvPr id="31" name="TextBox 5">
              <a:extLst>
                <a:ext uri="{FF2B5EF4-FFF2-40B4-BE49-F238E27FC236}">
                  <a16:creationId xmlns:a16="http://schemas.microsoft.com/office/drawing/2014/main" id="{23F428AD-8499-7CCE-7FDD-585A00738F36}"/>
                </a:ext>
              </a:extLst>
            </p:cNvPr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You!</a:t>
              </a:r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id="{C1A58CE0-6FD8-DC23-D047-99D4FDA74820}"/>
                </a:ext>
              </a:extLst>
            </p:cNvPr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Service isn’t what we do after the sale – it’s why customers choose Pinnacle.</a:t>
              </a:r>
            </a:p>
          </p:txBody>
        </p:sp>
      </p:grpSp>
      <p:sp>
        <p:nvSpPr>
          <p:cNvPr id="33" name="Freeform 2">
            <a:extLst>
              <a:ext uri="{FF2B5EF4-FFF2-40B4-BE49-F238E27FC236}">
                <a16:creationId xmlns:a16="http://schemas.microsoft.com/office/drawing/2014/main" id="{F23B9895-00DB-B3D3-D49B-E595DA75F09F}"/>
              </a:ext>
            </a:extLst>
          </p:cNvPr>
          <p:cNvSpPr/>
          <p:nvPr/>
        </p:nvSpPr>
        <p:spPr>
          <a:xfrm rot="6300000">
            <a:off x="1405134" y="-4883346"/>
            <a:ext cx="9351908" cy="12611150"/>
          </a:xfrm>
          <a:custGeom>
            <a:avLst/>
            <a:gdLst/>
            <a:ahLst/>
            <a:cxnLst/>
            <a:rect l="l" t="t" r="r" b="b"/>
            <a:pathLst>
              <a:path w="8448900" h="11393434">
                <a:moveTo>
                  <a:pt x="0" y="0"/>
                </a:moveTo>
                <a:lnTo>
                  <a:pt x="8448900" y="0"/>
                </a:lnTo>
                <a:lnTo>
                  <a:pt x="8448900" y="11393433"/>
                </a:lnTo>
                <a:lnTo>
                  <a:pt x="0" y="1139343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4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54587" r="-7914" b="-72150"/>
            </a:stretch>
          </a:blipFill>
        </p:spPr>
        <p:txBody>
          <a:bodyPr/>
          <a:lstStyle/>
          <a:p>
            <a:endParaRPr lang="en-US" sz="1200">
              <a:latin typeface="Plus Jakarta San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462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A81A927D-1ADF-0E77-C5DB-DAE19EF45E59}"/>
              </a:ext>
            </a:extLst>
          </p:cNvPr>
          <p:cNvSpPr txBox="1"/>
          <p:nvPr/>
        </p:nvSpPr>
        <p:spPr>
          <a:xfrm>
            <a:off x="-1524000" y="-7020756"/>
            <a:ext cx="26746200" cy="2706357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 Medium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44C7A-7192-30D3-3773-DCBA6CF3EF16}"/>
              </a:ext>
            </a:extLst>
          </p:cNvPr>
          <p:cNvSpPr/>
          <p:nvPr/>
        </p:nvSpPr>
        <p:spPr>
          <a:xfrm>
            <a:off x="-12801600" y="-18135600"/>
            <a:ext cx="24993600" cy="249936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Plus Jakarta Sans Medium" pitchFamily="2" charset="0"/>
            </a:endParaRPr>
          </a:p>
        </p:txBody>
      </p:sp>
      <p:sp>
        <p:nvSpPr>
          <p:cNvPr id="2" name="WAVE PATTERN"/>
          <p:cNvSpPr/>
          <p:nvPr/>
        </p:nvSpPr>
        <p:spPr>
          <a:xfrm rot="11598">
            <a:off x="-3418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 Medium" pitchFamily="2" charset="0"/>
              </a:rPr>
              <a:t>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19C75E-7684-538E-A2DA-688BCF80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9487" y="685800"/>
            <a:ext cx="7130213" cy="7391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2000" y="2162925"/>
            <a:ext cx="7274767" cy="1281862"/>
            <a:chOff x="-117507" y="1945985"/>
            <a:chExt cx="11682765" cy="2563724"/>
          </a:xfrm>
        </p:grpSpPr>
        <p:sp>
          <p:nvSpPr>
            <p:cNvPr id="5" name="TextBox 5"/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spc="-10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You!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17507" y="3278603"/>
              <a:ext cx="8566028" cy="12311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Service isn’t what we do after the sale – it’s why customers choose Pinnacle.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55FA1-2287-2046-778E-B435E8DDA58E}"/>
              </a:ext>
            </a:extLst>
          </p:cNvPr>
          <p:cNvGrpSpPr/>
          <p:nvPr/>
        </p:nvGrpSpPr>
        <p:grpSpPr>
          <a:xfrm>
            <a:off x="762000" y="3941334"/>
            <a:ext cx="3727766" cy="307227"/>
            <a:chOff x="0" y="0"/>
            <a:chExt cx="7455532" cy="614454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D07588-5AFB-30C3-CC85-096B2694C491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98295E7-9A06-9B93-EBE7-300E65AC020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2B837-DD17-580E-F0EF-3D3EE3BA631C}"/>
              </a:ext>
            </a:extLst>
          </p:cNvPr>
          <p:cNvGrpSpPr/>
          <p:nvPr/>
        </p:nvGrpSpPr>
        <p:grpSpPr>
          <a:xfrm>
            <a:off x="758104" y="4336142"/>
            <a:ext cx="3735555" cy="305937"/>
            <a:chOff x="0" y="0"/>
            <a:chExt cx="7471109" cy="61187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883386-48D2-C4A5-EF03-327601AF77C4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0B6AEA-1B3C-299A-506D-5A9C7A7F30D2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AD3C80-9F90-D2F5-F7FA-7E514B64B256}"/>
              </a:ext>
            </a:extLst>
          </p:cNvPr>
          <p:cNvGrpSpPr/>
          <p:nvPr/>
        </p:nvGrpSpPr>
        <p:grpSpPr>
          <a:xfrm>
            <a:off x="763872" y="4729658"/>
            <a:ext cx="3724020" cy="299736"/>
            <a:chOff x="0" y="0"/>
            <a:chExt cx="7448040" cy="59947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373F2DB-7D2B-00B6-8DD8-134CF3D2401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105F6B5E-F8ED-A6F5-03E1-AFF5057D761E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e0f800e19a456b57906f2c950d122fca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3d0f3c6d4bb4c319b24966faca6a02f1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Props1.xml><?xml version="1.0" encoding="utf-8"?>
<ds:datastoreItem xmlns:ds="http://schemas.openxmlformats.org/officeDocument/2006/customXml" ds:itemID="{4FAEBE2A-ABCB-4113-A943-0AF85F211E5D}">
  <ds:schemaRefs>
    <ds:schemaRef ds:uri="ab725d25-bf43-410a-b88d-3adcf776fa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11D30F-63B1-41CD-AEA0-3579A0298D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6C1DB6-EE5C-4D7E-B490-E49A730C79C8}">
  <ds:schemaRefs>
    <ds:schemaRef ds:uri="ab725d25-bf43-410a-b88d-3adcf776fa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793</Words>
  <Application>Microsoft Macintosh PowerPoint</Application>
  <PresentationFormat>Widescreen</PresentationFormat>
  <Paragraphs>205</Paragraphs>
  <Slides>10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Plus Jakarta Sans Medium</vt:lpstr>
      <vt:lpstr>Plus Jakarta Sans Light</vt:lpstr>
      <vt:lpstr>Plus Jakarta Sans SemiBold</vt:lpstr>
      <vt:lpstr>Arial</vt:lpstr>
      <vt:lpstr>Aptos Display</vt:lpstr>
      <vt:lpstr>Aptos</vt:lpstr>
      <vt:lpstr>Gotham</vt:lpstr>
      <vt:lpstr>Plus Jakarta Sans ExtraBold</vt:lpstr>
      <vt:lpstr>Office Theme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Mandy Rogers</dc:creator>
  <cp:lastModifiedBy>Sannel Patel</cp:lastModifiedBy>
  <cp:revision>3</cp:revision>
  <dcterms:created xsi:type="dcterms:W3CDTF">2026-01-28T14:53:45Z</dcterms:created>
  <dcterms:modified xsi:type="dcterms:W3CDTF">2026-02-10T02:08:31Z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