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7" r:id="rId1"/>
    <p:sldMasterId id="2147483682" r:id="rId2"/>
  </p:sldMasterIdLst>
  <p:notesMasterIdLst>
    <p:notesMasterId r:id="rId32"/>
  </p:notesMasterIdLst>
  <p:handoutMasterIdLst>
    <p:handoutMasterId r:id="rId33"/>
  </p:handoutMasterIdLst>
  <p:sldIdLst>
    <p:sldId id="257" r:id="rId3"/>
    <p:sldId id="260" r:id="rId4"/>
    <p:sldId id="265" r:id="rId5"/>
    <p:sldId id="262" r:id="rId6"/>
    <p:sldId id="264" r:id="rId7"/>
    <p:sldId id="266" r:id="rId8"/>
    <p:sldId id="460" r:id="rId9"/>
    <p:sldId id="464" r:id="rId10"/>
    <p:sldId id="279" r:id="rId11"/>
    <p:sldId id="287" r:id="rId12"/>
    <p:sldId id="291" r:id="rId13"/>
    <p:sldId id="288" r:id="rId14"/>
    <p:sldId id="280" r:id="rId15"/>
    <p:sldId id="285" r:id="rId16"/>
    <p:sldId id="281" r:id="rId17"/>
    <p:sldId id="283" r:id="rId18"/>
    <p:sldId id="284" r:id="rId19"/>
    <p:sldId id="286" r:id="rId20"/>
    <p:sldId id="289" r:id="rId21"/>
    <p:sldId id="290" r:id="rId22"/>
    <p:sldId id="269" r:id="rId23"/>
    <p:sldId id="268" r:id="rId24"/>
    <p:sldId id="270" r:id="rId25"/>
    <p:sldId id="272" r:id="rId26"/>
    <p:sldId id="273" r:id="rId27"/>
    <p:sldId id="274" r:id="rId28"/>
    <p:sldId id="275" r:id="rId29"/>
    <p:sldId id="276" r:id="rId30"/>
    <p:sldId id="278"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194CF"/>
    <a:srgbClr val="60B0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202"/>
    <p:restoredTop sz="92438"/>
  </p:normalViewPr>
  <p:slideViewPr>
    <p:cSldViewPr snapToGrid="0" snapToObjects="1">
      <p:cViewPr varScale="1">
        <p:scale>
          <a:sx n="103" d="100"/>
          <a:sy n="103" d="100"/>
        </p:scale>
        <p:origin x="288" y="176"/>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3BA7696B-EA87-A64C-B33C-CD40F97D6346}" type="datetimeFigureOut">
              <a:rPr lang="en-US" smtClean="0"/>
              <a:t>11/15/24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73F5536-547E-A646-B154-6BEF68101A1C}" type="slidenum">
              <a:rPr lang="en-US" smtClean="0"/>
              <a:t>‹n°›</a:t>
            </a:fld>
            <a:endParaRPr lang="en-US"/>
          </a:p>
        </p:txBody>
      </p:sp>
    </p:spTree>
    <p:extLst>
      <p:ext uri="{BB962C8B-B14F-4D97-AF65-F5344CB8AC3E}">
        <p14:creationId xmlns:p14="http://schemas.microsoft.com/office/powerpoint/2010/main" val="194393946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9E58299C-D6E0-CE4A-AE73-643E7E4FC347}" type="datetimeFigureOut">
              <a:rPr lang="en-US" smtClean="0"/>
              <a:t>11/15/24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C5F1AA-07A1-F540-B011-75B56A61BD0E}" type="slidenum">
              <a:rPr lang="en-US" smtClean="0"/>
              <a:t>‹n°›</a:t>
            </a:fld>
            <a:endParaRPr lang="en-US"/>
          </a:p>
        </p:txBody>
      </p:sp>
    </p:spTree>
    <p:extLst>
      <p:ext uri="{BB962C8B-B14F-4D97-AF65-F5344CB8AC3E}">
        <p14:creationId xmlns:p14="http://schemas.microsoft.com/office/powerpoint/2010/main" val="134696971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60832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9083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21900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55298"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55299"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3694B82-AE61-F342-B4DF-8776B76844DB}" type="slidenum">
              <a:rPr lang="en-US" sz="1200">
                <a:latin typeface="Calibri" charset="0"/>
              </a:rPr>
              <a:pPr eaLnBrk="1" hangingPunct="1"/>
              <a:t>23</a:t>
            </a:fld>
            <a:endParaRPr lang="en-US" sz="1200">
              <a:latin typeface="Calibri" charset="0"/>
            </a:endParaRPr>
          </a:p>
        </p:txBody>
      </p:sp>
    </p:spTree>
    <p:extLst>
      <p:ext uri="{BB962C8B-B14F-4D97-AF65-F5344CB8AC3E}">
        <p14:creationId xmlns:p14="http://schemas.microsoft.com/office/powerpoint/2010/main" val="1826386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59394"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5939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860D97F-8DF7-D343-A619-0E2A3345D0F8}" type="slidenum">
              <a:rPr lang="en-US" sz="1200">
                <a:latin typeface="Calibri" charset="0"/>
              </a:rPr>
              <a:pPr eaLnBrk="1" hangingPunct="1"/>
              <a:t>24</a:t>
            </a:fld>
            <a:endParaRPr lang="en-US" sz="1200">
              <a:latin typeface="Calibri" charset="0"/>
            </a:endParaRPr>
          </a:p>
        </p:txBody>
      </p:sp>
    </p:spTree>
    <p:extLst>
      <p:ext uri="{BB962C8B-B14F-4D97-AF65-F5344CB8AC3E}">
        <p14:creationId xmlns:p14="http://schemas.microsoft.com/office/powerpoint/2010/main" val="1361488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6144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6144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0659E5A-2CD0-A94E-89D8-CFD34DD31EB7}" type="slidenum">
              <a:rPr lang="en-US" sz="1200">
                <a:latin typeface="Calibri" charset="0"/>
              </a:rPr>
              <a:pPr eaLnBrk="1" hangingPunct="1"/>
              <a:t>25</a:t>
            </a:fld>
            <a:endParaRPr lang="en-US" sz="1200">
              <a:latin typeface="Calibri" charset="0"/>
            </a:endParaRPr>
          </a:p>
        </p:txBody>
      </p:sp>
    </p:spTree>
    <p:extLst>
      <p:ext uri="{BB962C8B-B14F-4D97-AF65-F5344CB8AC3E}">
        <p14:creationId xmlns:p14="http://schemas.microsoft.com/office/powerpoint/2010/main" val="672198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6349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DD039A8-A124-EB44-A93A-3C51DE5291D2}" type="slidenum">
              <a:rPr lang="en-US" sz="1200">
                <a:latin typeface="Calibri" charset="0"/>
              </a:rPr>
              <a:pPr eaLnBrk="1" hangingPunct="1"/>
              <a:t>26</a:t>
            </a:fld>
            <a:endParaRPr lang="en-US" sz="1200">
              <a:latin typeface="Calibri" charset="0"/>
            </a:endParaRPr>
          </a:p>
        </p:txBody>
      </p:sp>
    </p:spTree>
    <p:extLst>
      <p:ext uri="{BB962C8B-B14F-4D97-AF65-F5344CB8AC3E}">
        <p14:creationId xmlns:p14="http://schemas.microsoft.com/office/powerpoint/2010/main" val="1926788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6349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DD039A8-A124-EB44-A93A-3C51DE5291D2}" type="slidenum">
              <a:rPr lang="en-US" sz="1200">
                <a:latin typeface="Calibri" charset="0"/>
              </a:rPr>
              <a:pPr eaLnBrk="1" hangingPunct="1"/>
              <a:t>27</a:t>
            </a:fld>
            <a:endParaRPr lang="en-US" sz="1200">
              <a:latin typeface="Calibri" charset="0"/>
            </a:endParaRPr>
          </a:p>
        </p:txBody>
      </p:sp>
    </p:spTree>
    <p:extLst>
      <p:ext uri="{BB962C8B-B14F-4D97-AF65-F5344CB8AC3E}">
        <p14:creationId xmlns:p14="http://schemas.microsoft.com/office/powerpoint/2010/main" val="18154818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6349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DD039A8-A124-EB44-A93A-3C51DE5291D2}" type="slidenum">
              <a:rPr lang="en-US" sz="1200">
                <a:latin typeface="Calibri" charset="0"/>
              </a:rPr>
              <a:pPr eaLnBrk="1" hangingPunct="1"/>
              <a:t>28</a:t>
            </a:fld>
            <a:endParaRPr lang="en-US" sz="1200">
              <a:latin typeface="Calibri" charset="0"/>
            </a:endParaRPr>
          </a:p>
        </p:txBody>
      </p:sp>
    </p:spTree>
    <p:extLst>
      <p:ext uri="{BB962C8B-B14F-4D97-AF65-F5344CB8AC3E}">
        <p14:creationId xmlns:p14="http://schemas.microsoft.com/office/powerpoint/2010/main" val="15610512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6349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DD039A8-A124-EB44-A93A-3C51DE5291D2}" type="slidenum">
              <a:rPr lang="en-US" sz="1200">
                <a:latin typeface="Calibri" charset="0"/>
              </a:rPr>
              <a:pPr eaLnBrk="1" hangingPunct="1"/>
              <a:t>29</a:t>
            </a:fld>
            <a:endParaRPr lang="en-US" sz="1200">
              <a:latin typeface="Calibri" charset="0"/>
            </a:endParaRPr>
          </a:p>
        </p:txBody>
      </p:sp>
    </p:spTree>
    <p:extLst>
      <p:ext uri="{BB962C8B-B14F-4D97-AF65-F5344CB8AC3E}">
        <p14:creationId xmlns:p14="http://schemas.microsoft.com/office/powerpoint/2010/main" val="2033903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solidFill>
            <a:schemeClr val="accent1"/>
          </a:solidFill>
          <a:ln>
            <a:solidFill>
              <a:schemeClr val="accent1"/>
            </a:solidFill>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atin typeface="Georgia" charset="0"/>
                <a:ea typeface="Georgia" charset="0"/>
                <a:cs typeface="Georgia" charset="0"/>
              </a:defRPr>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C57CCF57-C41A-7E4A-9C1A-8D20DA38CC3C}" type="datetime1">
              <a:rPr lang="en-US" smtClean="0"/>
              <a:t>11/15/24</a:t>
            </a:fld>
            <a:endParaRPr lang="en-US" dirty="0"/>
          </a:p>
        </p:txBody>
      </p:sp>
      <p:sp>
        <p:nvSpPr>
          <p:cNvPr id="9" name="Footer Placeholder 8"/>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endParaRPr lang="en-US" dirty="0"/>
          </a:p>
        </p:txBody>
      </p:sp>
      <p:sp>
        <p:nvSpPr>
          <p:cNvPr id="10" name="Slide Number Placeholder 9"/>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chemeClr val="accent1"/>
          </a:solidFill>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05FACD-0C18-D24B-BBE6-30B225998502}" type="datetime1">
              <a:rPr lang="en-US" smtClean="0"/>
              <a:t>11/15/24</a:t>
            </a:fld>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8" name="Footer Placeholder 5"/>
          <p:cNvSpPr>
            <a:spLocks noGrp="1"/>
          </p:cNvSpPr>
          <p:nvPr>
            <p:ph type="ftr" sz="quarter" idx="11"/>
          </p:nvPr>
        </p:nvSpPr>
        <p:spPr>
          <a:xfrm>
            <a:off x="1446028" y="6041362"/>
            <a:ext cx="7649806" cy="621708"/>
          </a:xfrm>
          <a:prstGeom prst="rect">
            <a:avLst/>
          </a:prstGeom>
        </p:spPr>
        <p:txBody>
          <a:bodyPr/>
          <a:lstStyle/>
          <a:p>
            <a:r>
              <a:rPr lang="en-US"/>
              <a:t>This presentation, including any documents accompanying this presentation, may contain confidential and/or proprietary information. </a:t>
            </a:r>
            <a:r>
              <a:rPr lang="en-US" dirty="0"/>
              <a:t>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solidFill>
            <a:schemeClr val="accent1"/>
          </a:solidFill>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A7E821-5C6A-344F-8E3C-225BF3D829EF}" type="datetime1">
              <a:rPr lang="en-US" smtClean="0"/>
              <a:t>11/15/24</a:t>
            </a:fld>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8" name="Footer Placeholder 5"/>
          <p:cNvSpPr>
            <a:spLocks noGrp="1"/>
          </p:cNvSpPr>
          <p:nvPr>
            <p:ph type="ftr" sz="quarter" idx="11"/>
          </p:nvPr>
        </p:nvSpPr>
        <p:spPr>
          <a:xfrm>
            <a:off x="1446028" y="6041362"/>
            <a:ext cx="7649806" cy="621708"/>
          </a:xfrm>
          <a:prstGeom prst="rect">
            <a:avLst/>
          </a:prstGeom>
        </p:spPr>
        <p:txBody>
          <a:bodyPr/>
          <a:lstStyle/>
          <a:p>
            <a:r>
              <a:rPr lang="en-US"/>
              <a:t>This presentation, including any documents accompanying this presentation, may contain confidential and/or proprietary information. </a:t>
            </a:r>
            <a:r>
              <a:rPr lang="en-US" dirty="0"/>
              <a:t>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chemeClr val="accent1"/>
          </a:solidFill>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19308DF-00E2-DA44-9F04-0E78C4CDE459}" type="datetime1">
              <a:rPr lang="en-US" smtClean="0"/>
              <a:t>11/15/24</a:t>
            </a:fld>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
        <p:nvSpPr>
          <p:cNvPr id="9" name="Footer Placeholder 5"/>
          <p:cNvSpPr>
            <a:spLocks noGrp="1"/>
          </p:cNvSpPr>
          <p:nvPr>
            <p:ph type="ftr" sz="quarter" idx="11"/>
          </p:nvPr>
        </p:nvSpPr>
        <p:spPr>
          <a:xfrm>
            <a:off x="1446028" y="6041362"/>
            <a:ext cx="7649806" cy="621708"/>
          </a:xfrm>
          <a:prstGeom prst="rect">
            <a:avLst/>
          </a:prstGeom>
        </p:spPr>
        <p:txBody>
          <a:bodyPr/>
          <a:lstStyle/>
          <a:p>
            <a:r>
              <a:rPr lang="en-US"/>
              <a:t>This presentation, including any documents accompanying this presentation, may contain confidential and/or proprietary information. </a:t>
            </a:r>
            <a:r>
              <a:rPr lang="en-US" dirty="0"/>
              <a:t>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chemeClr val="accent1"/>
          </a:solidFill>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BD6E49-E529-8842-B750-56DC050D1EEA}" type="datetime1">
              <a:rPr lang="en-US" smtClean="0"/>
              <a:t>11/15/24</a:t>
            </a:fld>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
        <p:nvSpPr>
          <p:cNvPr id="11" name="Footer Placeholder 5"/>
          <p:cNvSpPr>
            <a:spLocks noGrp="1"/>
          </p:cNvSpPr>
          <p:nvPr>
            <p:ph type="ftr" sz="quarter" idx="11"/>
          </p:nvPr>
        </p:nvSpPr>
        <p:spPr>
          <a:xfrm>
            <a:off x="1446028" y="6041362"/>
            <a:ext cx="7649806" cy="621708"/>
          </a:xfrm>
          <a:prstGeom prst="rect">
            <a:avLst/>
          </a:prstGeom>
        </p:spPr>
        <p:txBody>
          <a:bodyPr/>
          <a:lstStyle/>
          <a:p>
            <a:r>
              <a:rPr lang="en-US"/>
              <a:t>This presentation, including any documents accompanying this presentation, may contain confidential and/or proprietary information. </a:t>
            </a:r>
            <a:r>
              <a:rPr lang="en-US" dirty="0"/>
              <a:t>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chemeClr val="accent1"/>
          </a:solidFill>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CB8D11-91CB-CF4C-83DF-221074A6BBC4}" type="datetime1">
              <a:rPr lang="en-US" smtClean="0"/>
              <a:t>11/15/24</a:t>
            </a:fld>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
        <p:nvSpPr>
          <p:cNvPr id="7" name="Footer Placeholder 5"/>
          <p:cNvSpPr>
            <a:spLocks noGrp="1"/>
          </p:cNvSpPr>
          <p:nvPr>
            <p:ph type="ftr" sz="quarter" idx="11"/>
          </p:nvPr>
        </p:nvSpPr>
        <p:spPr>
          <a:xfrm>
            <a:off x="1446028" y="6041362"/>
            <a:ext cx="7649806" cy="621708"/>
          </a:xfrm>
          <a:prstGeom prst="rect">
            <a:avLst/>
          </a:prstGeom>
        </p:spPr>
        <p:txBody>
          <a:bodyPr/>
          <a:lstStyle/>
          <a:p>
            <a:r>
              <a:rPr lang="en-US"/>
              <a:t>This presentation, including any documents accompanying this presentation, may contain confidential and/or proprietary information. </a:t>
            </a:r>
            <a:r>
              <a:rPr lang="en-US" dirty="0"/>
              <a:t>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E2D395-0C86-D444-B427-416332F07126}" type="datetime1">
              <a:rPr lang="en-US" smtClean="0"/>
              <a:t>11/15/24</a:t>
            </a:fld>
            <a:endParaRPr lang="en-US" dirty="0"/>
          </a:p>
        </p:txBody>
      </p:sp>
      <p:sp>
        <p:nvSpPr>
          <p:cNvPr id="3" name="Footer Placeholder 2"/>
          <p:cNvSpPr>
            <a:spLocks noGrp="1"/>
          </p:cNvSpPr>
          <p:nvPr>
            <p:ph type="ftr" sz="quarter" idx="11"/>
          </p:nvPr>
        </p:nvSpPr>
        <p:spPr>
          <a:xfrm>
            <a:off x="1431850" y="6041362"/>
            <a:ext cx="7663983" cy="621708"/>
          </a:xfrm>
          <a:prstGeom prst="rect">
            <a:avLst/>
          </a:prstGeom>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A561E9-EA5C-2F46-A888-F85B909430B0}" type="datetime1">
              <a:rPr lang="en-US" smtClean="0"/>
              <a:t>11/15/24</a:t>
            </a:fld>
            <a:endParaRPr lang="en-US" dirty="0"/>
          </a:p>
        </p:txBody>
      </p:sp>
      <p:sp>
        <p:nvSpPr>
          <p:cNvPr id="6" name="Footer Placeholder 5"/>
          <p:cNvSpPr>
            <a:spLocks noGrp="1"/>
          </p:cNvSpPr>
          <p:nvPr>
            <p:ph type="ftr" sz="quarter" idx="11"/>
          </p:nvPr>
        </p:nvSpPr>
        <p:spPr>
          <a:xfrm>
            <a:off x="1446028" y="6041362"/>
            <a:ext cx="7649806" cy="621708"/>
          </a:xfrm>
          <a:prstGeom prst="rect">
            <a:avLst/>
          </a:prstGeom>
        </p:spPr>
        <p:txBody>
          <a:bodyPr/>
          <a:lstStyle/>
          <a:p>
            <a:r>
              <a:rPr lang="en-US"/>
              <a:t>This presentation, including any documents accompanying this presentation, may contain confidential and/or proprietary information. </a:t>
            </a:r>
            <a:r>
              <a:rPr lang="en-US" dirty="0"/>
              <a:t>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Drag picture to placeholder or click icon to add</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Footer Placeholder 5"/>
          <p:cNvSpPr>
            <a:spLocks noGrp="1"/>
          </p:cNvSpPr>
          <p:nvPr>
            <p:ph type="ftr" sz="quarter" idx="11"/>
          </p:nvPr>
        </p:nvSpPr>
        <p:spPr>
          <a:xfrm>
            <a:off x="1446028" y="6041362"/>
            <a:ext cx="4848446" cy="621708"/>
          </a:xfrm>
          <a:prstGeom prst="rect">
            <a:avLst/>
          </a:prstGeom>
        </p:spPr>
        <p:txBody>
          <a:bodyPr/>
          <a:lstStyle/>
          <a:p>
            <a:r>
              <a:rPr lang="en-US"/>
              <a:t>This presentation, including any documents accompanying this presentation, may contain confidential and/or proprietary information. </a:t>
            </a:r>
            <a:r>
              <a:rPr lang="en-US" dirty="0"/>
              <a:t>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Drag picture to placeholder or click icon to add</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28E509C-320A-654E-A9AD-2C38DB69D7D4}" type="datetime1">
              <a:rPr lang="en-US" smtClean="0"/>
              <a:t>11/15/24</a:t>
            </a:fld>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
        <p:nvSpPr>
          <p:cNvPr id="8" name="Footer Placeholder 5"/>
          <p:cNvSpPr>
            <a:spLocks noGrp="1"/>
          </p:cNvSpPr>
          <p:nvPr>
            <p:ph type="ftr" sz="quarter" idx="11"/>
          </p:nvPr>
        </p:nvSpPr>
        <p:spPr>
          <a:xfrm>
            <a:off x="1446028" y="6041362"/>
            <a:ext cx="7649806" cy="621708"/>
          </a:xfrm>
          <a:prstGeom prst="rect">
            <a:avLst/>
          </a:prstGeom>
        </p:spPr>
        <p:txBody>
          <a:bodyPr/>
          <a:lstStyle/>
          <a:p>
            <a:r>
              <a:rPr lang="en-US"/>
              <a:t>This presentation, including any documents accompanying this presentation, may contain confidential and/or proprietary information. </a:t>
            </a:r>
            <a:r>
              <a:rPr lang="en-US" dirty="0"/>
              <a:t>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65D88068-AED6-C244-917D-8620D4426CAA}" type="datetime1">
              <a:rPr lang="en-US" smtClean="0"/>
              <a:t>11/15/24</a:t>
            </a:fld>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10" name="Footer Placeholder 5"/>
          <p:cNvSpPr>
            <a:spLocks noGrp="1"/>
          </p:cNvSpPr>
          <p:nvPr>
            <p:ph type="ftr" sz="quarter" idx="11"/>
          </p:nvPr>
        </p:nvSpPr>
        <p:spPr>
          <a:xfrm>
            <a:off x="1446028" y="6041362"/>
            <a:ext cx="7649806" cy="621708"/>
          </a:xfrm>
          <a:prstGeom prst="rect">
            <a:avLst/>
          </a:prstGeom>
        </p:spPr>
        <p:txBody>
          <a:bodyPr/>
          <a:lstStyle/>
          <a:p>
            <a:r>
              <a:rPr lang="en-US"/>
              <a:t>This presentation, including any documents accompanying this presentation, may contain confidential and/or proprietary information. </a:t>
            </a:r>
            <a:r>
              <a:rPr lang="en-US" dirty="0"/>
              <a:t>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p:spPr>
        <p:style>
          <a:lnRef idx="2">
            <a:schemeClr val="accent1">
              <a:shade val="50000"/>
            </a:schemeClr>
          </a:lnRef>
          <a:fillRef idx="1">
            <a:schemeClr val="accent1"/>
          </a:fillRef>
          <a:effectRef idx="0">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E576C33B-3317-3C4E-842E-EA7E370B7A3D}" type="datetime1">
              <a:rPr lang="en-US" smtClean="0"/>
              <a:t>11/15/24</a:t>
            </a:fld>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
        <p:nvSpPr>
          <p:cNvPr id="8" name="Footer Placeholder 5"/>
          <p:cNvSpPr>
            <a:spLocks noGrp="1"/>
          </p:cNvSpPr>
          <p:nvPr>
            <p:ph type="ftr" sz="quarter" idx="11"/>
          </p:nvPr>
        </p:nvSpPr>
        <p:spPr>
          <a:xfrm>
            <a:off x="1446028" y="6041362"/>
            <a:ext cx="7649806" cy="621708"/>
          </a:xfrm>
          <a:prstGeom prst="rect">
            <a:avLst/>
          </a:prstGeom>
        </p:spPr>
        <p:txBody>
          <a:bodyPr/>
          <a:lstStyle/>
          <a:p>
            <a:r>
              <a:rPr lang="en-US"/>
              <a:t>This presentation, including any documents accompanying this presentation, may contain confidential and/or proprietary information. </a:t>
            </a:r>
            <a:r>
              <a:rPr lang="en-US" dirty="0"/>
              <a:t>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66041C-481A-1E40-8121-DBA191536239}" type="datetime1">
              <a:rPr lang="en-US" smtClean="0"/>
              <a:t>11/15/24</a:t>
            </a:fld>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8" name="Footer Placeholder 5"/>
          <p:cNvSpPr>
            <a:spLocks noGrp="1"/>
          </p:cNvSpPr>
          <p:nvPr>
            <p:ph type="ftr" sz="quarter" idx="11"/>
          </p:nvPr>
        </p:nvSpPr>
        <p:spPr>
          <a:xfrm>
            <a:off x="1446028" y="6041362"/>
            <a:ext cx="7649806" cy="621708"/>
          </a:xfrm>
          <a:prstGeom prst="rect">
            <a:avLst/>
          </a:prstGeom>
        </p:spPr>
        <p:txBody>
          <a:bodyPr/>
          <a:lstStyle/>
          <a:p>
            <a:r>
              <a:rPr lang="en-US"/>
              <a:t>This presentation, including any documents accompanying this presentation, may contain confidential and/or proprietary information. </a:t>
            </a:r>
            <a:r>
              <a:rPr lang="en-US" dirty="0"/>
              <a:t>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lvl1pPr>
              <a:defRPr>
                <a:effectLst/>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4F2F1D-66F6-E747-A57F-82A62F2F261B}" type="datetime1">
              <a:rPr lang="en-US" smtClean="0"/>
              <a:t>11/15/24</a:t>
            </a:fld>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8" name="Footer Placeholder 5"/>
          <p:cNvSpPr>
            <a:spLocks noGrp="1"/>
          </p:cNvSpPr>
          <p:nvPr>
            <p:ph type="ftr" sz="quarter" idx="11"/>
          </p:nvPr>
        </p:nvSpPr>
        <p:spPr>
          <a:xfrm>
            <a:off x="1446028" y="6041362"/>
            <a:ext cx="7649806" cy="621708"/>
          </a:xfrm>
          <a:prstGeom prst="rect">
            <a:avLst/>
          </a:prstGeom>
        </p:spPr>
        <p:txBody>
          <a:bodyPr/>
          <a:lstStyle/>
          <a:p>
            <a:r>
              <a:rPr lang="en-US"/>
              <a:t>This presentation, including any documents accompanying this presentation, may contain confidential and/or proprietary information. </a:t>
            </a:r>
            <a:r>
              <a:rPr lang="en-US" dirty="0"/>
              <a:t>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130426"/>
            <a:ext cx="9448800" cy="1470025"/>
          </a:xfrm>
        </p:spPr>
        <p:txBody>
          <a:body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CB0496A9-3B7D-594E-9503-E4D73691B527}"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‹n°›</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128D6239-16A4-AF43-90F8-8724096C80A0}"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‹n°›</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828799" y="4406901"/>
            <a:ext cx="9497484"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1828799" y="2906713"/>
            <a:ext cx="9497484"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C602DB16-8EB3-7641-BE95-2F6E1150475B}"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‹n°›</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032000" y="1600201"/>
            <a:ext cx="4572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908800" y="1600201"/>
            <a:ext cx="4470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7"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2DDD03F6-164C-5E43-94C4-0147FCD578B8}"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‹n°›</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8"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9"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B5F58093-D90D-5942-A777-42EB80DED4D0}"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‹n°›</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4"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5"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89EB9DF9-40C8-3D4F-AE93-7A63A04700E1}"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‹n°›</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3"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4"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9D5A162E-CC83-7844-BA3B-4F940C286031}"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‹n°›</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1" y="273050"/>
            <a:ext cx="3657600" cy="116205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5892800" y="1447800"/>
            <a:ext cx="5689600" cy="46783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828800" y="1435101"/>
            <a:ext cx="36576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7"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4550D80D-891B-A145-BA3B-6FFE4AE3C687}"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‹n°›</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1066800"/>
            <a:ext cx="7315200" cy="36607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7"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8D1BA6DE-2063-F643-8A53-F23E063C2E7E}"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‹n°›</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9A5CE566-F5A5-4043-8288-BEFC611FD54D}"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‹n°›</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143001"/>
            <a:ext cx="2743200" cy="4983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143001"/>
            <a:ext cx="8026400" cy="49831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87809BB5-CE7D-E748-9349-16FBEDBDE8D5}"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‹n°›</a:t>
            </a:fld>
            <a:endParaRPr lang="en-US" altLang="x-none">
              <a:solidFill>
                <a:prstClr val="black"/>
              </a:solidFill>
              <a:latin typeface="Arial" charset="0"/>
              <a:ea typeface="ＭＳ Ｐゴシック" charset="-128"/>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2.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noFill/>
          <a:ln>
            <a:noFill/>
          </a:ln>
        </p:spPr>
        <p:style>
          <a:lnRef idx="2">
            <a:schemeClr val="dk1"/>
          </a:lnRef>
          <a:fillRef idx="1">
            <a:schemeClr val="lt1"/>
          </a:fillRef>
          <a:effectRef idx="0">
            <a:schemeClr val="dk1"/>
          </a:effectRef>
          <a:fontRef idx="none"/>
        </p:style>
        <p:txBody>
          <a:bodyPr vert="horz" lIns="91440" tIns="45720" rIns="91440" bIns="45720" rtlCol="0" anchor="b">
            <a:noAutofit/>
          </a:bodyPr>
          <a:lstStyle/>
          <a:p>
            <a:r>
              <a:rPr lang="en-US" dirty="0"/>
              <a:t>Click to edit Master title style</a:t>
            </a:r>
          </a:p>
        </p:txBody>
      </p:sp>
      <p:sp>
        <p:nvSpPr>
          <p:cNvPr id="3" name="Text Placeholder 2"/>
          <p:cNvSpPr>
            <a:spLocks noGrp="1"/>
          </p:cNvSpPr>
          <p:nvPr>
            <p:ph type="body" idx="1"/>
          </p:nvPr>
        </p:nvSpPr>
        <p:spPr>
          <a:xfrm>
            <a:off x="810000" y="2184401"/>
            <a:ext cx="10563285" cy="3674397"/>
          </a:xfrm>
          <a:prstGeom prst="rect">
            <a:avLst/>
          </a:prstGeom>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BFA5AB0E-C661-4744-A60B-024A6080AB6A}" type="datetime1">
              <a:rPr lang="en-US" smtClean="0"/>
              <a:t>11/15/24</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‹n°›</a:t>
            </a:fld>
            <a:endParaRPr lang="en-US" dirty="0"/>
          </a:p>
        </p:txBody>
      </p:sp>
      <p:pic>
        <p:nvPicPr>
          <p:cNvPr id="7" name="Picture 6"/>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349134" y="5861050"/>
            <a:ext cx="1155469" cy="648809"/>
          </a:xfrm>
          <a:prstGeom prst="rect">
            <a:avLst/>
          </a:prstGeom>
        </p:spPr>
      </p:pic>
      <p:sp>
        <p:nvSpPr>
          <p:cNvPr id="8" name="Footer Placeholder 5"/>
          <p:cNvSpPr>
            <a:spLocks noGrp="1"/>
          </p:cNvSpPr>
          <p:nvPr>
            <p:ph type="ftr" sz="quarter" idx="3"/>
          </p:nvPr>
        </p:nvSpPr>
        <p:spPr>
          <a:xfrm>
            <a:off x="1446028" y="6041362"/>
            <a:ext cx="7649806" cy="621708"/>
          </a:xfrm>
          <a:prstGeom prst="rect">
            <a:avLst/>
          </a:prstGeom>
        </p:spPr>
        <p:txBody>
          <a:bodyPr/>
          <a:lstStyle>
            <a:lvl1pPr>
              <a:defRPr sz="900"/>
            </a:lvl1pPr>
          </a:lstStyle>
          <a:p>
            <a:r>
              <a:rPr lang="en-US" dirty="0"/>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Tree>
    <p:extLst>
      <p:ext uri="{BB962C8B-B14F-4D97-AF65-F5344CB8AC3E}">
        <p14:creationId xmlns:p14="http://schemas.microsoft.com/office/powerpoint/2010/main" val="1385243687"/>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Lst>
  <p:hf sldNum="0" hdr="0" dt="0"/>
  <p:txStyles>
    <p:titleStyle>
      <a:lvl1pPr algn="l" defTabSz="457200" rtl="0" eaLnBrk="1" latinLnBrk="0" hangingPunct="1">
        <a:spcBef>
          <a:spcPct val="0"/>
        </a:spcBef>
        <a:buNone/>
        <a:defRPr sz="4000" b="1" kern="1200" baseline="0">
          <a:solidFill>
            <a:schemeClr val="bg1"/>
          </a:solidFill>
          <a:effectLst/>
          <a:latin typeface="Georgia"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Arial" charset="0"/>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Arial" charset="0"/>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Arial" charset="0"/>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Arial" charset="0"/>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Arial" charset="0"/>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032000" y="762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2"/>
          <p:cNvSpPr>
            <a:spLocks noGrp="1"/>
          </p:cNvSpPr>
          <p:nvPr>
            <p:ph type="body" idx="1"/>
          </p:nvPr>
        </p:nvSpPr>
        <p:spPr bwMode="auto">
          <a:xfrm>
            <a:off x="2133600" y="1600200"/>
            <a:ext cx="9448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pic>
        <p:nvPicPr>
          <p:cNvPr id="8" name="Picture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49134" y="5861050"/>
            <a:ext cx="1155469" cy="648809"/>
          </a:xfrm>
          <a:prstGeom prst="rect">
            <a:avLst/>
          </a:prstGeom>
        </p:spPr>
      </p:pic>
      <p:sp>
        <p:nvSpPr>
          <p:cNvPr id="2" name="Rectangle 1"/>
          <p:cNvSpPr/>
          <p:nvPr userDrawn="1"/>
        </p:nvSpPr>
        <p:spPr>
          <a:xfrm>
            <a:off x="531108" y="-11039"/>
            <a:ext cx="838200" cy="5867400"/>
          </a:xfrm>
          <a:prstGeom prst="rect">
            <a:avLst/>
          </a:prstGeom>
          <a:solidFill>
            <a:schemeClr val="accent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400" eaLnBrk="0" fontAlgn="base" hangingPunct="0">
              <a:spcBef>
                <a:spcPct val="0"/>
              </a:spcBef>
              <a:spcAft>
                <a:spcPct val="0"/>
              </a:spcAft>
            </a:pPr>
            <a:endParaRPr lang="en-US">
              <a:solidFill>
                <a:prstClr val="white"/>
              </a:solidFill>
            </a:endParaRPr>
          </a:p>
        </p:txBody>
      </p:sp>
    </p:spTree>
    <p:extLst>
      <p:ext uri="{BB962C8B-B14F-4D97-AF65-F5344CB8AC3E}">
        <p14:creationId xmlns:p14="http://schemas.microsoft.com/office/powerpoint/2010/main" val="1273518940"/>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sldNum="0" hdr="0" ftr="0" dt="0"/>
  <p:txStyles>
    <p:titleStyle>
      <a:lvl1pPr algn="l" rtl="0" eaLnBrk="0" fontAlgn="base" hangingPunct="0">
        <a:spcBef>
          <a:spcPct val="0"/>
        </a:spcBef>
        <a:spcAft>
          <a:spcPct val="0"/>
        </a:spcAft>
        <a:defRPr sz="3600" kern="1200">
          <a:solidFill>
            <a:schemeClr val="tx1"/>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1"/>
          </a:solidFill>
          <a:latin typeface="Calibri" pitchFamily="34" charset="0"/>
          <a:ea typeface="ＭＳ Ｐゴシック" charset="0"/>
          <a:cs typeface="ＭＳ Ｐゴシック" charset="0"/>
        </a:defRPr>
      </a:lvl2pPr>
      <a:lvl3pPr algn="l" rtl="0" eaLnBrk="0" fontAlgn="base" hangingPunct="0">
        <a:spcBef>
          <a:spcPct val="0"/>
        </a:spcBef>
        <a:spcAft>
          <a:spcPct val="0"/>
        </a:spcAft>
        <a:defRPr sz="3600">
          <a:solidFill>
            <a:schemeClr val="tx1"/>
          </a:solidFill>
          <a:latin typeface="Calibri" pitchFamily="34" charset="0"/>
          <a:ea typeface="ＭＳ Ｐゴシック" charset="0"/>
          <a:cs typeface="ＭＳ Ｐゴシック" charset="0"/>
        </a:defRPr>
      </a:lvl3pPr>
      <a:lvl4pPr algn="l" rtl="0" eaLnBrk="0" fontAlgn="base" hangingPunct="0">
        <a:spcBef>
          <a:spcPct val="0"/>
        </a:spcBef>
        <a:spcAft>
          <a:spcPct val="0"/>
        </a:spcAft>
        <a:defRPr sz="3600">
          <a:solidFill>
            <a:schemeClr val="tx1"/>
          </a:solidFill>
          <a:latin typeface="Calibri" pitchFamily="34" charset="0"/>
          <a:ea typeface="ＭＳ Ｐゴシック" charset="0"/>
          <a:cs typeface="ＭＳ Ｐゴシック" charset="0"/>
        </a:defRPr>
      </a:lvl4pPr>
      <a:lvl5pPr algn="l" rtl="0" eaLnBrk="0" fontAlgn="base" hangingPunct="0">
        <a:spcBef>
          <a:spcPct val="0"/>
        </a:spcBef>
        <a:spcAft>
          <a:spcPct val="0"/>
        </a:spcAft>
        <a:defRPr sz="36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41.jpeg"/><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32.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48.jpeg"/></Relationships>
</file>

<file path=ppt/slides/_rels/slide2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2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jpeg"/></Relationships>
</file>

<file path=ppt/slides/_rels/slide2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ctrTitle" idx="4294967295"/>
          </p:nvPr>
        </p:nvSpPr>
        <p:spPr>
          <a:xfrm>
            <a:off x="0" y="1136122"/>
            <a:ext cx="11209867" cy="3399784"/>
          </a:xfrm>
          <a:noFill/>
          <a:ln>
            <a:noFill/>
          </a:ln>
        </p:spPr>
        <p:style>
          <a:lnRef idx="2">
            <a:schemeClr val="dk1"/>
          </a:lnRef>
          <a:fillRef idx="1">
            <a:schemeClr val="lt1"/>
          </a:fillRef>
          <a:effectRef idx="0">
            <a:schemeClr val="dk1"/>
          </a:effectRef>
          <a:fontRef idx="minor">
            <a:schemeClr val="dk1"/>
          </a:fontRef>
        </p:style>
        <p:txBody>
          <a:bodyPr/>
          <a:lstStyle/>
          <a:p>
            <a:pPr algn="r"/>
            <a:r>
              <a:rPr lang="en-US" sz="2800" dirty="0">
                <a:solidFill>
                  <a:schemeClr val="accent1"/>
                </a:solidFill>
                <a:latin typeface="Georgia" charset="0"/>
                <a:ea typeface="Georgia" charset="0"/>
                <a:cs typeface="Georgia" charset="0"/>
              </a:rPr>
              <a:t>The World’s Most Advanced Ozone Technology</a:t>
            </a: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3386"/>
            <a:ext cx="2636068" cy="6858000"/>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25495" y="889002"/>
            <a:ext cx="6319002" cy="3545754"/>
          </a:xfrm>
          <a:prstGeom prst="rect">
            <a:avLst/>
          </a:prstGeom>
        </p:spPr>
      </p:pic>
      <p:sp>
        <p:nvSpPr>
          <p:cNvPr id="2" name="ZoneTexte 1">
            <a:extLst>
              <a:ext uri="{FF2B5EF4-FFF2-40B4-BE49-F238E27FC236}">
                <a16:creationId xmlns:a16="http://schemas.microsoft.com/office/drawing/2014/main" id="{17CBD735-7C04-8617-9044-F64ABA375348}"/>
              </a:ext>
            </a:extLst>
          </p:cNvPr>
          <p:cNvSpPr txBox="1"/>
          <p:nvPr/>
        </p:nvSpPr>
        <p:spPr>
          <a:xfrm>
            <a:off x="2815389" y="4836695"/>
            <a:ext cx="8169443" cy="369332"/>
          </a:xfrm>
          <a:prstGeom prst="rect">
            <a:avLst/>
          </a:prstGeom>
          <a:noFill/>
        </p:spPr>
        <p:txBody>
          <a:bodyPr wrap="square" rtlCol="0">
            <a:spAutoFit/>
          </a:bodyPr>
          <a:lstStyle/>
          <a:p>
            <a:r>
              <a:rPr lang="fr-FR" dirty="0"/>
              <a:t>Philippe Taliana – Global Sales Manager</a:t>
            </a:r>
          </a:p>
        </p:txBody>
      </p:sp>
    </p:spTree>
    <p:extLst>
      <p:ext uri="{BB962C8B-B14F-4D97-AF65-F5344CB8AC3E}">
        <p14:creationId xmlns:p14="http://schemas.microsoft.com/office/powerpoint/2010/main" val="1582547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t>Typical Ozone System Process Diagram</a:t>
            </a:r>
            <a:endParaRPr lang="en-US" dirty="0"/>
          </a:p>
        </p:txBody>
      </p:sp>
      <p:sp>
        <p:nvSpPr>
          <p:cNvPr id="12" name="Content Placeholder 11"/>
          <p:cNvSpPr>
            <a:spLocks noGrp="1"/>
          </p:cNvSpPr>
          <p:nvPr>
            <p:ph idx="1"/>
          </p:nvPr>
        </p:nvSpPr>
        <p:spPr/>
        <p:txBody>
          <a:bodyPr>
            <a:normAutofit fontScale="92500" lnSpcReduction="10000"/>
          </a:bodyPr>
          <a:lstStyle/>
          <a:p>
            <a:pPr marL="0" indent="0" defTabSz="711200">
              <a:lnSpc>
                <a:spcPct val="90000"/>
              </a:lnSpc>
              <a:spcBef>
                <a:spcPct val="0"/>
              </a:spcBef>
              <a:spcAft>
                <a:spcPct val="35000"/>
              </a:spcAft>
              <a:buNone/>
            </a:pPr>
            <a:r>
              <a:rPr lang="en-US" sz="1600" dirty="0">
                <a:solidFill>
                  <a:srgbClr val="333333"/>
                </a:solidFill>
                <a:latin typeface="Arial Black"/>
                <a:cs typeface="Arial Black"/>
              </a:rPr>
              <a:t>System Components</a:t>
            </a:r>
          </a:p>
          <a:p>
            <a:pPr marL="171450" lvl="1" indent="-171450" defTabSz="533400">
              <a:lnSpc>
                <a:spcPct val="90000"/>
              </a:lnSpc>
              <a:spcBef>
                <a:spcPct val="0"/>
              </a:spcBef>
              <a:spcAft>
                <a:spcPct val="15000"/>
              </a:spcAft>
            </a:pPr>
            <a:r>
              <a:rPr lang="en-US" sz="1200" b="1" dirty="0">
                <a:solidFill>
                  <a:srgbClr val="333333"/>
                </a:solidFill>
              </a:rPr>
              <a:t>Oxygen Supply:</a:t>
            </a:r>
          </a:p>
          <a:p>
            <a:pPr marL="628650" lvl="2" indent="-171450" defTabSz="533400">
              <a:lnSpc>
                <a:spcPct val="90000"/>
              </a:lnSpc>
              <a:spcBef>
                <a:spcPct val="0"/>
              </a:spcBef>
              <a:spcAft>
                <a:spcPct val="15000"/>
              </a:spcAft>
            </a:pPr>
            <a:r>
              <a:rPr lang="en-US" sz="1200" dirty="0">
                <a:solidFill>
                  <a:srgbClr val="333333"/>
                </a:solidFill>
              </a:rPr>
              <a:t>Liquid Oxygen (LOX) or </a:t>
            </a:r>
          </a:p>
          <a:p>
            <a:pPr marL="628650" lvl="2" indent="-171450" defTabSz="533400">
              <a:lnSpc>
                <a:spcPct val="90000"/>
              </a:lnSpc>
              <a:spcBef>
                <a:spcPct val="0"/>
              </a:spcBef>
              <a:spcAft>
                <a:spcPct val="15000"/>
              </a:spcAft>
            </a:pPr>
            <a:r>
              <a:rPr lang="en-US" sz="1200" dirty="0">
                <a:solidFill>
                  <a:srgbClr val="333333"/>
                </a:solidFill>
              </a:rPr>
              <a:t>Onsite generation (PSA / VSA) or delivered oxygen for feed to ozone generator</a:t>
            </a:r>
          </a:p>
          <a:p>
            <a:pPr marL="628650" lvl="2" indent="-171450" defTabSz="533400">
              <a:lnSpc>
                <a:spcPct val="90000"/>
              </a:lnSpc>
              <a:spcBef>
                <a:spcPct val="0"/>
              </a:spcBef>
              <a:spcAft>
                <a:spcPct val="15000"/>
              </a:spcAft>
            </a:pPr>
            <a:r>
              <a:rPr lang="en-US" sz="1200" dirty="0">
                <a:solidFill>
                  <a:srgbClr val="333333"/>
                </a:solidFill>
              </a:rPr>
              <a:t>Min Quality: &gt;93</a:t>
            </a:r>
            <a:r>
              <a:rPr lang="en-US" sz="1200" dirty="0">
                <a:solidFill>
                  <a:srgbClr val="000000"/>
                </a:solidFill>
              </a:rPr>
              <a:t>% O</a:t>
            </a:r>
            <a:r>
              <a:rPr lang="en-US" sz="1200" baseline="-25000" dirty="0">
                <a:solidFill>
                  <a:srgbClr val="000000"/>
                </a:solidFill>
              </a:rPr>
              <a:t>2</a:t>
            </a:r>
            <a:r>
              <a:rPr lang="en-US" sz="1200" dirty="0">
                <a:solidFill>
                  <a:srgbClr val="000000"/>
                </a:solidFill>
              </a:rPr>
              <a:t> @ Dewpoint = -65°F</a:t>
            </a:r>
          </a:p>
          <a:p>
            <a:pPr marL="171450" lvl="1" indent="-171450" defTabSz="533400">
              <a:lnSpc>
                <a:spcPct val="90000"/>
              </a:lnSpc>
              <a:spcBef>
                <a:spcPct val="0"/>
              </a:spcBef>
              <a:spcAft>
                <a:spcPct val="15000"/>
              </a:spcAft>
            </a:pPr>
            <a:r>
              <a:rPr lang="en-US" sz="1200" b="1" dirty="0">
                <a:solidFill>
                  <a:srgbClr val="000000"/>
                </a:solidFill>
              </a:rPr>
              <a:t>Ozone Generator:</a:t>
            </a:r>
          </a:p>
          <a:p>
            <a:pPr marL="628650" lvl="2" indent="-171450" defTabSz="533400">
              <a:lnSpc>
                <a:spcPct val="90000"/>
              </a:lnSpc>
              <a:spcBef>
                <a:spcPct val="0"/>
              </a:spcBef>
              <a:spcAft>
                <a:spcPct val="15000"/>
              </a:spcAft>
            </a:pPr>
            <a:r>
              <a:rPr lang="en-US" sz="1200" dirty="0">
                <a:solidFill>
                  <a:srgbClr val="000000"/>
                </a:solidFill>
              </a:rPr>
              <a:t>Converts O</a:t>
            </a:r>
            <a:r>
              <a:rPr lang="en-US" sz="1200" baseline="-25000" dirty="0">
                <a:solidFill>
                  <a:srgbClr val="000000"/>
                </a:solidFill>
              </a:rPr>
              <a:t>2</a:t>
            </a:r>
            <a:r>
              <a:rPr lang="en-US" sz="1200" dirty="0">
                <a:solidFill>
                  <a:srgbClr val="000000"/>
                </a:solidFill>
              </a:rPr>
              <a:t> to ~10% O</a:t>
            </a:r>
            <a:r>
              <a:rPr lang="en-US" sz="1200" baseline="-25000" dirty="0">
                <a:solidFill>
                  <a:srgbClr val="000000"/>
                </a:solidFill>
              </a:rPr>
              <a:t>3</a:t>
            </a:r>
            <a:r>
              <a:rPr lang="en-US" sz="1200" dirty="0">
                <a:solidFill>
                  <a:srgbClr val="000000"/>
                </a:solidFill>
              </a:rPr>
              <a:t> (</a:t>
            </a:r>
            <a:r>
              <a:rPr lang="en-US" sz="1200" dirty="0" err="1">
                <a:solidFill>
                  <a:srgbClr val="000000"/>
                </a:solidFill>
              </a:rPr>
              <a:t>typ</a:t>
            </a:r>
            <a:r>
              <a:rPr lang="en-US" sz="1200" dirty="0">
                <a:solidFill>
                  <a:srgbClr val="000000"/>
                </a:solidFill>
              </a:rPr>
              <a:t>) using electrified plasma field</a:t>
            </a:r>
          </a:p>
          <a:p>
            <a:pPr marL="628650" lvl="2" indent="-171450" defTabSz="533400">
              <a:lnSpc>
                <a:spcPct val="90000"/>
              </a:lnSpc>
              <a:spcBef>
                <a:spcPct val="0"/>
              </a:spcBef>
              <a:spcAft>
                <a:spcPct val="15000"/>
              </a:spcAft>
            </a:pPr>
            <a:r>
              <a:rPr lang="en-US" sz="1200" dirty="0">
                <a:solidFill>
                  <a:srgbClr val="000000"/>
                </a:solidFill>
              </a:rPr>
              <a:t>Pinnacle generators offer constant %BW output at any turn-down </a:t>
            </a:r>
          </a:p>
          <a:p>
            <a:pPr marL="628650" lvl="2" indent="-171450" defTabSz="533400">
              <a:lnSpc>
                <a:spcPct val="90000"/>
              </a:lnSpc>
              <a:spcBef>
                <a:spcPct val="0"/>
              </a:spcBef>
              <a:spcAft>
                <a:spcPct val="15000"/>
              </a:spcAft>
            </a:pPr>
            <a:r>
              <a:rPr lang="en-US" sz="1200" dirty="0">
                <a:solidFill>
                  <a:srgbClr val="000000"/>
                </a:solidFill>
              </a:rPr>
              <a:t>Market Leading Energy Efficiency (3.5 kWh/</a:t>
            </a:r>
            <a:r>
              <a:rPr lang="en-US" sz="1200" dirty="0" err="1">
                <a:solidFill>
                  <a:srgbClr val="000000"/>
                </a:solidFill>
              </a:rPr>
              <a:t>lb</a:t>
            </a:r>
            <a:r>
              <a:rPr lang="en-US" sz="1200" dirty="0">
                <a:solidFill>
                  <a:srgbClr val="000000"/>
                </a:solidFill>
              </a:rPr>
              <a:t>)</a:t>
            </a:r>
          </a:p>
          <a:p>
            <a:pPr marL="171450" lvl="1" indent="-171450" defTabSz="533400">
              <a:lnSpc>
                <a:spcPct val="90000"/>
              </a:lnSpc>
              <a:spcBef>
                <a:spcPct val="0"/>
              </a:spcBef>
              <a:spcAft>
                <a:spcPct val="15000"/>
              </a:spcAft>
            </a:pPr>
            <a:r>
              <a:rPr lang="en-US" sz="1200" b="1" dirty="0">
                <a:solidFill>
                  <a:srgbClr val="000000"/>
                </a:solidFill>
              </a:rPr>
              <a:t>Water Chiller:</a:t>
            </a:r>
          </a:p>
          <a:p>
            <a:pPr marL="628650" lvl="2" indent="-171450" defTabSz="533400">
              <a:lnSpc>
                <a:spcPct val="90000"/>
              </a:lnSpc>
              <a:spcBef>
                <a:spcPct val="0"/>
              </a:spcBef>
              <a:spcAft>
                <a:spcPct val="15000"/>
              </a:spcAft>
            </a:pPr>
            <a:r>
              <a:rPr lang="en-US" sz="1200" dirty="0">
                <a:solidFill>
                  <a:srgbClr val="000000"/>
                </a:solidFill>
              </a:rPr>
              <a:t>Closed-loop cooling for ozone generator</a:t>
            </a:r>
          </a:p>
          <a:p>
            <a:pPr marL="628650" lvl="2" indent="-171450" defTabSz="533400">
              <a:lnSpc>
                <a:spcPct val="90000"/>
              </a:lnSpc>
              <a:spcBef>
                <a:spcPct val="0"/>
              </a:spcBef>
              <a:spcAft>
                <a:spcPct val="15000"/>
              </a:spcAft>
            </a:pPr>
            <a:r>
              <a:rPr lang="en-US" sz="1200" dirty="0">
                <a:solidFill>
                  <a:srgbClr val="000000"/>
                </a:solidFill>
              </a:rPr>
              <a:t>Glycol based fluid preserves unit efficiency</a:t>
            </a:r>
          </a:p>
          <a:p>
            <a:pPr marL="171450" lvl="1" indent="-171450" defTabSz="533400">
              <a:lnSpc>
                <a:spcPct val="90000"/>
              </a:lnSpc>
              <a:spcBef>
                <a:spcPct val="0"/>
              </a:spcBef>
              <a:spcAft>
                <a:spcPct val="15000"/>
              </a:spcAft>
            </a:pPr>
            <a:r>
              <a:rPr lang="en-US" sz="1200" b="1" dirty="0">
                <a:solidFill>
                  <a:srgbClr val="000000"/>
                </a:solidFill>
              </a:rPr>
              <a:t>O</a:t>
            </a:r>
            <a:r>
              <a:rPr lang="en-US" sz="1200" b="1" baseline="-25000" dirty="0">
                <a:solidFill>
                  <a:srgbClr val="000000"/>
                </a:solidFill>
              </a:rPr>
              <a:t>3</a:t>
            </a:r>
            <a:r>
              <a:rPr lang="en-US" sz="1200" b="1" dirty="0">
                <a:solidFill>
                  <a:srgbClr val="000000"/>
                </a:solidFill>
              </a:rPr>
              <a:t> Injection</a:t>
            </a:r>
          </a:p>
          <a:p>
            <a:pPr marL="628650" lvl="2" indent="-171450" defTabSz="533400">
              <a:lnSpc>
                <a:spcPct val="90000"/>
              </a:lnSpc>
              <a:spcBef>
                <a:spcPct val="0"/>
              </a:spcBef>
              <a:spcAft>
                <a:spcPct val="15000"/>
              </a:spcAft>
            </a:pPr>
            <a:r>
              <a:rPr lang="en-US" sz="1200" dirty="0">
                <a:solidFill>
                  <a:srgbClr val="000000"/>
                </a:solidFill>
              </a:rPr>
              <a:t>Dissolves O</a:t>
            </a:r>
            <a:r>
              <a:rPr lang="en-US" sz="1200" baseline="-25000" dirty="0">
                <a:solidFill>
                  <a:srgbClr val="000000"/>
                </a:solidFill>
              </a:rPr>
              <a:t>3</a:t>
            </a:r>
            <a:r>
              <a:rPr lang="en-US" sz="1200" dirty="0">
                <a:solidFill>
                  <a:srgbClr val="000000"/>
                </a:solidFill>
              </a:rPr>
              <a:t> Gas Into Solution for Reaction</a:t>
            </a:r>
          </a:p>
          <a:p>
            <a:pPr marL="628650" lvl="2" indent="-171450" defTabSz="533400">
              <a:lnSpc>
                <a:spcPct val="90000"/>
              </a:lnSpc>
              <a:spcBef>
                <a:spcPct val="0"/>
              </a:spcBef>
              <a:spcAft>
                <a:spcPct val="15000"/>
              </a:spcAft>
            </a:pPr>
            <a:r>
              <a:rPr lang="en-US" sz="1200" dirty="0">
                <a:solidFill>
                  <a:srgbClr val="000000"/>
                </a:solidFill>
              </a:rPr>
              <a:t>Custom Design (based on dose, flow, </a:t>
            </a:r>
            <a:r>
              <a:rPr lang="en-US" sz="1200" dirty="0" err="1">
                <a:solidFill>
                  <a:srgbClr val="000000"/>
                </a:solidFill>
              </a:rPr>
              <a:t>etc</a:t>
            </a:r>
            <a:r>
              <a:rPr lang="en-US" sz="1200" dirty="0">
                <a:solidFill>
                  <a:srgbClr val="000000"/>
                </a:solidFill>
              </a:rPr>
              <a:t>)</a:t>
            </a:r>
          </a:p>
          <a:p>
            <a:pPr marL="628650" lvl="2" indent="-171450" defTabSz="533400">
              <a:lnSpc>
                <a:spcPct val="90000"/>
              </a:lnSpc>
              <a:spcBef>
                <a:spcPct val="0"/>
              </a:spcBef>
              <a:spcAft>
                <a:spcPct val="15000"/>
              </a:spcAft>
            </a:pPr>
            <a:r>
              <a:rPr lang="en-US" sz="1200" dirty="0">
                <a:solidFill>
                  <a:srgbClr val="000000"/>
                </a:solidFill>
              </a:rPr>
              <a:t>Typical Transfer Efficiency &gt;93%</a:t>
            </a:r>
          </a:p>
          <a:p>
            <a:pPr marL="171450" lvl="1" indent="-171450" defTabSz="533400">
              <a:lnSpc>
                <a:spcPct val="90000"/>
              </a:lnSpc>
              <a:spcBef>
                <a:spcPct val="0"/>
              </a:spcBef>
              <a:spcAft>
                <a:spcPct val="15000"/>
              </a:spcAft>
            </a:pPr>
            <a:r>
              <a:rPr lang="en-US" sz="1200" b="1" dirty="0">
                <a:solidFill>
                  <a:srgbClr val="000000"/>
                </a:solidFill>
              </a:rPr>
              <a:t>O</a:t>
            </a:r>
            <a:r>
              <a:rPr lang="en-US" sz="1200" b="1" baseline="-25000" dirty="0">
                <a:solidFill>
                  <a:srgbClr val="000000"/>
                </a:solidFill>
              </a:rPr>
              <a:t>3</a:t>
            </a:r>
            <a:r>
              <a:rPr lang="en-US" sz="1200" b="1" dirty="0">
                <a:solidFill>
                  <a:srgbClr val="000000"/>
                </a:solidFill>
              </a:rPr>
              <a:t> Destruct</a:t>
            </a:r>
          </a:p>
          <a:p>
            <a:pPr marL="628650" lvl="2" indent="-171450" defTabSz="533400">
              <a:lnSpc>
                <a:spcPct val="90000"/>
              </a:lnSpc>
              <a:spcBef>
                <a:spcPct val="0"/>
              </a:spcBef>
              <a:spcAft>
                <a:spcPct val="15000"/>
              </a:spcAft>
            </a:pPr>
            <a:r>
              <a:rPr lang="en-US" sz="1200" dirty="0">
                <a:solidFill>
                  <a:srgbClr val="000000"/>
                </a:solidFill>
              </a:rPr>
              <a:t>Captures un-dissolved O</a:t>
            </a:r>
            <a:r>
              <a:rPr lang="en-US" sz="1200" baseline="-25000" dirty="0">
                <a:solidFill>
                  <a:srgbClr val="000000"/>
                </a:solidFill>
              </a:rPr>
              <a:t>3</a:t>
            </a:r>
            <a:r>
              <a:rPr lang="en-US" sz="1200" dirty="0">
                <a:solidFill>
                  <a:srgbClr val="000000"/>
                </a:solidFill>
              </a:rPr>
              <a:t> gas to prevent exposure</a:t>
            </a:r>
          </a:p>
          <a:p>
            <a:pPr marL="628650" lvl="2" indent="-171450" defTabSz="533400">
              <a:lnSpc>
                <a:spcPct val="90000"/>
              </a:lnSpc>
              <a:spcBef>
                <a:spcPct val="0"/>
              </a:spcBef>
              <a:spcAft>
                <a:spcPct val="15000"/>
              </a:spcAft>
            </a:pPr>
            <a:r>
              <a:rPr lang="en-US" sz="1200" dirty="0">
                <a:solidFill>
                  <a:srgbClr val="000000"/>
                </a:solidFill>
              </a:rPr>
              <a:t>Autocatalytic Reaction w/ Monitoring</a:t>
            </a:r>
          </a:p>
          <a:p>
            <a:pPr marL="628650" lvl="2" indent="-171450" defTabSz="533400">
              <a:lnSpc>
                <a:spcPct val="90000"/>
              </a:lnSpc>
              <a:spcBef>
                <a:spcPct val="0"/>
              </a:spcBef>
              <a:spcAft>
                <a:spcPct val="15000"/>
              </a:spcAft>
            </a:pPr>
            <a:r>
              <a:rPr lang="en-US" sz="1200" dirty="0">
                <a:solidFill>
                  <a:srgbClr val="000000"/>
                </a:solidFill>
              </a:rPr>
              <a:t>Assures no release / exposure to O</a:t>
            </a:r>
            <a:r>
              <a:rPr lang="en-US" sz="1200" baseline="-25000" dirty="0">
                <a:solidFill>
                  <a:srgbClr val="000000"/>
                </a:solidFill>
              </a:rPr>
              <a:t>3</a:t>
            </a:r>
            <a:endParaRPr lang="en-US" sz="1200" dirty="0">
              <a:solidFill>
                <a:srgbClr val="000000"/>
              </a:solidFill>
            </a:endParaRPr>
          </a:p>
          <a:p>
            <a:endParaRPr lang="en-US" dirty="0"/>
          </a:p>
        </p:txBody>
      </p:sp>
      <p:cxnSp>
        <p:nvCxnSpPr>
          <p:cNvPr id="28" name="Straight Arrow Connector 27"/>
          <p:cNvCxnSpPr>
            <a:stCxn id="3" idx="2"/>
            <a:endCxn id="13" idx="0"/>
          </p:cNvCxnSpPr>
          <p:nvPr/>
        </p:nvCxnSpPr>
        <p:spPr>
          <a:xfrm>
            <a:off x="8497874" y="3778191"/>
            <a:ext cx="1035" cy="216119"/>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sp>
        <p:nvSpPr>
          <p:cNvPr id="51" name="Rounded Rectangle 50"/>
          <p:cNvSpPr/>
          <p:nvPr/>
        </p:nvSpPr>
        <p:spPr>
          <a:xfrm>
            <a:off x="6555642" y="3039105"/>
            <a:ext cx="3896323" cy="2641033"/>
          </a:xfrm>
          <a:prstGeom prst="roundRect">
            <a:avLst/>
          </a:prstGeom>
          <a:noFill/>
          <a:ln w="22225">
            <a:solidFill>
              <a:schemeClr val="bg1">
                <a:lumMod val="50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9" name="Group 58"/>
          <p:cNvGrpSpPr/>
          <p:nvPr/>
        </p:nvGrpSpPr>
        <p:grpSpPr>
          <a:xfrm>
            <a:off x="5567886" y="3267933"/>
            <a:ext cx="6410191" cy="2087794"/>
            <a:chOff x="1071399" y="3348204"/>
            <a:chExt cx="6890085" cy="2408293"/>
          </a:xfrm>
        </p:grpSpPr>
        <p:cxnSp>
          <p:nvCxnSpPr>
            <p:cNvPr id="38" name="Straight Arrow Connector 37"/>
            <p:cNvCxnSpPr/>
            <p:nvPr/>
          </p:nvCxnSpPr>
          <p:spPr>
            <a:xfrm>
              <a:off x="3830767" y="5355725"/>
              <a:ext cx="234342" cy="721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57" name="Group 56"/>
            <p:cNvGrpSpPr/>
            <p:nvPr/>
          </p:nvGrpSpPr>
          <p:grpSpPr>
            <a:xfrm>
              <a:off x="1071399" y="3348204"/>
              <a:ext cx="6890085" cy="2408293"/>
              <a:chOff x="1114720" y="1352214"/>
              <a:chExt cx="7615082" cy="3085079"/>
            </a:xfrm>
          </p:grpSpPr>
          <p:sp>
            <p:nvSpPr>
              <p:cNvPr id="3" name="Rounded Rectangle 2"/>
              <p:cNvSpPr/>
              <p:nvPr/>
            </p:nvSpPr>
            <p:spPr>
              <a:xfrm>
                <a:off x="3648345" y="1352214"/>
                <a:ext cx="1894195" cy="753995"/>
              </a:xfrm>
              <a:prstGeom prst="roundRect">
                <a:avLst/>
              </a:prstGeom>
              <a:solidFill>
                <a:srgbClr val="008000"/>
              </a:soli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200" dirty="0"/>
                  <a:t>O</a:t>
                </a:r>
                <a:r>
                  <a:rPr lang="en-US" sz="1200" baseline="-25000" dirty="0"/>
                  <a:t>2</a:t>
                </a:r>
                <a:r>
                  <a:rPr lang="en-US" sz="1200" dirty="0"/>
                  <a:t> Supply</a:t>
                </a:r>
                <a:br>
                  <a:rPr lang="en-US" sz="1200" dirty="0"/>
                </a:br>
                <a:r>
                  <a:rPr lang="en-US" sz="1200" dirty="0"/>
                  <a:t>(PSA, VSA, or LOX)</a:t>
                </a:r>
              </a:p>
            </p:txBody>
          </p:sp>
          <p:sp>
            <p:nvSpPr>
              <p:cNvPr id="13" name="Rounded Rectangle 12"/>
              <p:cNvSpPr/>
              <p:nvPr/>
            </p:nvSpPr>
            <p:spPr>
              <a:xfrm>
                <a:off x="3779554" y="2425562"/>
                <a:ext cx="1634236" cy="721712"/>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200" dirty="0"/>
                  <a:t>O</a:t>
                </a:r>
                <a:r>
                  <a:rPr lang="en-US" sz="1200" baseline="-25000" dirty="0"/>
                  <a:t>3</a:t>
                </a:r>
                <a:r>
                  <a:rPr lang="en-US" sz="1200" dirty="0"/>
                  <a:t> Generator</a:t>
                </a:r>
              </a:p>
            </p:txBody>
          </p:sp>
          <p:sp>
            <p:nvSpPr>
              <p:cNvPr id="6" name="Teardrop 5"/>
              <p:cNvSpPr/>
              <p:nvPr/>
            </p:nvSpPr>
            <p:spPr>
              <a:xfrm>
                <a:off x="3746852" y="3916689"/>
                <a:ext cx="437206" cy="402493"/>
              </a:xfrm>
              <a:prstGeom prst="teardrop">
                <a:avLst/>
              </a:prstGeom>
              <a:solidFill>
                <a:schemeClr val="bg1">
                  <a:lumMod val="5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6" name="Rounded Rectangle 15"/>
              <p:cNvSpPr/>
              <p:nvPr/>
            </p:nvSpPr>
            <p:spPr>
              <a:xfrm>
                <a:off x="2415832" y="2373322"/>
                <a:ext cx="945868" cy="721712"/>
              </a:xfrm>
              <a:prstGeom prst="roundRect">
                <a:avLst/>
              </a:prstGeom>
              <a:ln>
                <a:noFill/>
              </a:ln>
            </p:spPr>
            <p:style>
              <a:lnRef idx="3">
                <a:schemeClr val="lt1"/>
              </a:lnRef>
              <a:fillRef idx="1">
                <a:schemeClr val="accent3"/>
              </a:fillRef>
              <a:effectRef idx="1">
                <a:schemeClr val="accent3"/>
              </a:effectRef>
              <a:fontRef idx="minor">
                <a:schemeClr val="lt1"/>
              </a:fontRef>
            </p:style>
            <p:txBody>
              <a:bodyPr rtlCol="0" anchor="ctr"/>
              <a:lstStyle/>
              <a:p>
                <a:pPr algn="ctr"/>
                <a:r>
                  <a:rPr lang="en-US" sz="1200" dirty="0"/>
                  <a:t>Water Chiller</a:t>
                </a:r>
              </a:p>
            </p:txBody>
          </p:sp>
          <p:sp>
            <p:nvSpPr>
              <p:cNvPr id="19" name="Collate 18"/>
              <p:cNvSpPr/>
              <p:nvPr/>
            </p:nvSpPr>
            <p:spPr>
              <a:xfrm rot="5400000">
                <a:off x="4521879" y="3726990"/>
                <a:ext cx="175534" cy="397600"/>
              </a:xfrm>
              <a:prstGeom prst="flowChartCollate">
                <a:avLst/>
              </a:prstGeom>
              <a:ln/>
            </p:spPr>
            <p:style>
              <a:lnRef idx="0">
                <a:schemeClr val="accent2"/>
              </a:lnRef>
              <a:fillRef idx="3">
                <a:schemeClr val="accent2"/>
              </a:fillRef>
              <a:effectRef idx="3">
                <a:schemeClr val="accent2"/>
              </a:effectRef>
              <a:fontRef idx="minor">
                <a:schemeClr val="lt1"/>
              </a:fontRef>
            </p:style>
            <p:txBody>
              <a:bodyPr/>
              <a:lstStyle/>
              <a:p>
                <a:endParaRPr lang="en-US"/>
              </a:p>
            </p:txBody>
          </p:sp>
          <p:sp>
            <p:nvSpPr>
              <p:cNvPr id="10" name="Rectangle 9"/>
              <p:cNvSpPr/>
              <p:nvPr/>
            </p:nvSpPr>
            <p:spPr>
              <a:xfrm>
                <a:off x="7286749" y="3467063"/>
                <a:ext cx="1443053" cy="928349"/>
              </a:xfrm>
              <a:prstGeom prst="rect">
                <a:avLst/>
              </a:prstGeom>
              <a:ln>
                <a:noFill/>
              </a:ln>
            </p:spPr>
            <p:style>
              <a:lnRef idx="3">
                <a:schemeClr val="lt1"/>
              </a:lnRef>
              <a:fillRef idx="1">
                <a:schemeClr val="accent3"/>
              </a:fillRef>
              <a:effectRef idx="1">
                <a:schemeClr val="accent3"/>
              </a:effectRef>
              <a:fontRef idx="minor">
                <a:schemeClr val="lt1"/>
              </a:fontRef>
            </p:style>
            <p:txBody>
              <a:bodyPr rtlCol="0" anchor="ctr"/>
              <a:lstStyle/>
              <a:p>
                <a:pPr algn="ctr"/>
                <a:r>
                  <a:rPr lang="en-US" sz="1200" dirty="0">
                    <a:solidFill>
                      <a:schemeClr val="bg1"/>
                    </a:solidFill>
                  </a:rPr>
                  <a:t>Reactor / Holding / Contact Tank</a:t>
                </a:r>
              </a:p>
            </p:txBody>
          </p:sp>
          <p:sp>
            <p:nvSpPr>
              <p:cNvPr id="23" name="Rounded Rectangle 22"/>
              <p:cNvSpPr/>
              <p:nvPr/>
            </p:nvSpPr>
            <p:spPr>
              <a:xfrm>
                <a:off x="5558244" y="2373322"/>
                <a:ext cx="1059576" cy="721712"/>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200" dirty="0"/>
                  <a:t>O</a:t>
                </a:r>
                <a:r>
                  <a:rPr lang="en-US" sz="1200" baseline="-25000" dirty="0"/>
                  <a:t>3</a:t>
                </a:r>
                <a:r>
                  <a:rPr lang="en-US" sz="1200" dirty="0"/>
                  <a:t> Destruct</a:t>
                </a:r>
              </a:p>
            </p:txBody>
          </p:sp>
          <p:cxnSp>
            <p:nvCxnSpPr>
              <p:cNvPr id="15" name="Straight Arrow Connector 14"/>
              <p:cNvCxnSpPr/>
              <p:nvPr/>
            </p:nvCxnSpPr>
            <p:spPr>
              <a:xfrm>
                <a:off x="3361700" y="2879909"/>
                <a:ext cx="340179" cy="693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H="1">
                <a:off x="3361700" y="2629816"/>
                <a:ext cx="340179" cy="6939"/>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31" name="Straight Arrow Connector 30"/>
              <p:cNvCxnSpPr/>
              <p:nvPr/>
            </p:nvCxnSpPr>
            <p:spPr>
              <a:xfrm flipH="1">
                <a:off x="4597907" y="3122890"/>
                <a:ext cx="1230" cy="828867"/>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42" name="Straight Arrow Connector 41"/>
              <p:cNvCxnSpPr>
                <a:stCxn id="45" idx="3"/>
                <a:endCxn id="6" idx="4"/>
              </p:cNvCxnSpPr>
              <p:nvPr/>
            </p:nvCxnSpPr>
            <p:spPr>
              <a:xfrm flipV="1">
                <a:off x="2079346" y="4117937"/>
                <a:ext cx="1667506" cy="1"/>
              </a:xfrm>
              <a:prstGeom prst="straightConnector1">
                <a:avLst/>
              </a:prstGeom>
              <a:ln>
                <a:solidFill>
                  <a:schemeClr val="bg1">
                    <a:lumMod val="65000"/>
                  </a:schemeClr>
                </a:solidFill>
                <a:tailEnd type="arrow"/>
              </a:ln>
            </p:spPr>
            <p:style>
              <a:lnRef idx="2">
                <a:schemeClr val="accent1"/>
              </a:lnRef>
              <a:fillRef idx="0">
                <a:schemeClr val="accent1"/>
              </a:fillRef>
              <a:effectRef idx="1">
                <a:schemeClr val="accent1"/>
              </a:effectRef>
              <a:fontRef idx="minor">
                <a:schemeClr val="tx1"/>
              </a:fontRef>
            </p:style>
          </p:cxnSp>
          <p:sp>
            <p:nvSpPr>
              <p:cNvPr id="45" name="Rectangle 44"/>
              <p:cNvSpPr/>
              <p:nvPr/>
            </p:nvSpPr>
            <p:spPr>
              <a:xfrm>
                <a:off x="1114720" y="3798582"/>
                <a:ext cx="964626" cy="638711"/>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solidFill>
                      <a:srgbClr val="333333"/>
                    </a:solidFill>
                  </a:rPr>
                  <a:t>Filtered Effluent</a:t>
                </a:r>
              </a:p>
            </p:txBody>
          </p:sp>
          <p:cxnSp>
            <p:nvCxnSpPr>
              <p:cNvPr id="53" name="Elbow Connector 52"/>
              <p:cNvCxnSpPr>
                <a:stCxn id="10" idx="0"/>
                <a:endCxn id="23" idx="3"/>
              </p:cNvCxnSpPr>
              <p:nvPr/>
            </p:nvCxnSpPr>
            <p:spPr>
              <a:xfrm rot="16200000" flipV="1">
                <a:off x="6946607" y="2405394"/>
                <a:ext cx="732883" cy="1390456"/>
              </a:xfrm>
              <a:prstGeom prst="bentConnector2">
                <a:avLst/>
              </a:prstGeom>
              <a:ln>
                <a:solidFill>
                  <a:schemeClr val="bg1">
                    <a:lumMod val="6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a:stCxn id="19" idx="0"/>
                <a:endCxn id="10" idx="1"/>
              </p:cNvCxnSpPr>
              <p:nvPr/>
            </p:nvCxnSpPr>
            <p:spPr>
              <a:xfrm>
                <a:off x="4808447" y="3925792"/>
                <a:ext cx="2478302" cy="5445"/>
              </a:xfrm>
              <a:prstGeom prst="straightConnector1">
                <a:avLst/>
              </a:prstGeom>
              <a:ln>
                <a:solidFill>
                  <a:schemeClr val="bg1">
                    <a:lumMod val="65000"/>
                  </a:schemeClr>
                </a:solidFill>
                <a:tailEnd type="arrow"/>
              </a:ln>
            </p:spPr>
            <p:style>
              <a:lnRef idx="2">
                <a:schemeClr val="accent1"/>
              </a:lnRef>
              <a:fillRef idx="0">
                <a:schemeClr val="accent1"/>
              </a:fillRef>
              <a:effectRef idx="1">
                <a:schemeClr val="accent1"/>
              </a:effectRef>
              <a:fontRef idx="minor">
                <a:schemeClr val="tx1"/>
              </a:fontRef>
            </p:style>
          </p:cxnSp>
        </p:grpSp>
      </p:grpSp>
      <p:sp>
        <p:nvSpPr>
          <p:cNvPr id="60" name="Rectangle 59"/>
          <p:cNvSpPr/>
          <p:nvPr/>
        </p:nvSpPr>
        <p:spPr>
          <a:xfrm>
            <a:off x="7293340" y="2879984"/>
            <a:ext cx="2342246" cy="347874"/>
          </a:xfrm>
          <a:prstGeom prst="rect">
            <a:avLst/>
          </a:prstGeom>
          <a:solidFill>
            <a:schemeClr val="bg1"/>
          </a:solidFill>
          <a:ln>
            <a:noFill/>
          </a:ln>
          <a:effectLst/>
        </p:spPr>
        <p:style>
          <a:lnRef idx="1">
            <a:schemeClr val="dk1"/>
          </a:lnRef>
          <a:fillRef idx="2">
            <a:schemeClr val="dk1"/>
          </a:fillRef>
          <a:effectRef idx="1">
            <a:schemeClr val="dk1"/>
          </a:effectRef>
          <a:fontRef idx="minor">
            <a:schemeClr val="dk1"/>
          </a:fontRef>
        </p:style>
        <p:txBody>
          <a:bodyPr rtlCol="0" anchor="ctr"/>
          <a:lstStyle/>
          <a:p>
            <a:pPr algn="ctr"/>
            <a:r>
              <a:rPr lang="en-US" sz="1200" b="1" dirty="0">
                <a:solidFill>
                  <a:srgbClr val="9F0D0D"/>
                </a:solidFill>
              </a:rPr>
              <a:t>Typical Pinnacle Scope of Control</a:t>
            </a:r>
          </a:p>
        </p:txBody>
      </p:sp>
      <p:sp>
        <p:nvSpPr>
          <p:cNvPr id="62" name="Rectangle 61"/>
          <p:cNvSpPr/>
          <p:nvPr/>
        </p:nvSpPr>
        <p:spPr>
          <a:xfrm>
            <a:off x="2787076" y="997274"/>
            <a:ext cx="7222637" cy="215703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fr-FR"/>
          </a:p>
        </p:txBody>
      </p:sp>
      <p:sp>
        <p:nvSpPr>
          <p:cNvPr id="64" name="Rounded Rectangle 63"/>
          <p:cNvSpPr/>
          <p:nvPr/>
        </p:nvSpPr>
        <p:spPr>
          <a:xfrm>
            <a:off x="7586134" y="4876041"/>
            <a:ext cx="1647242" cy="620451"/>
          </a:xfrm>
          <a:prstGeom prst="roundRect">
            <a:avLst/>
          </a:prstGeom>
          <a:noFill/>
          <a:ln w="22225">
            <a:solidFill>
              <a:schemeClr val="bg1">
                <a:lumMod val="50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ectangle 64"/>
          <p:cNvSpPr/>
          <p:nvPr/>
        </p:nvSpPr>
        <p:spPr>
          <a:xfrm>
            <a:off x="8151579" y="5160651"/>
            <a:ext cx="799723" cy="245773"/>
          </a:xfrm>
          <a:prstGeom prst="rect">
            <a:avLst/>
          </a:prstGeom>
          <a:solidFill>
            <a:schemeClr val="bg1"/>
          </a:solidFill>
          <a:ln>
            <a:noFill/>
          </a:ln>
          <a:effectLst/>
        </p:spPr>
        <p:style>
          <a:lnRef idx="1">
            <a:schemeClr val="dk1"/>
          </a:lnRef>
          <a:fillRef idx="2">
            <a:schemeClr val="dk1"/>
          </a:fillRef>
          <a:effectRef idx="1">
            <a:schemeClr val="dk1"/>
          </a:effectRef>
          <a:fontRef idx="minor">
            <a:schemeClr val="dk1"/>
          </a:fontRef>
        </p:style>
        <p:txBody>
          <a:bodyPr rtlCol="0" anchor="ctr"/>
          <a:lstStyle/>
          <a:p>
            <a:pPr algn="ctr"/>
            <a:r>
              <a:rPr lang="en-US" sz="1200" dirty="0">
                <a:solidFill>
                  <a:srgbClr val="333333"/>
                </a:solidFill>
              </a:rPr>
              <a:t>O</a:t>
            </a:r>
            <a:r>
              <a:rPr lang="en-US" sz="1200" baseline="-25000" dirty="0">
                <a:solidFill>
                  <a:srgbClr val="333333"/>
                </a:solidFill>
              </a:rPr>
              <a:t>3</a:t>
            </a:r>
            <a:r>
              <a:rPr lang="en-US" sz="1200" dirty="0">
                <a:solidFill>
                  <a:srgbClr val="333333"/>
                </a:solidFill>
              </a:rPr>
              <a:t> Injection</a:t>
            </a:r>
          </a:p>
        </p:txBody>
      </p:sp>
    </p:spTree>
    <p:extLst>
      <p:ext uri="{BB962C8B-B14F-4D97-AF65-F5344CB8AC3E}">
        <p14:creationId xmlns:p14="http://schemas.microsoft.com/office/powerpoint/2010/main" val="514634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Modular Generator Cells</a:t>
            </a:r>
          </a:p>
        </p:txBody>
      </p:sp>
      <p:sp>
        <p:nvSpPr>
          <p:cNvPr id="9" name="Content Placeholder 8"/>
          <p:cNvSpPr>
            <a:spLocks noGrp="1"/>
          </p:cNvSpPr>
          <p:nvPr>
            <p:ph idx="1"/>
          </p:nvPr>
        </p:nvSpPr>
        <p:spPr/>
        <p:txBody>
          <a:bodyPr>
            <a:normAutofit fontScale="77500" lnSpcReduction="20000"/>
          </a:bodyPr>
          <a:lstStyle/>
          <a:p>
            <a:pPr marL="0" indent="0">
              <a:spcBef>
                <a:spcPts val="0"/>
              </a:spcBef>
              <a:buNone/>
            </a:pPr>
            <a:r>
              <a:rPr lang="en-US" sz="2600" b="1" dirty="0">
                <a:solidFill>
                  <a:srgbClr val="333333"/>
                </a:solidFill>
              </a:rPr>
              <a:t>The World’s Most Advanced Ozone Generator Technology</a:t>
            </a:r>
          </a:p>
          <a:p>
            <a:pPr lvl="1">
              <a:spcBef>
                <a:spcPts val="0"/>
              </a:spcBef>
              <a:buFont typeface="Arial"/>
              <a:buChar char="•"/>
            </a:pPr>
            <a:r>
              <a:rPr lang="en-US" sz="2000" dirty="0">
                <a:solidFill>
                  <a:srgbClr val="333333"/>
                </a:solidFill>
              </a:rPr>
              <a:t>Developed as the world’s most energy efficient ozone technology</a:t>
            </a:r>
          </a:p>
          <a:p>
            <a:pPr lvl="1">
              <a:spcBef>
                <a:spcPts val="0"/>
              </a:spcBef>
              <a:buFont typeface="Arial"/>
              <a:buChar char="•"/>
            </a:pPr>
            <a:r>
              <a:rPr lang="en-US" sz="2000" dirty="0">
                <a:solidFill>
                  <a:srgbClr val="333333"/>
                </a:solidFill>
              </a:rPr>
              <a:t>Completely Integrated / Standalone Ozone Generator Cells</a:t>
            </a:r>
          </a:p>
          <a:p>
            <a:pPr lvl="1">
              <a:spcBef>
                <a:spcPts val="0"/>
              </a:spcBef>
              <a:buFont typeface="Arial"/>
              <a:buChar char="•"/>
            </a:pPr>
            <a:r>
              <a:rPr lang="en-US" sz="2000" dirty="0">
                <a:solidFill>
                  <a:srgbClr val="333333"/>
                </a:solidFill>
              </a:rPr>
              <a:t>Ruggedized Service-Free Cell Design</a:t>
            </a:r>
          </a:p>
          <a:p>
            <a:pPr lvl="1">
              <a:spcBef>
                <a:spcPts val="0"/>
              </a:spcBef>
              <a:buFont typeface="Arial"/>
              <a:buChar char="•"/>
            </a:pPr>
            <a:r>
              <a:rPr lang="en-US" sz="2000" dirty="0">
                <a:solidFill>
                  <a:srgbClr val="333333"/>
                </a:solidFill>
              </a:rPr>
              <a:t>Advanced Materials, Power Supply &amp; Controls Technology</a:t>
            </a:r>
          </a:p>
          <a:p>
            <a:pPr>
              <a:buFont typeface="+mj-lt"/>
              <a:buAutoNum type="arabicPeriod"/>
            </a:pPr>
            <a:endParaRPr lang="en-US" b="1" dirty="0"/>
          </a:p>
          <a:p>
            <a:pPr>
              <a:buFont typeface="+mj-lt"/>
              <a:buAutoNum type="arabicPeriod"/>
            </a:pPr>
            <a:r>
              <a:rPr lang="en-US" b="1" dirty="0"/>
              <a:t>Integrated Controls — </a:t>
            </a:r>
            <a:r>
              <a:rPr lang="en-US" dirty="0"/>
              <a:t>individual optimization &amp; monitoring of each ozone cell</a:t>
            </a:r>
          </a:p>
          <a:p>
            <a:pPr>
              <a:buFont typeface="+mj-lt"/>
              <a:buAutoNum type="arabicPeriod"/>
            </a:pPr>
            <a:r>
              <a:rPr lang="en-US" b="1" dirty="0"/>
              <a:t>Ruggedized Construction —</a:t>
            </a:r>
            <a:r>
              <a:rPr lang="en-US" dirty="0"/>
              <a:t> immune to vibration &amp; shock</a:t>
            </a:r>
          </a:p>
          <a:p>
            <a:pPr>
              <a:buFont typeface="+mj-lt"/>
              <a:buAutoNum type="arabicPeriod"/>
            </a:pPr>
            <a:r>
              <a:rPr lang="en-US" b="1" dirty="0"/>
              <a:t>Advanced Materials — </a:t>
            </a:r>
            <a:r>
              <a:rPr lang="en-US" dirty="0"/>
              <a:t>Ceramic Dielectrics and Maintenance-Free Operation</a:t>
            </a:r>
          </a:p>
          <a:p>
            <a:pPr>
              <a:buFont typeface="+mj-lt"/>
              <a:buAutoNum type="arabicPeriod"/>
            </a:pPr>
            <a:r>
              <a:rPr lang="en-US" b="1" dirty="0"/>
              <a:t>Built-In Hi-Frequency PSU — </a:t>
            </a:r>
            <a:r>
              <a:rPr lang="en-US" dirty="0"/>
              <a:t>virtually silent 23 kHz operation</a:t>
            </a:r>
          </a:p>
          <a:p>
            <a:pPr>
              <a:buFont typeface="+mj-lt"/>
              <a:buAutoNum type="arabicPeriod"/>
            </a:pPr>
            <a:r>
              <a:rPr lang="en-US" b="1" dirty="0"/>
              <a:t>Dual Air / Water Cooling — </a:t>
            </a:r>
            <a:r>
              <a:rPr lang="en-US" dirty="0"/>
              <a:t>reduces cooling by 40-60%</a:t>
            </a:r>
          </a:p>
          <a:p>
            <a:pPr>
              <a:buFont typeface="+mj-lt"/>
              <a:buAutoNum type="arabicPeriod"/>
            </a:pPr>
            <a:r>
              <a:rPr lang="en-US" b="1" dirty="0"/>
              <a:t>Constant %BW Output — </a:t>
            </a:r>
            <a:r>
              <a:rPr lang="en-US" dirty="0"/>
              <a:t>0-100% turn-down via variable gas-flow operation</a:t>
            </a:r>
          </a:p>
          <a:p>
            <a:pPr>
              <a:buFont typeface="+mj-lt"/>
              <a:buAutoNum type="arabicPeriod"/>
            </a:pPr>
            <a:r>
              <a:rPr lang="en-US" b="1" dirty="0"/>
              <a:t>Industry Leading Efficiency — </a:t>
            </a:r>
            <a:r>
              <a:rPr lang="en-US" dirty="0"/>
              <a:t>3.5 kWh/</a:t>
            </a:r>
            <a:r>
              <a:rPr lang="en-US" dirty="0" err="1"/>
              <a:t>lb</a:t>
            </a:r>
            <a:r>
              <a:rPr lang="en-US" dirty="0"/>
              <a:t> operation</a:t>
            </a:r>
          </a:p>
          <a:p>
            <a:pPr>
              <a:buFont typeface="+mj-lt"/>
              <a:buAutoNum type="arabicPeriod"/>
            </a:pPr>
            <a:endParaRPr lang="en-US" dirty="0"/>
          </a:p>
        </p:txBody>
      </p:sp>
      <p:sp>
        <p:nvSpPr>
          <p:cNvPr id="10" name="Text Placeholder 9"/>
          <p:cNvSpPr>
            <a:spLocks noGrp="1"/>
          </p:cNvSpPr>
          <p:nvPr>
            <p:ph type="body" sz="half" idx="2"/>
          </p:nvPr>
        </p:nvSpPr>
        <p:spPr/>
        <p:txBody>
          <a:bodyPr/>
          <a:lstStyle/>
          <a:p>
            <a:endParaRPr lang="en-US"/>
          </a:p>
        </p:txBody>
      </p:sp>
      <p:grpSp>
        <p:nvGrpSpPr>
          <p:cNvPr id="3" name="Group 2"/>
          <p:cNvGrpSpPr/>
          <p:nvPr/>
        </p:nvGrpSpPr>
        <p:grpSpPr>
          <a:xfrm>
            <a:off x="-251452" y="1859112"/>
            <a:ext cx="5522383" cy="4092093"/>
            <a:chOff x="-1019741" y="1918400"/>
            <a:chExt cx="6993585" cy="4968359"/>
          </a:xfrm>
        </p:grpSpPr>
        <p:pic>
          <p:nvPicPr>
            <p:cNvPr id="4" name="Picture 3" descr="Quad Render-background-removed_3-3-15-DC.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19741" y="1918400"/>
              <a:ext cx="6993585" cy="4968359"/>
            </a:xfrm>
            <a:prstGeom prst="rect">
              <a:avLst/>
            </a:prstGeom>
          </p:spPr>
        </p:pic>
        <p:sp>
          <p:nvSpPr>
            <p:cNvPr id="16" name="Oval 15"/>
            <p:cNvSpPr/>
            <p:nvPr/>
          </p:nvSpPr>
          <p:spPr>
            <a:xfrm>
              <a:off x="3912152" y="3452948"/>
              <a:ext cx="355600" cy="341868"/>
            </a:xfrm>
            <a:prstGeom prst="ellipse">
              <a:avLst/>
            </a:prstGeom>
            <a:solidFill>
              <a:schemeClr val="accent3">
                <a:lumMod val="75000"/>
              </a:schemeClr>
            </a:solidFill>
            <a:ln>
              <a:solidFill>
                <a:schemeClr val="lt1"/>
              </a:solid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a:solidFill>
                    <a:schemeClr val="bg1"/>
                  </a:solidFill>
                </a:rPr>
                <a:t>1</a:t>
              </a:r>
            </a:p>
          </p:txBody>
        </p:sp>
        <p:sp>
          <p:nvSpPr>
            <p:cNvPr id="17" name="Oval 16"/>
            <p:cNvSpPr/>
            <p:nvPr/>
          </p:nvSpPr>
          <p:spPr>
            <a:xfrm>
              <a:off x="3671404" y="5504154"/>
              <a:ext cx="355600" cy="341868"/>
            </a:xfrm>
            <a:prstGeom prst="ellipse">
              <a:avLst/>
            </a:prstGeom>
            <a:solidFill>
              <a:schemeClr val="accent3">
                <a:lumMod val="75000"/>
              </a:schemeClr>
            </a:solidFill>
            <a:ln>
              <a:solidFill>
                <a:schemeClr val="lt1"/>
              </a:solid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a:solidFill>
                    <a:schemeClr val="bg1"/>
                  </a:solidFill>
                </a:rPr>
                <a:t>2</a:t>
              </a:r>
            </a:p>
          </p:txBody>
        </p:sp>
        <p:sp>
          <p:nvSpPr>
            <p:cNvPr id="18" name="Oval 17"/>
            <p:cNvSpPr/>
            <p:nvPr/>
          </p:nvSpPr>
          <p:spPr>
            <a:xfrm>
              <a:off x="2870752" y="5162286"/>
              <a:ext cx="355600" cy="341868"/>
            </a:xfrm>
            <a:prstGeom prst="ellipse">
              <a:avLst/>
            </a:prstGeom>
            <a:solidFill>
              <a:schemeClr val="accent3">
                <a:lumMod val="75000"/>
              </a:schemeClr>
            </a:solidFill>
            <a:ln>
              <a:solidFill>
                <a:schemeClr val="lt1"/>
              </a:solid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a:solidFill>
                    <a:schemeClr val="bg1"/>
                  </a:solidFill>
                </a:rPr>
                <a:t>3</a:t>
              </a:r>
            </a:p>
          </p:txBody>
        </p:sp>
        <p:sp>
          <p:nvSpPr>
            <p:cNvPr id="19" name="Oval 18"/>
            <p:cNvSpPr/>
            <p:nvPr/>
          </p:nvSpPr>
          <p:spPr>
            <a:xfrm>
              <a:off x="2477052" y="3959418"/>
              <a:ext cx="355600" cy="341868"/>
            </a:xfrm>
            <a:prstGeom prst="ellipse">
              <a:avLst/>
            </a:prstGeom>
            <a:solidFill>
              <a:schemeClr val="accent3">
                <a:lumMod val="75000"/>
              </a:schemeClr>
            </a:solidFill>
            <a:ln>
              <a:solidFill>
                <a:schemeClr val="lt1"/>
              </a:solid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a:solidFill>
                    <a:schemeClr val="bg1"/>
                  </a:solidFill>
                </a:rPr>
                <a:t>4</a:t>
              </a:r>
            </a:p>
          </p:txBody>
        </p:sp>
        <p:sp>
          <p:nvSpPr>
            <p:cNvPr id="20" name="Oval 19"/>
            <p:cNvSpPr/>
            <p:nvPr/>
          </p:nvSpPr>
          <p:spPr>
            <a:xfrm>
              <a:off x="1499152" y="3111080"/>
              <a:ext cx="355600" cy="341868"/>
            </a:xfrm>
            <a:prstGeom prst="ellipse">
              <a:avLst/>
            </a:prstGeom>
            <a:solidFill>
              <a:schemeClr val="accent3">
                <a:lumMod val="75000"/>
              </a:schemeClr>
            </a:solidFill>
            <a:ln>
              <a:solidFill>
                <a:schemeClr val="lt1"/>
              </a:solid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a:solidFill>
                    <a:schemeClr val="bg1"/>
                  </a:solidFill>
                </a:rPr>
                <a:t>5</a:t>
              </a:r>
            </a:p>
          </p:txBody>
        </p:sp>
        <p:sp>
          <p:nvSpPr>
            <p:cNvPr id="21" name="Oval 20"/>
            <p:cNvSpPr/>
            <p:nvPr/>
          </p:nvSpPr>
          <p:spPr>
            <a:xfrm>
              <a:off x="4217504" y="4402580"/>
              <a:ext cx="355600" cy="341868"/>
            </a:xfrm>
            <a:prstGeom prst="ellipse">
              <a:avLst/>
            </a:prstGeom>
            <a:solidFill>
              <a:schemeClr val="accent3">
                <a:lumMod val="75000"/>
              </a:schemeClr>
            </a:solidFill>
            <a:ln>
              <a:solidFill>
                <a:schemeClr val="lt1"/>
              </a:solid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a:solidFill>
                    <a:schemeClr val="bg1"/>
                  </a:solidFill>
                </a:rPr>
                <a:t>6</a:t>
              </a:r>
            </a:p>
          </p:txBody>
        </p:sp>
        <p:sp>
          <p:nvSpPr>
            <p:cNvPr id="22" name="Oval 21"/>
            <p:cNvSpPr/>
            <p:nvPr/>
          </p:nvSpPr>
          <p:spPr>
            <a:xfrm>
              <a:off x="1236251" y="4820418"/>
              <a:ext cx="355600" cy="341868"/>
            </a:xfrm>
            <a:prstGeom prst="ellipse">
              <a:avLst/>
            </a:prstGeom>
            <a:solidFill>
              <a:schemeClr val="accent3">
                <a:lumMod val="75000"/>
              </a:schemeClr>
            </a:solidFill>
            <a:ln>
              <a:solidFill>
                <a:schemeClr val="lt1"/>
              </a:solid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a:solidFill>
                    <a:schemeClr val="bg1"/>
                  </a:solidFill>
                </a:rPr>
                <a:t>7</a:t>
              </a:r>
            </a:p>
          </p:txBody>
        </p:sp>
      </p:grpSp>
    </p:spTree>
    <p:extLst>
      <p:ext uri="{BB962C8B-B14F-4D97-AF65-F5344CB8AC3E}">
        <p14:creationId xmlns:p14="http://schemas.microsoft.com/office/powerpoint/2010/main" val="1588821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eak-WTS-9828-St-Jude-100.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775891" y="3764992"/>
            <a:ext cx="2990079" cy="2485503"/>
          </a:xfrm>
          <a:prstGeom prst="rect">
            <a:avLst/>
          </a:prstGeom>
        </p:spPr>
      </p:pic>
      <p:sp>
        <p:nvSpPr>
          <p:cNvPr id="2" name="Title 1"/>
          <p:cNvSpPr>
            <a:spLocks noGrp="1"/>
          </p:cNvSpPr>
          <p:nvPr>
            <p:ph type="title"/>
          </p:nvPr>
        </p:nvSpPr>
        <p:spPr/>
        <p:txBody>
          <a:bodyPr/>
          <a:lstStyle/>
          <a:p>
            <a:r>
              <a:rPr lang="en-US"/>
              <a:t>Pinnacle Ozone Technology</a:t>
            </a:r>
            <a:endParaRPr lang="en-US" dirty="0"/>
          </a:p>
        </p:txBody>
      </p:sp>
      <p:sp>
        <p:nvSpPr>
          <p:cNvPr id="8" name="Content Placeholder 7"/>
          <p:cNvSpPr>
            <a:spLocks noGrp="1"/>
          </p:cNvSpPr>
          <p:nvPr>
            <p:ph idx="1"/>
          </p:nvPr>
        </p:nvSpPr>
        <p:spPr>
          <a:xfrm>
            <a:off x="818712" y="2222287"/>
            <a:ext cx="10554574" cy="2229091"/>
          </a:xfrm>
        </p:spPr>
        <p:txBody>
          <a:bodyPr/>
          <a:lstStyle/>
          <a:p>
            <a:pPr marL="0" indent="0">
              <a:buNone/>
            </a:pPr>
            <a:r>
              <a:rPr lang="en-US" dirty="0"/>
              <a:t>A Family of Ozone Generator Platforms</a:t>
            </a:r>
          </a:p>
          <a:p>
            <a:pPr lvl="1"/>
            <a:r>
              <a:rPr lang="en-US" dirty="0"/>
              <a:t>Family of Flexible / Modular Ozone Process Integration Platforms</a:t>
            </a:r>
          </a:p>
          <a:p>
            <a:pPr lvl="1"/>
            <a:r>
              <a:rPr lang="en-US" dirty="0"/>
              <a:t>Standard Complete Ozone Process Control &amp; Integration</a:t>
            </a:r>
          </a:p>
          <a:p>
            <a:pPr lvl="1"/>
            <a:r>
              <a:rPr lang="en-US" dirty="0"/>
              <a:t>Specifically Designed to Address 20-600 </a:t>
            </a:r>
            <a:r>
              <a:rPr lang="en-US" dirty="0" err="1"/>
              <a:t>ppd</a:t>
            </a:r>
            <a:r>
              <a:rPr lang="en-US" dirty="0"/>
              <a:t> Target Market</a:t>
            </a:r>
          </a:p>
          <a:p>
            <a:pPr lvl="1"/>
            <a:endParaRPr lang="en-US" dirty="0"/>
          </a:p>
        </p:txBody>
      </p:sp>
      <p:pic>
        <p:nvPicPr>
          <p:cNvPr id="4" name="Picture 3" descr="30-Up-front-red-frame.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278508" y="3974502"/>
            <a:ext cx="2226962" cy="2059940"/>
          </a:xfrm>
          <a:prstGeom prst="rect">
            <a:avLst/>
          </a:prstGeom>
        </p:spPr>
      </p:pic>
      <p:pic>
        <p:nvPicPr>
          <p:cNvPr id="5" name="Picture 4" descr="Peak-frontIMG_6643.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92239" y="3925475"/>
            <a:ext cx="1307133" cy="1884155"/>
          </a:xfrm>
          <a:prstGeom prst="rect">
            <a:avLst/>
          </a:prstGeom>
        </p:spPr>
      </p:pic>
      <p:sp>
        <p:nvSpPr>
          <p:cNvPr id="18" name="Content Placeholder 2"/>
          <p:cNvSpPr txBox="1">
            <a:spLocks/>
          </p:cNvSpPr>
          <p:nvPr/>
        </p:nvSpPr>
        <p:spPr>
          <a:xfrm>
            <a:off x="2612415" y="5054945"/>
            <a:ext cx="1339228" cy="735979"/>
          </a:xfrm>
          <a:prstGeom prst="rect">
            <a:avLst/>
          </a:prstGeom>
        </p:spPr>
        <p:txBody>
          <a:bodyPr vert="horz" lIns="91440" tIns="45720" rIns="91440" bIns="45720" rtlCol="0">
            <a:normAutofit/>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lgn="ctr">
              <a:spcBef>
                <a:spcPts val="0"/>
              </a:spcBef>
              <a:buNone/>
            </a:pPr>
            <a:r>
              <a:rPr lang="en-US" sz="2400" b="1" dirty="0">
                <a:solidFill>
                  <a:srgbClr val="333333"/>
                </a:solidFill>
              </a:rPr>
              <a:t>PEAK</a:t>
            </a:r>
          </a:p>
        </p:txBody>
      </p:sp>
      <p:sp>
        <p:nvSpPr>
          <p:cNvPr id="19" name="Content Placeholder 2"/>
          <p:cNvSpPr txBox="1">
            <a:spLocks/>
          </p:cNvSpPr>
          <p:nvPr/>
        </p:nvSpPr>
        <p:spPr>
          <a:xfrm>
            <a:off x="5935132" y="5145593"/>
            <a:ext cx="2218267" cy="730222"/>
          </a:xfrm>
          <a:prstGeom prst="rect">
            <a:avLst/>
          </a:prstGeom>
        </p:spPr>
        <p:txBody>
          <a:bodyPr vert="horz" lIns="91440" tIns="45720" rIns="91440" bIns="45720" rtlCol="0">
            <a:normAutofit/>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lgn="ctr">
              <a:spcBef>
                <a:spcPts val="0"/>
              </a:spcBef>
              <a:buNone/>
            </a:pPr>
            <a:r>
              <a:rPr lang="en-US" sz="2400" b="1" dirty="0">
                <a:solidFill>
                  <a:srgbClr val="333333"/>
                </a:solidFill>
              </a:rPr>
              <a:t>SUMMIT</a:t>
            </a:r>
          </a:p>
        </p:txBody>
      </p:sp>
      <p:sp>
        <p:nvSpPr>
          <p:cNvPr id="20" name="Content Placeholder 2"/>
          <p:cNvSpPr txBox="1">
            <a:spLocks/>
          </p:cNvSpPr>
          <p:nvPr/>
        </p:nvSpPr>
        <p:spPr>
          <a:xfrm>
            <a:off x="10173864" y="5252955"/>
            <a:ext cx="1772949" cy="688302"/>
          </a:xfrm>
          <a:prstGeom prst="rect">
            <a:avLst/>
          </a:prstGeom>
        </p:spPr>
        <p:txBody>
          <a:bodyPr vert="horz" lIns="91440" tIns="45720" rIns="91440" bIns="45720" rtlCol="0">
            <a:normAutofit/>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lgn="ctr">
              <a:spcBef>
                <a:spcPts val="0"/>
              </a:spcBef>
              <a:buNone/>
            </a:pPr>
            <a:r>
              <a:rPr lang="en-US" sz="2400" b="1" dirty="0">
                <a:solidFill>
                  <a:srgbClr val="333333"/>
                </a:solidFill>
              </a:rPr>
              <a:t>ZENITH</a:t>
            </a:r>
          </a:p>
        </p:txBody>
      </p:sp>
    </p:spTree>
    <p:extLst>
      <p:ext uri="{BB962C8B-B14F-4D97-AF65-F5344CB8AC3E}">
        <p14:creationId xmlns:p14="http://schemas.microsoft.com/office/powerpoint/2010/main" val="296691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a:xfrm>
            <a:off x="7934539" y="342234"/>
            <a:ext cx="4335828" cy="412729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Title 11"/>
          <p:cNvSpPr>
            <a:spLocks noGrp="1"/>
          </p:cNvSpPr>
          <p:nvPr>
            <p:ph type="title"/>
          </p:nvPr>
        </p:nvSpPr>
        <p:spPr/>
        <p:txBody>
          <a:bodyPr/>
          <a:lstStyle/>
          <a:p>
            <a:r>
              <a:rPr lang="en-US" dirty="0"/>
              <a:t>Scalability</a:t>
            </a:r>
          </a:p>
        </p:txBody>
      </p:sp>
      <p:sp>
        <p:nvSpPr>
          <p:cNvPr id="13" name="Content Placeholder 12"/>
          <p:cNvSpPr>
            <a:spLocks noGrp="1"/>
          </p:cNvSpPr>
          <p:nvPr>
            <p:ph idx="1"/>
          </p:nvPr>
        </p:nvSpPr>
        <p:spPr>
          <a:xfrm>
            <a:off x="3986579" y="283534"/>
            <a:ext cx="3803541" cy="1504981"/>
          </a:xfrm>
        </p:spPr>
        <p:txBody>
          <a:bodyPr>
            <a:noAutofit/>
          </a:bodyPr>
          <a:lstStyle/>
          <a:p>
            <a:pPr>
              <a:buClr>
                <a:schemeClr val="bg1"/>
              </a:buClr>
            </a:pPr>
            <a:r>
              <a:rPr lang="en-US" sz="1050" dirty="0">
                <a:solidFill>
                  <a:schemeClr val="bg1"/>
                </a:solidFill>
              </a:rPr>
              <a:t>Common </a:t>
            </a:r>
            <a:r>
              <a:rPr lang="en-US" sz="1050" dirty="0" err="1">
                <a:solidFill>
                  <a:schemeClr val="bg1"/>
                </a:solidFill>
              </a:rPr>
              <a:t>QuadBlock</a:t>
            </a:r>
            <a:r>
              <a:rPr lang="en-US" sz="1050" dirty="0">
                <a:solidFill>
                  <a:schemeClr val="bg1"/>
                </a:solidFill>
              </a:rPr>
              <a:t> / 10X -12X Rack Design Common to ALL Platforms </a:t>
            </a:r>
          </a:p>
          <a:p>
            <a:pPr>
              <a:buClr>
                <a:schemeClr val="bg1"/>
              </a:buClr>
            </a:pPr>
            <a:r>
              <a:rPr lang="en-US" sz="1050" dirty="0">
                <a:solidFill>
                  <a:schemeClr val="bg1"/>
                </a:solidFill>
              </a:rPr>
              <a:t>Modular Enclosure and Pedestal Allows Flexible Design</a:t>
            </a:r>
          </a:p>
          <a:p>
            <a:pPr>
              <a:buClr>
                <a:schemeClr val="bg1"/>
              </a:buClr>
            </a:pPr>
            <a:r>
              <a:rPr lang="en-US" sz="1050" dirty="0">
                <a:solidFill>
                  <a:schemeClr val="bg1"/>
                </a:solidFill>
              </a:rPr>
              <a:t>Only Dimensions &amp; Connection Sizes Change</a:t>
            </a:r>
          </a:p>
        </p:txBody>
      </p:sp>
      <p:sp>
        <p:nvSpPr>
          <p:cNvPr id="6" name="Round Diagonal Corner Rectangle 5"/>
          <p:cNvSpPr/>
          <p:nvPr/>
        </p:nvSpPr>
        <p:spPr>
          <a:xfrm>
            <a:off x="5469415" y="5565778"/>
            <a:ext cx="2506615" cy="497214"/>
          </a:xfrm>
          <a:prstGeom prst="round2DiagRect">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t"/>
          <a:lstStyle/>
          <a:p>
            <a:r>
              <a:rPr lang="en-US" sz="1200" b="1" i="1" dirty="0"/>
              <a:t>Common Generator Design &amp; Equipment for </a:t>
            </a:r>
            <a:r>
              <a:rPr lang="en-US" sz="1200" b="1" i="1" u="sng" dirty="0"/>
              <a:t>ANY</a:t>
            </a:r>
            <a:r>
              <a:rPr lang="en-US" sz="1200" b="1" i="1" dirty="0"/>
              <a:t> Scale!</a:t>
            </a:r>
            <a:endParaRPr lang="en-US" sz="1200" i="1" dirty="0"/>
          </a:p>
        </p:txBody>
      </p:sp>
      <p:pic>
        <p:nvPicPr>
          <p:cNvPr id="5" name="Picture 4"/>
          <p:cNvPicPr>
            <a:picLocks noChangeAspect="1"/>
          </p:cNvPicPr>
          <p:nvPr/>
        </p:nvPicPr>
        <p:blipFill>
          <a:blip r:embed="rId2"/>
          <a:stretch>
            <a:fillRect/>
          </a:stretch>
        </p:blipFill>
        <p:spPr>
          <a:xfrm>
            <a:off x="2436978" y="2348711"/>
            <a:ext cx="2373547" cy="2735615"/>
          </a:xfrm>
          <a:prstGeom prst="rect">
            <a:avLst/>
          </a:prstGeom>
        </p:spPr>
      </p:pic>
      <p:grpSp>
        <p:nvGrpSpPr>
          <p:cNvPr id="50" name="Group 49"/>
          <p:cNvGrpSpPr/>
          <p:nvPr/>
        </p:nvGrpSpPr>
        <p:grpSpPr>
          <a:xfrm>
            <a:off x="8642668" y="572502"/>
            <a:ext cx="3397073" cy="5226715"/>
            <a:chOff x="6697764" y="2199647"/>
            <a:chExt cx="1848618" cy="2779614"/>
          </a:xfrm>
        </p:grpSpPr>
        <p:pic>
          <p:nvPicPr>
            <p:cNvPr id="8" name="Picture 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97764" y="2199647"/>
              <a:ext cx="464628" cy="907130"/>
            </a:xfrm>
            <a:prstGeom prst="rect">
              <a:avLst/>
            </a:prstGeom>
          </p:spPr>
        </p:pic>
        <p:sp>
          <p:nvSpPr>
            <p:cNvPr id="26" name="Content Placeholder 2"/>
            <p:cNvSpPr txBox="1">
              <a:spLocks/>
            </p:cNvSpPr>
            <p:nvPr/>
          </p:nvSpPr>
          <p:spPr>
            <a:xfrm>
              <a:off x="7162392" y="2851496"/>
              <a:ext cx="967688" cy="264368"/>
            </a:xfrm>
            <a:prstGeom prst="rect">
              <a:avLst/>
            </a:prstGeom>
          </p:spPr>
          <p:txBody>
            <a:bodyPr vert="horz" lIns="91440" tIns="45720" rIns="91440" bIns="45720" rtlCol="0">
              <a:normAutofit/>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spcBef>
                  <a:spcPts val="0"/>
                </a:spcBef>
                <a:buNone/>
              </a:pPr>
              <a:r>
                <a:rPr lang="en-US" b="1" dirty="0">
                  <a:solidFill>
                    <a:srgbClr val="333333"/>
                  </a:solidFill>
                </a:rPr>
                <a:t>5x, 10x, 12x</a:t>
              </a:r>
            </a:p>
          </p:txBody>
        </p:sp>
        <p:pic>
          <p:nvPicPr>
            <p:cNvPr id="2" name="Picture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698858" y="4014840"/>
              <a:ext cx="1000721" cy="964071"/>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697764" y="3108202"/>
              <a:ext cx="892644" cy="907210"/>
            </a:xfrm>
            <a:prstGeom prst="rect">
              <a:avLst/>
            </a:prstGeom>
          </p:spPr>
        </p:pic>
        <p:sp>
          <p:nvSpPr>
            <p:cNvPr id="27" name="Content Placeholder 2"/>
            <p:cNvSpPr txBox="1">
              <a:spLocks/>
            </p:cNvSpPr>
            <p:nvPr/>
          </p:nvSpPr>
          <p:spPr>
            <a:xfrm>
              <a:off x="7578694" y="3814736"/>
              <a:ext cx="967688" cy="204823"/>
            </a:xfrm>
            <a:prstGeom prst="rect">
              <a:avLst/>
            </a:prstGeom>
          </p:spPr>
          <p:txBody>
            <a:bodyPr vert="horz" lIns="91440" tIns="45720" rIns="91440" bIns="45720" rtlCol="0">
              <a:normAutofit lnSpcReduction="10000"/>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spcBef>
                  <a:spcPts val="0"/>
                </a:spcBef>
                <a:buNone/>
              </a:pPr>
              <a:r>
                <a:rPr lang="en-US" b="1" dirty="0">
                  <a:solidFill>
                    <a:srgbClr val="333333"/>
                  </a:solidFill>
                </a:rPr>
                <a:t>2 x 10 (20x)</a:t>
              </a:r>
            </a:p>
          </p:txBody>
        </p:sp>
        <p:sp>
          <p:nvSpPr>
            <p:cNvPr id="29" name="Content Placeholder 2"/>
            <p:cNvSpPr txBox="1">
              <a:spLocks/>
            </p:cNvSpPr>
            <p:nvPr/>
          </p:nvSpPr>
          <p:spPr>
            <a:xfrm>
              <a:off x="7695800" y="4599076"/>
              <a:ext cx="850582" cy="380185"/>
            </a:xfrm>
            <a:prstGeom prst="rect">
              <a:avLst/>
            </a:prstGeom>
          </p:spPr>
          <p:txBody>
            <a:bodyPr vert="horz" lIns="91440" tIns="45720" rIns="91440" bIns="45720" rtlCol="0">
              <a:normAutofit fontScale="92500"/>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spcBef>
                  <a:spcPts val="0"/>
                </a:spcBef>
                <a:buNone/>
              </a:pPr>
              <a:r>
                <a:rPr lang="en-US" b="1" dirty="0">
                  <a:solidFill>
                    <a:srgbClr val="333333"/>
                  </a:solidFill>
                </a:rPr>
                <a:t>3 x 10 (30x)</a:t>
              </a:r>
            </a:p>
            <a:p>
              <a:pPr marL="0" indent="0">
                <a:spcBef>
                  <a:spcPts val="0"/>
                </a:spcBef>
                <a:buNone/>
              </a:pPr>
              <a:r>
                <a:rPr lang="en-US" b="1" dirty="0">
                  <a:solidFill>
                    <a:srgbClr val="333333"/>
                  </a:solidFill>
                </a:rPr>
                <a:t>3 x 12 (36x)</a:t>
              </a:r>
            </a:p>
          </p:txBody>
        </p:sp>
      </p:grpSp>
      <p:sp>
        <p:nvSpPr>
          <p:cNvPr id="31" name="Content Placeholder 2"/>
          <p:cNvSpPr txBox="1">
            <a:spLocks/>
          </p:cNvSpPr>
          <p:nvPr/>
        </p:nvSpPr>
        <p:spPr>
          <a:xfrm>
            <a:off x="1777365" y="5165008"/>
            <a:ext cx="3648142" cy="543583"/>
          </a:xfrm>
          <a:prstGeom prst="rect">
            <a:avLst/>
          </a:prstGeom>
        </p:spPr>
        <p:txBody>
          <a:bodyPr vert="horz" lIns="91440" tIns="45720" rIns="91440" bIns="45720" rtlCol="0">
            <a:normAutofit/>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lgn="ctr">
              <a:spcBef>
                <a:spcPts val="0"/>
              </a:spcBef>
              <a:buNone/>
            </a:pPr>
            <a:r>
              <a:rPr lang="en-US" b="1" dirty="0">
                <a:solidFill>
                  <a:srgbClr val="333333"/>
                </a:solidFill>
              </a:rPr>
              <a:t>Common 10x/12x Platform</a:t>
            </a:r>
          </a:p>
        </p:txBody>
      </p:sp>
      <p:grpSp>
        <p:nvGrpSpPr>
          <p:cNvPr id="9" name="Group 8"/>
          <p:cNvGrpSpPr/>
          <p:nvPr/>
        </p:nvGrpSpPr>
        <p:grpSpPr>
          <a:xfrm>
            <a:off x="526870" y="2575378"/>
            <a:ext cx="6409281" cy="2471518"/>
            <a:chOff x="502976" y="2499196"/>
            <a:chExt cx="5509031" cy="2124368"/>
          </a:xfrm>
        </p:grpSpPr>
        <p:sp>
          <p:nvSpPr>
            <p:cNvPr id="15" name="Content Placeholder 2"/>
            <p:cNvSpPr txBox="1">
              <a:spLocks/>
            </p:cNvSpPr>
            <p:nvPr/>
          </p:nvSpPr>
          <p:spPr>
            <a:xfrm>
              <a:off x="574461" y="4127290"/>
              <a:ext cx="1583319" cy="496274"/>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lgn="ctr">
                <a:spcBef>
                  <a:spcPts val="0"/>
                </a:spcBef>
                <a:buNone/>
              </a:pPr>
              <a:r>
                <a:rPr lang="en-US" b="1" dirty="0">
                  <a:solidFill>
                    <a:srgbClr val="333333"/>
                  </a:solidFill>
                </a:rPr>
                <a:t>Common 10x/12x Manifold Design</a:t>
              </a:r>
            </a:p>
          </p:txBody>
        </p:sp>
        <p:sp>
          <p:nvSpPr>
            <p:cNvPr id="18" name="Content Placeholder 2"/>
            <p:cNvSpPr txBox="1">
              <a:spLocks/>
            </p:cNvSpPr>
            <p:nvPr/>
          </p:nvSpPr>
          <p:spPr>
            <a:xfrm>
              <a:off x="736601" y="2558233"/>
              <a:ext cx="1113599" cy="501533"/>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lgn="ctr">
                <a:spcBef>
                  <a:spcPts val="0"/>
                </a:spcBef>
                <a:buNone/>
              </a:pPr>
              <a:r>
                <a:rPr lang="en-US" b="1" dirty="0">
                  <a:solidFill>
                    <a:srgbClr val="333333"/>
                  </a:solidFill>
                </a:rPr>
                <a:t>Common PLC Package</a:t>
              </a:r>
            </a:p>
          </p:txBody>
        </p:sp>
        <p:sp>
          <p:nvSpPr>
            <p:cNvPr id="20" name="Content Placeholder 2"/>
            <p:cNvSpPr txBox="1">
              <a:spLocks/>
            </p:cNvSpPr>
            <p:nvPr/>
          </p:nvSpPr>
          <p:spPr>
            <a:xfrm>
              <a:off x="4508024" y="3171055"/>
              <a:ext cx="1395532" cy="616566"/>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lgn="ctr">
                <a:spcBef>
                  <a:spcPts val="0"/>
                </a:spcBef>
                <a:buNone/>
              </a:pPr>
              <a:r>
                <a:rPr lang="en-US" b="1" dirty="0">
                  <a:solidFill>
                    <a:srgbClr val="333333"/>
                  </a:solidFill>
                </a:rPr>
                <a:t>Modular Enclosure System</a:t>
              </a:r>
            </a:p>
          </p:txBody>
        </p:sp>
        <p:sp>
          <p:nvSpPr>
            <p:cNvPr id="22" name="Content Placeholder 2"/>
            <p:cNvSpPr txBox="1">
              <a:spLocks/>
            </p:cNvSpPr>
            <p:nvPr/>
          </p:nvSpPr>
          <p:spPr>
            <a:xfrm>
              <a:off x="502976" y="3050312"/>
              <a:ext cx="1660893" cy="582772"/>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lgn="ctr">
                <a:spcBef>
                  <a:spcPts val="0"/>
                </a:spcBef>
                <a:buNone/>
              </a:pPr>
              <a:r>
                <a:rPr lang="en-US" b="1" dirty="0">
                  <a:solidFill>
                    <a:srgbClr val="333333"/>
                  </a:solidFill>
                </a:rPr>
                <a:t>Common / Custom I&amp;C Package</a:t>
              </a:r>
            </a:p>
          </p:txBody>
        </p:sp>
        <p:sp>
          <p:nvSpPr>
            <p:cNvPr id="23" name="Content Placeholder 2"/>
            <p:cNvSpPr txBox="1">
              <a:spLocks/>
            </p:cNvSpPr>
            <p:nvPr/>
          </p:nvSpPr>
          <p:spPr>
            <a:xfrm>
              <a:off x="4652252" y="4028142"/>
              <a:ext cx="1251305" cy="511678"/>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lgn="ctr">
                <a:spcBef>
                  <a:spcPts val="0"/>
                </a:spcBef>
                <a:buNone/>
              </a:pPr>
              <a:r>
                <a:rPr lang="en-US" b="1" dirty="0">
                  <a:solidFill>
                    <a:srgbClr val="333333"/>
                  </a:solidFill>
                </a:rPr>
                <a:t>Modular Rack /  Platform</a:t>
              </a:r>
            </a:p>
          </p:txBody>
        </p:sp>
        <p:sp>
          <p:nvSpPr>
            <p:cNvPr id="24" name="Content Placeholder 2"/>
            <p:cNvSpPr txBox="1">
              <a:spLocks/>
            </p:cNvSpPr>
            <p:nvPr/>
          </p:nvSpPr>
          <p:spPr>
            <a:xfrm>
              <a:off x="527063" y="3612481"/>
              <a:ext cx="1630717" cy="496274"/>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lgn="ctr">
                <a:spcBef>
                  <a:spcPts val="0"/>
                </a:spcBef>
                <a:buNone/>
              </a:pPr>
              <a:r>
                <a:rPr lang="en-US" b="1" dirty="0">
                  <a:solidFill>
                    <a:srgbClr val="333333"/>
                  </a:solidFill>
                </a:rPr>
                <a:t>Common Inverter / Power System</a:t>
              </a:r>
            </a:p>
          </p:txBody>
        </p:sp>
        <p:sp>
          <p:nvSpPr>
            <p:cNvPr id="25" name="Content Placeholder 2"/>
            <p:cNvSpPr txBox="1">
              <a:spLocks/>
            </p:cNvSpPr>
            <p:nvPr/>
          </p:nvSpPr>
          <p:spPr>
            <a:xfrm>
              <a:off x="4323699" y="2499196"/>
              <a:ext cx="1688308" cy="616566"/>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lgn="ctr">
                <a:spcBef>
                  <a:spcPts val="0"/>
                </a:spcBef>
                <a:buNone/>
              </a:pPr>
              <a:r>
                <a:rPr lang="en-US" b="1" dirty="0">
                  <a:solidFill>
                    <a:srgbClr val="333333"/>
                  </a:solidFill>
                </a:rPr>
                <a:t>Platform (Capacity) Specific Connections</a:t>
              </a:r>
            </a:p>
          </p:txBody>
        </p:sp>
        <p:cxnSp>
          <p:nvCxnSpPr>
            <p:cNvPr id="21" name="Elbow Connector 20"/>
            <p:cNvCxnSpPr/>
            <p:nvPr/>
          </p:nvCxnSpPr>
          <p:spPr>
            <a:xfrm>
              <a:off x="1932032" y="2845857"/>
              <a:ext cx="1014369" cy="113728"/>
            </a:xfrm>
            <a:prstGeom prst="bentConnector3">
              <a:avLst/>
            </a:prstGeom>
            <a:ln>
              <a:tailEnd type="arrow"/>
            </a:ln>
          </p:spPr>
          <p:style>
            <a:lnRef idx="2">
              <a:schemeClr val="accent3"/>
            </a:lnRef>
            <a:fillRef idx="0">
              <a:schemeClr val="accent3"/>
            </a:fillRef>
            <a:effectRef idx="1">
              <a:schemeClr val="accent3"/>
            </a:effectRef>
            <a:fontRef idx="minor">
              <a:schemeClr val="tx1"/>
            </a:fontRef>
          </p:style>
        </p:cxnSp>
        <p:cxnSp>
          <p:nvCxnSpPr>
            <p:cNvPr id="42" name="Elbow Connector 41"/>
            <p:cNvCxnSpPr/>
            <p:nvPr/>
          </p:nvCxnSpPr>
          <p:spPr>
            <a:xfrm>
              <a:off x="2157779" y="3273407"/>
              <a:ext cx="902148" cy="188475"/>
            </a:xfrm>
            <a:prstGeom prst="bentConnector3">
              <a:avLst/>
            </a:prstGeom>
            <a:ln>
              <a:tailEnd type="arrow"/>
            </a:ln>
          </p:spPr>
          <p:style>
            <a:lnRef idx="2">
              <a:schemeClr val="accent3"/>
            </a:lnRef>
            <a:fillRef idx="0">
              <a:schemeClr val="accent3"/>
            </a:fillRef>
            <a:effectRef idx="1">
              <a:schemeClr val="accent3"/>
            </a:effectRef>
            <a:fontRef idx="minor">
              <a:schemeClr val="tx1"/>
            </a:fontRef>
          </p:style>
        </p:cxnSp>
        <p:cxnSp>
          <p:nvCxnSpPr>
            <p:cNvPr id="43" name="Elbow Connector 42"/>
            <p:cNvCxnSpPr/>
            <p:nvPr/>
          </p:nvCxnSpPr>
          <p:spPr>
            <a:xfrm flipV="1">
              <a:off x="2191452" y="3273407"/>
              <a:ext cx="1342381" cy="419977"/>
            </a:xfrm>
            <a:prstGeom prst="bentConnector3">
              <a:avLst/>
            </a:prstGeom>
            <a:ln>
              <a:tailEnd type="arrow"/>
            </a:ln>
          </p:spPr>
          <p:style>
            <a:lnRef idx="2">
              <a:schemeClr val="accent3"/>
            </a:lnRef>
            <a:fillRef idx="0">
              <a:schemeClr val="accent3"/>
            </a:fillRef>
            <a:effectRef idx="1">
              <a:schemeClr val="accent3"/>
            </a:effectRef>
            <a:fontRef idx="minor">
              <a:schemeClr val="tx1"/>
            </a:fontRef>
          </p:style>
        </p:cxnSp>
        <p:cxnSp>
          <p:nvCxnSpPr>
            <p:cNvPr id="45" name="Elbow Connector 44"/>
            <p:cNvCxnSpPr/>
            <p:nvPr/>
          </p:nvCxnSpPr>
          <p:spPr>
            <a:xfrm flipV="1">
              <a:off x="2036292" y="4108756"/>
              <a:ext cx="606599" cy="292324"/>
            </a:xfrm>
            <a:prstGeom prst="bentConnector3">
              <a:avLst/>
            </a:prstGeom>
            <a:ln>
              <a:tailEnd type="arrow"/>
            </a:ln>
          </p:spPr>
          <p:style>
            <a:lnRef idx="2">
              <a:schemeClr val="accent3"/>
            </a:lnRef>
            <a:fillRef idx="0">
              <a:schemeClr val="accent3"/>
            </a:fillRef>
            <a:effectRef idx="1">
              <a:schemeClr val="accent3"/>
            </a:effectRef>
            <a:fontRef idx="minor">
              <a:schemeClr val="tx1"/>
            </a:fontRef>
          </p:style>
        </p:cxnSp>
        <p:cxnSp>
          <p:nvCxnSpPr>
            <p:cNvPr id="48" name="Elbow Connector 47"/>
            <p:cNvCxnSpPr/>
            <p:nvPr/>
          </p:nvCxnSpPr>
          <p:spPr>
            <a:xfrm rot="10800000">
              <a:off x="2728193" y="2499196"/>
              <a:ext cx="1595508" cy="128684"/>
            </a:xfrm>
            <a:prstGeom prst="bentConnector3">
              <a:avLst/>
            </a:prstGeom>
            <a:ln>
              <a:tailEnd type="arrow"/>
            </a:ln>
          </p:spPr>
          <p:style>
            <a:lnRef idx="2">
              <a:schemeClr val="accent3"/>
            </a:lnRef>
            <a:fillRef idx="0">
              <a:schemeClr val="accent3"/>
            </a:fillRef>
            <a:effectRef idx="1">
              <a:schemeClr val="accent3"/>
            </a:effectRef>
            <a:fontRef idx="minor">
              <a:schemeClr val="tx1"/>
            </a:fontRef>
          </p:style>
        </p:cxnSp>
        <p:cxnSp>
          <p:nvCxnSpPr>
            <p:cNvPr id="51" name="Elbow Connector 50"/>
            <p:cNvCxnSpPr/>
            <p:nvPr/>
          </p:nvCxnSpPr>
          <p:spPr>
            <a:xfrm rot="10800000">
              <a:off x="4071897" y="3288314"/>
              <a:ext cx="580356" cy="324172"/>
            </a:xfrm>
            <a:prstGeom prst="bentConnector3">
              <a:avLst/>
            </a:prstGeom>
            <a:ln>
              <a:tailEnd type="arrow"/>
            </a:ln>
          </p:spPr>
          <p:style>
            <a:lnRef idx="2">
              <a:schemeClr val="accent3"/>
            </a:lnRef>
            <a:fillRef idx="0">
              <a:schemeClr val="accent3"/>
            </a:fillRef>
            <a:effectRef idx="1">
              <a:schemeClr val="accent3"/>
            </a:effectRef>
            <a:fontRef idx="minor">
              <a:schemeClr val="tx1"/>
            </a:fontRef>
          </p:style>
        </p:cxnSp>
        <p:cxnSp>
          <p:nvCxnSpPr>
            <p:cNvPr id="54" name="Elbow Connector 53"/>
            <p:cNvCxnSpPr/>
            <p:nvPr/>
          </p:nvCxnSpPr>
          <p:spPr>
            <a:xfrm rot="10800000">
              <a:off x="3742352" y="3693383"/>
              <a:ext cx="1008937" cy="584912"/>
            </a:xfrm>
            <a:prstGeom prst="bentConnector3">
              <a:avLst/>
            </a:prstGeom>
            <a:ln>
              <a:tailEnd type="arrow"/>
            </a:ln>
          </p:spPr>
          <p:style>
            <a:lnRef idx="2">
              <a:schemeClr val="accent3"/>
            </a:lnRef>
            <a:fillRef idx="0">
              <a:schemeClr val="accent3"/>
            </a:fillRef>
            <a:effectRef idx="1">
              <a:schemeClr val="accent3"/>
            </a:effectRef>
            <a:fontRef idx="minor">
              <a:schemeClr val="tx1"/>
            </a:fontRef>
          </p:style>
        </p:cxnSp>
      </p:grpSp>
      <p:cxnSp>
        <p:nvCxnSpPr>
          <p:cNvPr id="66" name="Straight Arrow Connector 65"/>
          <p:cNvCxnSpPr/>
          <p:nvPr/>
        </p:nvCxnSpPr>
        <p:spPr>
          <a:xfrm rot="16200000" flipH="1">
            <a:off x="8257799" y="5288874"/>
            <a:ext cx="6893" cy="184025"/>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71" name="Straight Arrow Connector 70"/>
          <p:cNvCxnSpPr/>
          <p:nvPr/>
        </p:nvCxnSpPr>
        <p:spPr>
          <a:xfrm rot="16200000">
            <a:off x="8261245" y="3695608"/>
            <a:ext cx="0" cy="184025"/>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72" name="Straight Arrow Connector 71"/>
          <p:cNvCxnSpPr/>
          <p:nvPr/>
        </p:nvCxnSpPr>
        <p:spPr>
          <a:xfrm rot="16200000" flipH="1">
            <a:off x="8261245" y="1020816"/>
            <a:ext cx="1" cy="184025"/>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74" name="Straight Arrow Connector 73"/>
          <p:cNvCxnSpPr/>
          <p:nvPr/>
        </p:nvCxnSpPr>
        <p:spPr>
          <a:xfrm>
            <a:off x="5270931" y="5364824"/>
            <a:ext cx="2811435" cy="25232"/>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57" name="Straight Arrow Connector 56"/>
          <p:cNvCxnSpPr/>
          <p:nvPr/>
        </p:nvCxnSpPr>
        <p:spPr>
          <a:xfrm rot="16200000" flipH="1">
            <a:off x="8257799" y="2365887"/>
            <a:ext cx="6893" cy="184025"/>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55" name="Straight Connector 54"/>
          <p:cNvCxnSpPr/>
          <p:nvPr/>
        </p:nvCxnSpPr>
        <p:spPr>
          <a:xfrm>
            <a:off x="8162562" y="1112828"/>
            <a:ext cx="6670" cy="4271505"/>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1022394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3151" y="2260738"/>
            <a:ext cx="3547533" cy="3722470"/>
          </a:xfrm>
          <a:prstGeom prst="rect">
            <a:avLst/>
          </a:prstGeom>
          <a:effectLst>
            <a:softEdge rad="38100"/>
          </a:effectLst>
        </p:spPr>
      </p:pic>
      <p:sp>
        <p:nvSpPr>
          <p:cNvPr id="4" name="Title 3"/>
          <p:cNvSpPr>
            <a:spLocks noGrp="1"/>
          </p:cNvSpPr>
          <p:nvPr>
            <p:ph type="title"/>
          </p:nvPr>
        </p:nvSpPr>
        <p:spPr/>
        <p:txBody>
          <a:bodyPr/>
          <a:lstStyle/>
          <a:p>
            <a:r>
              <a:rPr lang="en-US" dirty="0"/>
              <a:t>The World Most Advanced Ozone Technology</a:t>
            </a:r>
          </a:p>
        </p:txBody>
      </p:sp>
      <p:sp>
        <p:nvSpPr>
          <p:cNvPr id="5" name="Content Placeholder 4"/>
          <p:cNvSpPr>
            <a:spLocks noGrp="1"/>
          </p:cNvSpPr>
          <p:nvPr>
            <p:ph idx="1"/>
          </p:nvPr>
        </p:nvSpPr>
        <p:spPr>
          <a:xfrm>
            <a:off x="4855634" y="1382889"/>
            <a:ext cx="7040034" cy="4478162"/>
          </a:xfrm>
        </p:spPr>
        <p:txBody>
          <a:bodyPr numCol="2" spcCol="182880">
            <a:normAutofit fontScale="77500" lnSpcReduction="20000"/>
          </a:bodyPr>
          <a:lstStyle/>
          <a:p>
            <a:pPr marL="0" indent="0">
              <a:buNone/>
            </a:pPr>
            <a:r>
              <a:rPr lang="en-US" b="1" dirty="0"/>
              <a:t>Modular</a:t>
            </a:r>
          </a:p>
          <a:p>
            <a:pPr lvl="1"/>
            <a:r>
              <a:rPr lang="en-US" dirty="0"/>
              <a:t>Family of Modular Ozone Process Platforms</a:t>
            </a:r>
          </a:p>
          <a:p>
            <a:pPr lvl="1"/>
            <a:r>
              <a:rPr lang="en-US" dirty="0"/>
              <a:t>Flexibly Adapts Capacity to Meet Project Needs</a:t>
            </a:r>
          </a:p>
          <a:p>
            <a:pPr lvl="1"/>
            <a:r>
              <a:rPr lang="en-US" dirty="0"/>
              <a:t>Fully Integrated O3 Process Controls &amp; Instrumentation</a:t>
            </a:r>
          </a:p>
          <a:p>
            <a:pPr lvl="1"/>
            <a:r>
              <a:rPr lang="en-US" dirty="0"/>
              <a:t>Built-In Multi-Mode Process Control</a:t>
            </a:r>
          </a:p>
          <a:p>
            <a:pPr lvl="1"/>
            <a:r>
              <a:rPr lang="en-US" dirty="0"/>
              <a:t>Self-Optimizing Process</a:t>
            </a:r>
          </a:p>
          <a:p>
            <a:pPr marL="0" indent="0">
              <a:buNone/>
            </a:pPr>
            <a:r>
              <a:rPr lang="en-US" b="1" dirty="0"/>
              <a:t>Reliable</a:t>
            </a:r>
          </a:p>
          <a:p>
            <a:pPr lvl="1"/>
            <a:r>
              <a:rPr lang="en-US" dirty="0"/>
              <a:t>Zero-Maintenance Ozone Cells</a:t>
            </a:r>
          </a:p>
          <a:p>
            <a:pPr lvl="1"/>
            <a:r>
              <a:rPr lang="en-US" dirty="0"/>
              <a:t>+25yr QuadBlock Ozone Cell Life</a:t>
            </a:r>
          </a:p>
          <a:p>
            <a:pPr lvl="1"/>
            <a:r>
              <a:rPr lang="en-US" dirty="0"/>
              <a:t>Built-In Redundancy</a:t>
            </a:r>
          </a:p>
          <a:p>
            <a:pPr lvl="1"/>
            <a:r>
              <a:rPr lang="en-US" dirty="0"/>
              <a:t>Auto-Compensating Performance</a:t>
            </a:r>
          </a:p>
          <a:p>
            <a:pPr lvl="1"/>
            <a:r>
              <a:rPr lang="en-US" dirty="0"/>
              <a:t>100% US Made &amp; Supported</a:t>
            </a:r>
          </a:p>
          <a:p>
            <a:pPr marL="0" indent="0">
              <a:buNone/>
            </a:pPr>
            <a:endParaRPr lang="en-US" sz="600" b="1" dirty="0"/>
          </a:p>
          <a:p>
            <a:pPr marL="0" indent="0">
              <a:buNone/>
            </a:pPr>
            <a:r>
              <a:rPr lang="en-US" b="1" dirty="0"/>
              <a:t>24-7 Remote &amp; Online Support</a:t>
            </a:r>
          </a:p>
          <a:p>
            <a:pPr lvl="1"/>
            <a:r>
              <a:rPr lang="en-US" dirty="0"/>
              <a:t>Onsite Service</a:t>
            </a:r>
          </a:p>
          <a:p>
            <a:pPr marL="0" indent="0">
              <a:buNone/>
            </a:pPr>
            <a:r>
              <a:rPr lang="en-US" b="1" dirty="0"/>
              <a:t>Efficient</a:t>
            </a:r>
          </a:p>
          <a:p>
            <a:pPr lvl="1"/>
            <a:r>
              <a:rPr lang="en-US" dirty="0"/>
              <a:t>Constant 6-18 %BW at Any Output</a:t>
            </a:r>
          </a:p>
          <a:p>
            <a:pPr lvl="1"/>
            <a:r>
              <a:rPr lang="en-US" dirty="0"/>
              <a:t>True 0-100% Turn-Down </a:t>
            </a:r>
          </a:p>
          <a:p>
            <a:pPr lvl="1"/>
            <a:r>
              <a:rPr lang="en-US" dirty="0"/>
              <a:t>Industry Leading Power Efficiency</a:t>
            </a:r>
          </a:p>
          <a:p>
            <a:pPr lvl="1"/>
            <a:r>
              <a:rPr lang="en-US" dirty="0"/>
              <a:t>Less Cooling</a:t>
            </a:r>
          </a:p>
          <a:p>
            <a:pPr lvl="1"/>
            <a:r>
              <a:rPr lang="en-US" dirty="0"/>
              <a:t>Smaller Footprint</a:t>
            </a:r>
          </a:p>
          <a:p>
            <a:pPr lvl="1"/>
            <a:r>
              <a:rPr lang="en-US" dirty="0"/>
              <a:t>Ultra-Quiet Operation</a:t>
            </a:r>
          </a:p>
          <a:p>
            <a:pPr lvl="1"/>
            <a:r>
              <a:rPr lang="en-US" dirty="0"/>
              <a:t>Built-In Cooling / Heating (no HVAC required)</a:t>
            </a:r>
          </a:p>
          <a:p>
            <a:pPr lvl="1"/>
            <a:r>
              <a:rPr lang="en-US" dirty="0"/>
              <a:t>Appliance Like Installation (5 connections)</a:t>
            </a:r>
          </a:p>
          <a:p>
            <a:pPr lvl="1"/>
            <a:r>
              <a:rPr lang="en-US" dirty="0"/>
              <a:t>10-40% Lower OPEX and 20yr NPV</a:t>
            </a:r>
          </a:p>
        </p:txBody>
      </p:sp>
      <p:sp>
        <p:nvSpPr>
          <p:cNvPr id="6" name="TextBox 5"/>
          <p:cNvSpPr txBox="1"/>
          <p:nvPr/>
        </p:nvSpPr>
        <p:spPr>
          <a:xfrm>
            <a:off x="4855634" y="388847"/>
            <a:ext cx="6310489" cy="710964"/>
          </a:xfrm>
          <a:prstGeom prst="rect">
            <a:avLst/>
          </a:prstGeom>
          <a:noFill/>
        </p:spPr>
        <p:txBody>
          <a:bodyPr wrap="square" rtlCol="0">
            <a:spAutoFit/>
          </a:bodyPr>
          <a:lstStyle/>
          <a:p>
            <a:pPr lvl="0">
              <a:spcBef>
                <a:spcPct val="20000"/>
              </a:spcBef>
              <a:spcAft>
                <a:spcPts val="600"/>
              </a:spcAft>
              <a:buClr>
                <a:srgbClr val="AC2B37"/>
              </a:buClr>
            </a:pPr>
            <a:r>
              <a:rPr lang="en-US" sz="1600" b="1" dirty="0">
                <a:solidFill>
                  <a:srgbClr val="000000"/>
                </a:solidFill>
              </a:rPr>
              <a:t>Customer Goal: “Like the Results.  Love the Equipment”</a:t>
            </a:r>
          </a:p>
          <a:p>
            <a:pPr>
              <a:spcBef>
                <a:spcPct val="20000"/>
              </a:spcBef>
              <a:spcAft>
                <a:spcPts val="600"/>
              </a:spcAft>
              <a:buClr>
                <a:srgbClr val="AC2B37"/>
              </a:buClr>
            </a:pPr>
            <a:r>
              <a:rPr lang="en-US" sz="1600" b="1" dirty="0"/>
              <a:t>Market Goal: Establish the New Standard for Ozone Technology </a:t>
            </a:r>
            <a:endParaRPr lang="en-US" dirty="0"/>
          </a:p>
        </p:txBody>
      </p:sp>
    </p:spTree>
    <p:extLst>
      <p:ext uri="{BB962C8B-B14F-4D97-AF65-F5344CB8AC3E}">
        <p14:creationId xmlns:p14="http://schemas.microsoft.com/office/powerpoint/2010/main" val="1509619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223446-7509-C7E4-EAB9-C7603E8A7CC5}"/>
              </a:ext>
            </a:extLst>
          </p:cNvPr>
          <p:cNvSpPr>
            <a:spLocks noGrp="1"/>
          </p:cNvSpPr>
          <p:nvPr>
            <p:ph type="title"/>
          </p:nvPr>
        </p:nvSpPr>
        <p:spPr/>
        <p:txBody>
          <a:bodyPr/>
          <a:lstStyle/>
          <a:p>
            <a:r>
              <a:rPr lang="fr-FR" dirty="0" err="1"/>
              <a:t>Quadblocks</a:t>
            </a:r>
            <a:r>
              <a:rPr lang="fr-FR" dirty="0"/>
              <a:t> in a system</a:t>
            </a:r>
          </a:p>
        </p:txBody>
      </p:sp>
      <p:pic>
        <p:nvPicPr>
          <p:cNvPr id="6" name="Espace réservé du contenu 5">
            <a:extLst>
              <a:ext uri="{FF2B5EF4-FFF2-40B4-BE49-F238E27FC236}">
                <a16:creationId xmlns:a16="http://schemas.microsoft.com/office/drawing/2014/main" id="{9690C2D2-CF3E-68EB-0DC3-BB92E2828150}"/>
              </a:ext>
            </a:extLst>
          </p:cNvPr>
          <p:cNvPicPr>
            <a:picLocks noGrp="1" noChangeAspect="1"/>
          </p:cNvPicPr>
          <p:nvPr>
            <p:ph idx="1"/>
          </p:nvPr>
        </p:nvPicPr>
        <p:blipFill>
          <a:blip r:embed="rId2"/>
          <a:stretch>
            <a:fillRect/>
          </a:stretch>
        </p:blipFill>
        <p:spPr>
          <a:xfrm rot="5400000">
            <a:off x="2374448" y="2584135"/>
            <a:ext cx="4373345" cy="3280009"/>
          </a:xfrm>
        </p:spPr>
      </p:pic>
      <p:pic>
        <p:nvPicPr>
          <p:cNvPr id="8" name="Image 7">
            <a:extLst>
              <a:ext uri="{FF2B5EF4-FFF2-40B4-BE49-F238E27FC236}">
                <a16:creationId xmlns:a16="http://schemas.microsoft.com/office/drawing/2014/main" id="{1E2C2D29-4569-D019-6B8D-298B9D3AAE21}"/>
              </a:ext>
            </a:extLst>
          </p:cNvPr>
          <p:cNvPicPr>
            <a:picLocks noChangeAspect="1"/>
          </p:cNvPicPr>
          <p:nvPr/>
        </p:nvPicPr>
        <p:blipFill>
          <a:blip r:embed="rId3"/>
          <a:stretch>
            <a:fillRect/>
          </a:stretch>
        </p:blipFill>
        <p:spPr>
          <a:xfrm>
            <a:off x="6422843" y="2474430"/>
            <a:ext cx="4959155" cy="3719366"/>
          </a:xfrm>
          <a:prstGeom prst="rect">
            <a:avLst/>
          </a:prstGeom>
        </p:spPr>
      </p:pic>
    </p:spTree>
    <p:extLst>
      <p:ext uri="{BB962C8B-B14F-4D97-AF65-F5344CB8AC3E}">
        <p14:creationId xmlns:p14="http://schemas.microsoft.com/office/powerpoint/2010/main" val="602744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865A612-B9A8-F2DE-6978-F8518037EE0C}"/>
              </a:ext>
            </a:extLst>
          </p:cNvPr>
          <p:cNvSpPr>
            <a:spLocks noGrp="1"/>
          </p:cNvSpPr>
          <p:nvPr>
            <p:ph type="title"/>
          </p:nvPr>
        </p:nvSpPr>
        <p:spPr>
          <a:xfrm>
            <a:off x="810000" y="447188"/>
            <a:ext cx="10571998" cy="970450"/>
          </a:xfrm>
        </p:spPr>
        <p:txBody>
          <a:bodyPr/>
          <a:lstStyle/>
          <a:p>
            <a:r>
              <a:rPr lang="en-US" dirty="0"/>
              <a:t>Easy to install</a:t>
            </a:r>
          </a:p>
        </p:txBody>
      </p:sp>
      <p:pic>
        <p:nvPicPr>
          <p:cNvPr id="5" name="Picture 2" descr="IMG_0523.JPG">
            <a:extLst>
              <a:ext uri="{FF2B5EF4-FFF2-40B4-BE49-F238E27FC236}">
                <a16:creationId xmlns:a16="http://schemas.microsoft.com/office/drawing/2014/main" id="{979551AA-E045-CCF3-640B-A658E8162685}"/>
              </a:ext>
            </a:extLst>
          </p:cNvPr>
          <p:cNvPicPr>
            <a:picLocks noGrp="1" noChangeAspect="1"/>
          </p:cNvPicPr>
          <p:nvPr>
            <p:ph sz="half" idx="1"/>
          </p:nvPr>
        </p:nvPicPr>
        <p:blipFill rotWithShape="1">
          <a:blip r:embed="rId2" cstate="email">
            <a:extLst>
              <a:ext uri="{28A0092B-C50C-407E-A947-70E740481C1C}">
                <a14:useLocalDpi xmlns:a14="http://schemas.microsoft.com/office/drawing/2010/main"/>
              </a:ext>
            </a:extLst>
          </a:blip>
          <a:srcRect r="2" b="6447"/>
          <a:stretch/>
        </p:blipFill>
        <p:spPr bwMode="auto">
          <a:xfrm>
            <a:off x="818712" y="2222287"/>
            <a:ext cx="5185873" cy="3638763"/>
          </a:xfrm>
          <a:prstGeom prst="roundRect">
            <a:avLst>
              <a:gd name="adj" fmla="val 8594"/>
            </a:avLst>
          </a:prstGeom>
          <a:noFill/>
          <a:ln>
            <a:noFill/>
          </a:ln>
          <a:effectLst>
            <a:reflection blurRad="12700" stA="38000" endPos="28000" dist="5000" dir="5400000" sy="-100000" algn="bl" rotWithShape="0"/>
          </a:effectLst>
        </p:spPr>
      </p:pic>
      <p:sp>
        <p:nvSpPr>
          <p:cNvPr id="12" name="Content Placeholder 3">
            <a:extLst>
              <a:ext uri="{FF2B5EF4-FFF2-40B4-BE49-F238E27FC236}">
                <a16:creationId xmlns:a16="http://schemas.microsoft.com/office/drawing/2014/main" id="{492277CB-2948-0544-B205-6864BAEC9873}"/>
              </a:ext>
            </a:extLst>
          </p:cNvPr>
          <p:cNvSpPr>
            <a:spLocks noGrp="1"/>
          </p:cNvSpPr>
          <p:nvPr>
            <p:ph sz="half" idx="2"/>
          </p:nvPr>
        </p:nvSpPr>
        <p:spPr>
          <a:xfrm>
            <a:off x="6187415" y="2222287"/>
            <a:ext cx="5194583" cy="3638764"/>
          </a:xfrm>
        </p:spPr>
        <p:txBody>
          <a:bodyPr/>
          <a:lstStyle/>
          <a:p>
            <a:r>
              <a:rPr lang="en-US" dirty="0"/>
              <a:t>Enclosed cabinets</a:t>
            </a:r>
          </a:p>
          <a:p>
            <a:r>
              <a:rPr lang="en-US" dirty="0"/>
              <a:t>All equipment is on skids</a:t>
            </a:r>
          </a:p>
          <a:p>
            <a:r>
              <a:rPr lang="en-US" dirty="0"/>
              <a:t>6 connections:</a:t>
            </a:r>
          </a:p>
          <a:p>
            <a:pPr lvl="1"/>
            <a:r>
              <a:rPr lang="en-US" dirty="0"/>
              <a:t>Gas in &amp; out</a:t>
            </a:r>
          </a:p>
          <a:p>
            <a:pPr lvl="1"/>
            <a:r>
              <a:rPr lang="en-US" dirty="0"/>
              <a:t>Water in &amp; out</a:t>
            </a:r>
          </a:p>
          <a:p>
            <a:pPr lvl="1"/>
            <a:r>
              <a:rPr lang="en-US" dirty="0"/>
              <a:t>Power</a:t>
            </a:r>
          </a:p>
          <a:p>
            <a:pPr lvl="1"/>
            <a:r>
              <a:rPr lang="en-US" dirty="0"/>
              <a:t>Compressed air.</a:t>
            </a:r>
          </a:p>
        </p:txBody>
      </p:sp>
    </p:spTree>
    <p:extLst>
      <p:ext uri="{BB962C8B-B14F-4D97-AF65-F5344CB8AC3E}">
        <p14:creationId xmlns:p14="http://schemas.microsoft.com/office/powerpoint/2010/main" val="3511061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5D9C12-034C-173E-CB4B-F7AC07BFC0AC}"/>
              </a:ext>
            </a:extLst>
          </p:cNvPr>
          <p:cNvSpPr>
            <a:spLocks noGrp="1"/>
          </p:cNvSpPr>
          <p:nvPr>
            <p:ph type="title"/>
          </p:nvPr>
        </p:nvSpPr>
        <p:spPr>
          <a:xfrm>
            <a:off x="810000" y="447188"/>
            <a:ext cx="10571998" cy="970450"/>
          </a:xfrm>
        </p:spPr>
        <p:txBody>
          <a:bodyPr anchor="b">
            <a:normAutofit/>
          </a:bodyPr>
          <a:lstStyle/>
          <a:p>
            <a:r>
              <a:rPr lang="fr-FR" dirty="0"/>
              <a:t>Ozone </a:t>
            </a:r>
            <a:r>
              <a:rPr lang="fr-FR" dirty="0" err="1"/>
              <a:t>cooling</a:t>
            </a:r>
            <a:endParaRPr lang="fr-FR" dirty="0"/>
          </a:p>
        </p:txBody>
      </p:sp>
      <p:sp>
        <p:nvSpPr>
          <p:cNvPr id="3" name="Espace réservé du contenu 2">
            <a:extLst>
              <a:ext uri="{FF2B5EF4-FFF2-40B4-BE49-F238E27FC236}">
                <a16:creationId xmlns:a16="http://schemas.microsoft.com/office/drawing/2014/main" id="{2839EE45-693E-9F97-BE32-616F184B0AC1}"/>
              </a:ext>
            </a:extLst>
          </p:cNvPr>
          <p:cNvSpPr>
            <a:spLocks noGrp="1"/>
          </p:cNvSpPr>
          <p:nvPr>
            <p:ph sz="half" idx="2"/>
          </p:nvPr>
        </p:nvSpPr>
        <p:spPr>
          <a:xfrm>
            <a:off x="6187415" y="2222287"/>
            <a:ext cx="5194583" cy="3638764"/>
          </a:xfrm>
        </p:spPr>
        <p:txBody>
          <a:bodyPr anchor="ctr">
            <a:normAutofit/>
          </a:bodyPr>
          <a:lstStyle/>
          <a:p>
            <a:r>
              <a:rPr lang="fr-FR" dirty="0" err="1"/>
              <a:t>Different</a:t>
            </a:r>
            <a:r>
              <a:rPr lang="fr-FR" dirty="0"/>
              <a:t> options:</a:t>
            </a:r>
          </a:p>
          <a:p>
            <a:pPr lvl="1"/>
            <a:r>
              <a:rPr lang="fr-FR" sz="1800" dirty="0"/>
              <a:t>Air-to-water </a:t>
            </a:r>
            <a:r>
              <a:rPr lang="fr-FR" sz="1800" dirty="0" err="1"/>
              <a:t>cooling</a:t>
            </a:r>
            <a:endParaRPr lang="fr-FR" sz="1800" dirty="0"/>
          </a:p>
          <a:p>
            <a:pPr lvl="1"/>
            <a:r>
              <a:rPr lang="fr-FR" sz="1800" dirty="0"/>
              <a:t>Water-to-water </a:t>
            </a:r>
            <a:r>
              <a:rPr lang="fr-FR" sz="1800" dirty="0" err="1"/>
              <a:t>cooling</a:t>
            </a:r>
            <a:endParaRPr lang="fr-FR" sz="1800" dirty="0"/>
          </a:p>
          <a:p>
            <a:pPr lvl="1"/>
            <a:r>
              <a:rPr lang="fr-FR" sz="1800" dirty="0" err="1"/>
              <a:t>Heat</a:t>
            </a:r>
            <a:r>
              <a:rPr lang="fr-FR" sz="1800" dirty="0"/>
              <a:t> </a:t>
            </a:r>
            <a:r>
              <a:rPr lang="fr-FR" sz="1800" dirty="0" err="1"/>
              <a:t>Exchanger</a:t>
            </a:r>
            <a:endParaRPr lang="fr-FR" sz="1800" dirty="0"/>
          </a:p>
        </p:txBody>
      </p:sp>
      <p:pic>
        <p:nvPicPr>
          <p:cNvPr id="4" name="Picture 2">
            <a:extLst>
              <a:ext uri="{FF2B5EF4-FFF2-40B4-BE49-F238E27FC236}">
                <a16:creationId xmlns:a16="http://schemas.microsoft.com/office/drawing/2014/main" id="{25FDBE4C-1FF6-E71C-1749-8A5CB9389BB4}"/>
              </a:ext>
            </a:extLst>
          </p:cNvPr>
          <p:cNvPicPr>
            <a:picLocks noChangeAspect="1"/>
          </p:cNvPicPr>
          <p:nvPr/>
        </p:nvPicPr>
        <p:blipFill rotWithShape="1">
          <a:blip r:embed="rId2"/>
          <a:srcRect l="14943" r="14442"/>
          <a:stretch/>
        </p:blipFill>
        <p:spPr>
          <a:xfrm>
            <a:off x="810000" y="2491740"/>
            <a:ext cx="4999829" cy="3642015"/>
          </a:xfrm>
          <a:prstGeom prst="rect">
            <a:avLst/>
          </a:prstGeom>
        </p:spPr>
      </p:pic>
    </p:spTree>
    <p:extLst>
      <p:ext uri="{BB962C8B-B14F-4D97-AF65-F5344CB8AC3E}">
        <p14:creationId xmlns:p14="http://schemas.microsoft.com/office/powerpoint/2010/main" val="2725718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DA640-1E13-0954-F8C3-624D605D4F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3A0AD31-D92E-5F3A-3902-7F2B048C38B7}"/>
              </a:ext>
            </a:extLst>
          </p:cNvPr>
          <p:cNvSpPr>
            <a:spLocks noGrp="1"/>
          </p:cNvSpPr>
          <p:nvPr>
            <p:ph type="title"/>
          </p:nvPr>
        </p:nvSpPr>
        <p:spPr>
          <a:xfrm>
            <a:off x="810000" y="447188"/>
            <a:ext cx="10571998" cy="970450"/>
          </a:xfrm>
        </p:spPr>
        <p:txBody>
          <a:bodyPr anchor="b">
            <a:normAutofit/>
          </a:bodyPr>
          <a:lstStyle/>
          <a:p>
            <a:r>
              <a:rPr lang="fr-FR" dirty="0"/>
              <a:t>Ozone </a:t>
            </a:r>
            <a:r>
              <a:rPr lang="fr-FR" dirty="0" err="1"/>
              <a:t>cooling</a:t>
            </a:r>
            <a:endParaRPr lang="fr-FR" dirty="0"/>
          </a:p>
        </p:txBody>
      </p:sp>
      <p:sp>
        <p:nvSpPr>
          <p:cNvPr id="3" name="Espace réservé du contenu 2">
            <a:extLst>
              <a:ext uri="{FF2B5EF4-FFF2-40B4-BE49-F238E27FC236}">
                <a16:creationId xmlns:a16="http://schemas.microsoft.com/office/drawing/2014/main" id="{9B891F49-F896-2E65-EB31-55880CB7F93A}"/>
              </a:ext>
            </a:extLst>
          </p:cNvPr>
          <p:cNvSpPr>
            <a:spLocks noGrp="1"/>
          </p:cNvSpPr>
          <p:nvPr>
            <p:ph sz="half" idx="2"/>
          </p:nvPr>
        </p:nvSpPr>
        <p:spPr>
          <a:xfrm>
            <a:off x="6873215" y="2222287"/>
            <a:ext cx="5194583" cy="3638764"/>
          </a:xfrm>
        </p:spPr>
        <p:txBody>
          <a:bodyPr anchor="ctr">
            <a:normAutofit/>
          </a:bodyPr>
          <a:lstStyle/>
          <a:p>
            <a:r>
              <a:rPr lang="fr-FR" dirty="0"/>
              <a:t>Air </a:t>
            </a:r>
            <a:r>
              <a:rPr lang="fr-FR" dirty="0" err="1"/>
              <a:t>cooling</a:t>
            </a:r>
            <a:r>
              <a:rPr lang="fr-FR" dirty="0"/>
              <a:t> for the </a:t>
            </a:r>
            <a:r>
              <a:rPr lang="fr-FR" dirty="0" err="1"/>
              <a:t>electronics</a:t>
            </a:r>
            <a:endParaRPr lang="fr-FR" dirty="0"/>
          </a:p>
          <a:p>
            <a:r>
              <a:rPr lang="fr-FR" dirty="0"/>
              <a:t>Water </a:t>
            </a:r>
            <a:r>
              <a:rPr lang="fr-FR" dirty="0" err="1"/>
              <a:t>cooling</a:t>
            </a:r>
            <a:r>
              <a:rPr lang="fr-FR" dirty="0"/>
              <a:t> for the </a:t>
            </a:r>
            <a:r>
              <a:rPr lang="fr-FR" dirty="0" err="1"/>
              <a:t>Dielectrics</a:t>
            </a:r>
            <a:endParaRPr lang="fr-FR" dirty="0"/>
          </a:p>
        </p:txBody>
      </p:sp>
      <p:pic>
        <p:nvPicPr>
          <p:cNvPr id="5" name="Image 4">
            <a:extLst>
              <a:ext uri="{FF2B5EF4-FFF2-40B4-BE49-F238E27FC236}">
                <a16:creationId xmlns:a16="http://schemas.microsoft.com/office/drawing/2014/main" id="{F3C60853-2D5D-FD73-3E8E-BEFCB33890C0}"/>
              </a:ext>
            </a:extLst>
          </p:cNvPr>
          <p:cNvPicPr>
            <a:picLocks noChangeAspect="1"/>
          </p:cNvPicPr>
          <p:nvPr/>
        </p:nvPicPr>
        <p:blipFill>
          <a:blip r:embed="rId2"/>
          <a:stretch>
            <a:fillRect/>
          </a:stretch>
        </p:blipFill>
        <p:spPr>
          <a:xfrm>
            <a:off x="3278881" y="1946161"/>
            <a:ext cx="3594334" cy="4792445"/>
          </a:xfrm>
          <a:prstGeom prst="rect">
            <a:avLst/>
          </a:prstGeom>
        </p:spPr>
      </p:pic>
    </p:spTree>
    <p:extLst>
      <p:ext uri="{BB962C8B-B14F-4D97-AF65-F5344CB8AC3E}">
        <p14:creationId xmlns:p14="http://schemas.microsoft.com/office/powerpoint/2010/main" val="5609649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B97B5C-301C-AF71-13FA-3DD152439742}"/>
              </a:ext>
            </a:extLst>
          </p:cNvPr>
          <p:cNvSpPr>
            <a:spLocks noGrp="1"/>
          </p:cNvSpPr>
          <p:nvPr>
            <p:ph type="title"/>
          </p:nvPr>
        </p:nvSpPr>
        <p:spPr/>
        <p:txBody>
          <a:bodyPr/>
          <a:lstStyle/>
          <a:p>
            <a:r>
              <a:rPr lang="fr-FR" dirty="0" err="1"/>
              <a:t>Oxygen</a:t>
            </a:r>
            <a:r>
              <a:rPr lang="fr-FR" dirty="0"/>
              <a:t> </a:t>
            </a:r>
            <a:r>
              <a:rPr lang="fr-FR" dirty="0" err="1"/>
              <a:t>treatment</a:t>
            </a:r>
            <a:endParaRPr lang="fr-FR" dirty="0"/>
          </a:p>
        </p:txBody>
      </p:sp>
      <p:sp>
        <p:nvSpPr>
          <p:cNvPr id="3" name="Espace réservé du contenu 2">
            <a:extLst>
              <a:ext uri="{FF2B5EF4-FFF2-40B4-BE49-F238E27FC236}">
                <a16:creationId xmlns:a16="http://schemas.microsoft.com/office/drawing/2014/main" id="{B2C2FF27-5D68-55B7-8572-9CFFEFEE0F72}"/>
              </a:ext>
            </a:extLst>
          </p:cNvPr>
          <p:cNvSpPr>
            <a:spLocks noGrp="1"/>
          </p:cNvSpPr>
          <p:nvPr>
            <p:ph sz="half" idx="1"/>
          </p:nvPr>
        </p:nvSpPr>
        <p:spPr/>
        <p:txBody>
          <a:bodyPr/>
          <a:lstStyle/>
          <a:p>
            <a:r>
              <a:rPr lang="fr-FR" dirty="0"/>
              <a:t>Manifold</a:t>
            </a:r>
          </a:p>
          <a:p>
            <a:pPr lvl="1"/>
            <a:r>
              <a:rPr lang="fr-FR" dirty="0"/>
              <a:t>Donaldson </a:t>
            </a:r>
            <a:r>
              <a:rPr lang="fr-FR" dirty="0" err="1"/>
              <a:t>filter</a:t>
            </a:r>
            <a:endParaRPr lang="fr-FR" dirty="0"/>
          </a:p>
          <a:p>
            <a:pPr lvl="1"/>
            <a:r>
              <a:rPr lang="fr-FR" dirty="0" err="1"/>
              <a:t>Demister</a:t>
            </a:r>
            <a:endParaRPr lang="fr-FR" dirty="0"/>
          </a:p>
          <a:p>
            <a:pPr lvl="1"/>
            <a:r>
              <a:rPr lang="fr-FR" dirty="0"/>
              <a:t>pressure</a:t>
            </a:r>
          </a:p>
        </p:txBody>
      </p:sp>
      <p:pic>
        <p:nvPicPr>
          <p:cNvPr id="10" name="Espace réservé du contenu 6">
            <a:extLst>
              <a:ext uri="{FF2B5EF4-FFF2-40B4-BE49-F238E27FC236}">
                <a16:creationId xmlns:a16="http://schemas.microsoft.com/office/drawing/2014/main" id="{5D10BBDA-7054-A599-F298-12B4B150AD53}"/>
              </a:ext>
            </a:extLst>
          </p:cNvPr>
          <p:cNvPicPr>
            <a:picLocks noGrp="1" noChangeAspect="1"/>
          </p:cNvPicPr>
          <p:nvPr>
            <p:ph sz="half" idx="2"/>
          </p:nvPr>
        </p:nvPicPr>
        <p:blipFill>
          <a:blip r:embed="rId2"/>
          <a:stretch>
            <a:fillRect/>
          </a:stretch>
        </p:blipFill>
        <p:spPr>
          <a:xfrm>
            <a:off x="6359525" y="2222500"/>
            <a:ext cx="4851400" cy="3638550"/>
          </a:xfrm>
        </p:spPr>
      </p:pic>
    </p:spTree>
    <p:extLst>
      <p:ext uri="{BB962C8B-B14F-4D97-AF65-F5344CB8AC3E}">
        <p14:creationId xmlns:p14="http://schemas.microsoft.com/office/powerpoint/2010/main" val="2643190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5669E4-4721-CE63-30A5-11B72518A6DA}"/>
              </a:ext>
            </a:extLst>
          </p:cNvPr>
          <p:cNvSpPr>
            <a:spLocks noGrp="1"/>
          </p:cNvSpPr>
          <p:nvPr>
            <p:ph type="title"/>
          </p:nvPr>
        </p:nvSpPr>
        <p:spPr/>
        <p:txBody>
          <a:bodyPr/>
          <a:lstStyle/>
          <a:p>
            <a:r>
              <a:rPr lang="fr-FR" dirty="0" err="1"/>
              <a:t>Oxygen</a:t>
            </a:r>
            <a:r>
              <a:rPr lang="fr-FR" dirty="0"/>
              <a:t> </a:t>
            </a:r>
            <a:r>
              <a:rPr lang="fr-FR" dirty="0" err="1"/>
              <a:t>supply</a:t>
            </a:r>
            <a:endParaRPr lang="fr-FR" dirty="0"/>
          </a:p>
        </p:txBody>
      </p:sp>
      <p:sp>
        <p:nvSpPr>
          <p:cNvPr id="4" name="Espace réservé du contenu 3">
            <a:extLst>
              <a:ext uri="{FF2B5EF4-FFF2-40B4-BE49-F238E27FC236}">
                <a16:creationId xmlns:a16="http://schemas.microsoft.com/office/drawing/2014/main" id="{6DF8970C-2220-B212-3970-991D5F420DBA}"/>
              </a:ext>
            </a:extLst>
          </p:cNvPr>
          <p:cNvSpPr>
            <a:spLocks noGrp="1"/>
          </p:cNvSpPr>
          <p:nvPr>
            <p:ph sz="half" idx="2"/>
          </p:nvPr>
        </p:nvSpPr>
        <p:spPr/>
        <p:txBody>
          <a:bodyPr/>
          <a:lstStyle/>
          <a:p>
            <a:r>
              <a:rPr lang="fr-FR" dirty="0"/>
              <a:t>LOX</a:t>
            </a:r>
          </a:p>
          <a:p>
            <a:pPr lvl="1"/>
            <a:r>
              <a:rPr lang="fr-FR" dirty="0"/>
              <a:t>High </a:t>
            </a:r>
            <a:r>
              <a:rPr lang="fr-FR" dirty="0" err="1"/>
              <a:t>purity</a:t>
            </a:r>
            <a:endParaRPr lang="fr-FR" dirty="0"/>
          </a:p>
          <a:p>
            <a:r>
              <a:rPr lang="fr-FR" dirty="0"/>
              <a:t>VSA/PSA</a:t>
            </a:r>
          </a:p>
          <a:p>
            <a:pPr lvl="1"/>
            <a:r>
              <a:rPr lang="fr-FR" dirty="0"/>
              <a:t>Min 93%</a:t>
            </a:r>
          </a:p>
          <a:p>
            <a:pPr lvl="1"/>
            <a:r>
              <a:rPr lang="fr-FR" dirty="0" err="1"/>
              <a:t>Compressor</a:t>
            </a:r>
            <a:r>
              <a:rPr lang="fr-FR" dirty="0"/>
              <a:t>/blower </a:t>
            </a:r>
            <a:r>
              <a:rPr lang="fr-FR" dirty="0" err="1"/>
              <a:t>is</a:t>
            </a:r>
            <a:r>
              <a:rPr lang="fr-FR" dirty="0"/>
              <a:t> the maintenance </a:t>
            </a:r>
            <a:r>
              <a:rPr lang="fr-FR" dirty="0" err="1"/>
              <a:t>heavy</a:t>
            </a:r>
            <a:r>
              <a:rPr lang="fr-FR" dirty="0"/>
              <a:t> </a:t>
            </a:r>
            <a:r>
              <a:rPr lang="fr-FR" dirty="0" err="1"/>
              <a:t>equipment</a:t>
            </a:r>
            <a:endParaRPr lang="fr-FR" dirty="0"/>
          </a:p>
        </p:txBody>
      </p:sp>
      <p:pic>
        <p:nvPicPr>
          <p:cNvPr id="11" name="Espace réservé du contenu 10">
            <a:extLst>
              <a:ext uri="{FF2B5EF4-FFF2-40B4-BE49-F238E27FC236}">
                <a16:creationId xmlns:a16="http://schemas.microsoft.com/office/drawing/2014/main" id="{F1C9FF7A-F48D-E159-6046-3A1F2AC4019A}"/>
              </a:ext>
            </a:extLst>
          </p:cNvPr>
          <p:cNvPicPr>
            <a:picLocks noGrp="1" noChangeAspect="1"/>
          </p:cNvPicPr>
          <p:nvPr>
            <p:ph sz="half" idx="1"/>
          </p:nvPr>
        </p:nvPicPr>
        <p:blipFill>
          <a:blip r:embed="rId2"/>
          <a:stretch>
            <a:fillRect/>
          </a:stretch>
        </p:blipFill>
        <p:spPr>
          <a:xfrm>
            <a:off x="1775791" y="2222499"/>
            <a:ext cx="2706333" cy="4598939"/>
          </a:xfrm>
        </p:spPr>
      </p:pic>
    </p:spTree>
    <p:extLst>
      <p:ext uri="{BB962C8B-B14F-4D97-AF65-F5344CB8AC3E}">
        <p14:creationId xmlns:p14="http://schemas.microsoft.com/office/powerpoint/2010/main" val="1995154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7D9BE2-0A57-5FD9-0FD9-9803943DDA79}"/>
              </a:ext>
            </a:extLst>
          </p:cNvPr>
          <p:cNvSpPr>
            <a:spLocks noGrp="1"/>
          </p:cNvSpPr>
          <p:nvPr>
            <p:ph type="title"/>
          </p:nvPr>
        </p:nvSpPr>
        <p:spPr>
          <a:xfrm>
            <a:off x="810000" y="447188"/>
            <a:ext cx="10571998" cy="970450"/>
          </a:xfrm>
        </p:spPr>
        <p:txBody>
          <a:bodyPr anchor="b">
            <a:normAutofit/>
          </a:bodyPr>
          <a:lstStyle/>
          <a:p>
            <a:r>
              <a:rPr lang="fr-FR" dirty="0"/>
              <a:t>Ozone Off Gas </a:t>
            </a:r>
            <a:r>
              <a:rPr lang="fr-FR" dirty="0" err="1"/>
              <a:t>Destruct</a:t>
            </a:r>
            <a:endParaRPr lang="fr-FR" dirty="0"/>
          </a:p>
        </p:txBody>
      </p:sp>
      <p:sp>
        <p:nvSpPr>
          <p:cNvPr id="11" name="Content Placeholder 2">
            <a:extLst>
              <a:ext uri="{FF2B5EF4-FFF2-40B4-BE49-F238E27FC236}">
                <a16:creationId xmlns:a16="http://schemas.microsoft.com/office/drawing/2014/main" id="{52C17759-811A-B523-2415-E55E09451D3F}"/>
              </a:ext>
            </a:extLst>
          </p:cNvPr>
          <p:cNvSpPr>
            <a:spLocks noGrp="1"/>
          </p:cNvSpPr>
          <p:nvPr>
            <p:ph sz="half" idx="1"/>
          </p:nvPr>
        </p:nvSpPr>
        <p:spPr>
          <a:xfrm>
            <a:off x="818712" y="2222287"/>
            <a:ext cx="5185873" cy="3638763"/>
          </a:xfrm>
        </p:spPr>
        <p:txBody>
          <a:bodyPr/>
          <a:lstStyle/>
          <a:p>
            <a:r>
              <a:rPr lang="en-US" dirty="0"/>
              <a:t>Ozone destruct sizing:</a:t>
            </a:r>
          </a:p>
          <a:p>
            <a:pPr lvl="1"/>
            <a:r>
              <a:rPr lang="en-US" dirty="0"/>
              <a:t>Gas production</a:t>
            </a:r>
          </a:p>
          <a:p>
            <a:pPr lvl="1"/>
            <a:r>
              <a:rPr lang="en-US" dirty="0"/>
              <a:t>Dimension of contact tank</a:t>
            </a:r>
          </a:p>
          <a:p>
            <a:pPr lvl="1"/>
            <a:r>
              <a:rPr lang="en-US" dirty="0"/>
              <a:t>Level variation in the tank</a:t>
            </a:r>
          </a:p>
          <a:p>
            <a:pPr lvl="1"/>
            <a:endParaRPr lang="en-US" dirty="0"/>
          </a:p>
          <a:p>
            <a:pPr lvl="1"/>
            <a:endParaRPr lang="en-US" dirty="0"/>
          </a:p>
        </p:txBody>
      </p:sp>
      <p:pic>
        <p:nvPicPr>
          <p:cNvPr id="6" name="Espace réservé du contenu 5">
            <a:extLst>
              <a:ext uri="{FF2B5EF4-FFF2-40B4-BE49-F238E27FC236}">
                <a16:creationId xmlns:a16="http://schemas.microsoft.com/office/drawing/2014/main" id="{36719302-EC74-995E-3B4D-D49950135156}"/>
              </a:ext>
            </a:extLst>
          </p:cNvPr>
          <p:cNvPicPr>
            <a:picLocks noGrp="1" noChangeAspect="1"/>
          </p:cNvPicPr>
          <p:nvPr>
            <p:ph sz="half" idx="2"/>
          </p:nvPr>
        </p:nvPicPr>
        <p:blipFill>
          <a:blip r:embed="rId2"/>
          <a:stretch>
            <a:fillRect/>
          </a:stretch>
        </p:blipFill>
        <p:spPr>
          <a:xfrm>
            <a:off x="4191000" y="2132037"/>
            <a:ext cx="7991336" cy="3935731"/>
          </a:xfrm>
          <a:noFill/>
        </p:spPr>
      </p:pic>
    </p:spTree>
    <p:extLst>
      <p:ext uri="{BB962C8B-B14F-4D97-AF65-F5344CB8AC3E}">
        <p14:creationId xmlns:p14="http://schemas.microsoft.com/office/powerpoint/2010/main" val="582519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528D76-458D-1B0F-BCF6-429537CDE479}"/>
              </a:ext>
            </a:extLst>
          </p:cNvPr>
          <p:cNvSpPr>
            <a:spLocks noGrp="1"/>
          </p:cNvSpPr>
          <p:nvPr>
            <p:ph type="title"/>
          </p:nvPr>
        </p:nvSpPr>
        <p:spPr>
          <a:xfrm>
            <a:off x="810000" y="447188"/>
            <a:ext cx="10571998" cy="970450"/>
          </a:xfrm>
        </p:spPr>
        <p:txBody>
          <a:bodyPr anchor="b">
            <a:normAutofit/>
          </a:bodyPr>
          <a:lstStyle/>
          <a:p>
            <a:r>
              <a:rPr lang="fr-FR" dirty="0"/>
              <a:t>Injection</a:t>
            </a:r>
          </a:p>
        </p:txBody>
      </p:sp>
      <p:sp>
        <p:nvSpPr>
          <p:cNvPr id="12" name="Content Placeholder 2">
            <a:extLst>
              <a:ext uri="{FF2B5EF4-FFF2-40B4-BE49-F238E27FC236}">
                <a16:creationId xmlns:a16="http://schemas.microsoft.com/office/drawing/2014/main" id="{3D457FC3-7C9F-9A2E-A8D2-EB34670C5993}"/>
              </a:ext>
            </a:extLst>
          </p:cNvPr>
          <p:cNvSpPr>
            <a:spLocks noGrp="1"/>
          </p:cNvSpPr>
          <p:nvPr>
            <p:ph sz="half" idx="1"/>
          </p:nvPr>
        </p:nvSpPr>
        <p:spPr>
          <a:xfrm>
            <a:off x="818713" y="2222287"/>
            <a:ext cx="3370594" cy="3638763"/>
          </a:xfrm>
        </p:spPr>
        <p:txBody>
          <a:bodyPr/>
          <a:lstStyle/>
          <a:p>
            <a:r>
              <a:rPr lang="en-US" dirty="0"/>
              <a:t>Side Stream injection</a:t>
            </a:r>
          </a:p>
          <a:p>
            <a:r>
              <a:rPr lang="en-US" dirty="0"/>
              <a:t>Venturi mixing</a:t>
            </a:r>
          </a:p>
          <a:p>
            <a:r>
              <a:rPr lang="en-US" dirty="0"/>
              <a:t>MTE warrantee (how to measurable?)</a:t>
            </a:r>
          </a:p>
          <a:p>
            <a:r>
              <a:rPr lang="en-US" dirty="0"/>
              <a:t>Dissolution</a:t>
            </a:r>
          </a:p>
          <a:p>
            <a:pPr lvl="1"/>
            <a:r>
              <a:rPr lang="en-US" dirty="0"/>
              <a:t>Jet nozzle</a:t>
            </a:r>
          </a:p>
          <a:p>
            <a:pPr lvl="1"/>
            <a:r>
              <a:rPr lang="en-US" dirty="0"/>
              <a:t>Pipe injection</a:t>
            </a:r>
          </a:p>
          <a:p>
            <a:pPr lvl="1"/>
            <a:r>
              <a:rPr lang="en-US" dirty="0"/>
              <a:t>Ceramic diffusers</a:t>
            </a:r>
          </a:p>
        </p:txBody>
      </p:sp>
      <p:pic>
        <p:nvPicPr>
          <p:cNvPr id="9" name="Image 8">
            <a:extLst>
              <a:ext uri="{FF2B5EF4-FFF2-40B4-BE49-F238E27FC236}">
                <a16:creationId xmlns:a16="http://schemas.microsoft.com/office/drawing/2014/main" id="{E6D02ABB-A790-BB03-CD01-075219D85C6C}"/>
              </a:ext>
            </a:extLst>
          </p:cNvPr>
          <p:cNvPicPr>
            <a:picLocks noChangeAspect="1"/>
          </p:cNvPicPr>
          <p:nvPr/>
        </p:nvPicPr>
        <p:blipFill>
          <a:blip r:embed="rId2"/>
          <a:stretch>
            <a:fillRect/>
          </a:stretch>
        </p:blipFill>
        <p:spPr>
          <a:xfrm>
            <a:off x="4558748" y="1960337"/>
            <a:ext cx="6453809" cy="4840358"/>
          </a:xfrm>
          <a:prstGeom prst="rect">
            <a:avLst/>
          </a:prstGeom>
        </p:spPr>
      </p:pic>
    </p:spTree>
    <p:extLst>
      <p:ext uri="{BB962C8B-B14F-4D97-AF65-F5344CB8AC3E}">
        <p14:creationId xmlns:p14="http://schemas.microsoft.com/office/powerpoint/2010/main" val="2162207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072C6C-C4FC-4887-CAD3-DCB214C0ABBD}"/>
              </a:ext>
            </a:extLst>
          </p:cNvPr>
          <p:cNvSpPr>
            <a:spLocks noGrp="1"/>
          </p:cNvSpPr>
          <p:nvPr>
            <p:ph type="title"/>
          </p:nvPr>
        </p:nvSpPr>
        <p:spPr/>
        <p:txBody>
          <a:bodyPr/>
          <a:lstStyle/>
          <a:p>
            <a:r>
              <a:rPr lang="fr-FR" dirty="0"/>
              <a:t>Instrumentation &amp; </a:t>
            </a:r>
            <a:r>
              <a:rPr lang="fr-FR" dirty="0" err="1"/>
              <a:t>controls</a:t>
            </a:r>
            <a:endParaRPr lang="fr-FR" dirty="0"/>
          </a:p>
        </p:txBody>
      </p:sp>
      <p:sp>
        <p:nvSpPr>
          <p:cNvPr id="3" name="Espace réservé du contenu 2">
            <a:extLst>
              <a:ext uri="{FF2B5EF4-FFF2-40B4-BE49-F238E27FC236}">
                <a16:creationId xmlns:a16="http://schemas.microsoft.com/office/drawing/2014/main" id="{DA068676-61EA-FFAB-20BC-553C0B422C9F}"/>
              </a:ext>
            </a:extLst>
          </p:cNvPr>
          <p:cNvSpPr>
            <a:spLocks noGrp="1"/>
          </p:cNvSpPr>
          <p:nvPr>
            <p:ph idx="1"/>
          </p:nvPr>
        </p:nvSpPr>
        <p:spPr>
          <a:xfrm>
            <a:off x="827424" y="2500080"/>
            <a:ext cx="10554574" cy="3444587"/>
          </a:xfrm>
        </p:spPr>
        <p:txBody>
          <a:bodyPr>
            <a:normAutofit fontScale="92500" lnSpcReduction="10000"/>
          </a:bodyPr>
          <a:lstStyle/>
          <a:p>
            <a:r>
              <a:rPr lang="fr-FR" dirty="0"/>
              <a:t>MOCP – Master </a:t>
            </a:r>
            <a:r>
              <a:rPr lang="fr-FR" dirty="0" err="1"/>
              <a:t>Operator</a:t>
            </a:r>
            <a:r>
              <a:rPr lang="fr-FR" dirty="0"/>
              <a:t> Control Panel</a:t>
            </a:r>
          </a:p>
          <a:p>
            <a:r>
              <a:rPr lang="fr-FR" dirty="0"/>
              <a:t>Ozone </a:t>
            </a:r>
            <a:r>
              <a:rPr lang="fr-FR" dirty="0" err="1"/>
              <a:t>Generator</a:t>
            </a:r>
            <a:endParaRPr lang="fr-FR" dirty="0"/>
          </a:p>
          <a:p>
            <a:pPr lvl="1"/>
            <a:r>
              <a:rPr lang="fr-FR" dirty="0"/>
              <a:t>Schneider PLC M251.  Allen Bradley </a:t>
            </a:r>
            <a:r>
              <a:rPr lang="fr-FR" dirty="0" err="1"/>
              <a:t>available</a:t>
            </a:r>
            <a:r>
              <a:rPr lang="fr-FR" dirty="0"/>
              <a:t> </a:t>
            </a:r>
            <a:r>
              <a:rPr lang="fr-FR" dirty="0" err="1"/>
              <a:t>upon</a:t>
            </a:r>
            <a:r>
              <a:rPr lang="fr-FR" dirty="0"/>
              <a:t> </a:t>
            </a:r>
            <a:r>
              <a:rPr lang="fr-FR" dirty="0" err="1"/>
              <a:t>request</a:t>
            </a:r>
            <a:endParaRPr lang="fr-FR" dirty="0"/>
          </a:p>
          <a:p>
            <a:pPr lvl="1"/>
            <a:r>
              <a:rPr lang="fr-FR" dirty="0"/>
              <a:t>HMI Red Lion 15"</a:t>
            </a:r>
          </a:p>
          <a:p>
            <a:r>
              <a:rPr lang="fr-FR" dirty="0" err="1"/>
              <a:t>External</a:t>
            </a:r>
            <a:r>
              <a:rPr lang="fr-FR" dirty="0"/>
              <a:t> instrumentation:</a:t>
            </a:r>
          </a:p>
          <a:p>
            <a:pPr lvl="1"/>
            <a:r>
              <a:rPr lang="fr-FR" dirty="0" err="1"/>
              <a:t>Dissolved</a:t>
            </a:r>
            <a:r>
              <a:rPr lang="fr-FR" dirty="0"/>
              <a:t> O3 </a:t>
            </a:r>
            <a:r>
              <a:rPr lang="fr-FR" dirty="0" err="1"/>
              <a:t>residual</a:t>
            </a:r>
            <a:r>
              <a:rPr lang="fr-FR" dirty="0"/>
              <a:t> </a:t>
            </a:r>
            <a:r>
              <a:rPr lang="fr-FR" dirty="0" err="1"/>
              <a:t>analysers</a:t>
            </a:r>
            <a:endParaRPr lang="fr-FR" dirty="0"/>
          </a:p>
          <a:p>
            <a:pPr lvl="1"/>
            <a:r>
              <a:rPr lang="fr-FR" dirty="0"/>
              <a:t>Ambient O2 and O3 </a:t>
            </a:r>
            <a:r>
              <a:rPr lang="fr-FR" dirty="0" err="1"/>
              <a:t>analysers</a:t>
            </a:r>
            <a:endParaRPr lang="fr-FR" dirty="0"/>
          </a:p>
          <a:p>
            <a:pPr lvl="1"/>
            <a:r>
              <a:rPr lang="fr-FR" dirty="0" err="1"/>
              <a:t>Demister</a:t>
            </a:r>
            <a:endParaRPr lang="fr-FR" dirty="0"/>
          </a:p>
          <a:p>
            <a:pPr lvl="1"/>
            <a:r>
              <a:rPr lang="fr-FR" dirty="0"/>
              <a:t>Mass flow </a:t>
            </a:r>
            <a:r>
              <a:rPr lang="fr-FR" dirty="0" err="1"/>
              <a:t>controler</a:t>
            </a:r>
            <a:endParaRPr lang="fr-FR" dirty="0"/>
          </a:p>
          <a:p>
            <a:pPr lvl="1"/>
            <a:r>
              <a:rPr lang="fr-FR" dirty="0" err="1"/>
              <a:t>Dissolved</a:t>
            </a:r>
            <a:r>
              <a:rPr lang="fr-FR" dirty="0"/>
              <a:t> ozone analyser or ORP</a:t>
            </a:r>
          </a:p>
          <a:p>
            <a:pPr lvl="1"/>
            <a:endParaRPr lang="fr-FR" dirty="0"/>
          </a:p>
          <a:p>
            <a:pPr lvl="1"/>
            <a:endParaRPr lang="fr-FR" dirty="0"/>
          </a:p>
        </p:txBody>
      </p:sp>
    </p:spTree>
    <p:extLst>
      <p:ext uri="{BB962C8B-B14F-4D97-AF65-F5344CB8AC3E}">
        <p14:creationId xmlns:p14="http://schemas.microsoft.com/office/powerpoint/2010/main" val="3840692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2373F8-5266-CA53-EE6E-8F8F9525A72E}"/>
              </a:ext>
            </a:extLst>
          </p:cNvPr>
          <p:cNvSpPr>
            <a:spLocks noGrp="1"/>
          </p:cNvSpPr>
          <p:nvPr>
            <p:ph type="title"/>
          </p:nvPr>
        </p:nvSpPr>
        <p:spPr/>
        <p:txBody>
          <a:bodyPr/>
          <a:lstStyle/>
          <a:p>
            <a:r>
              <a:rPr lang="fr-FR" dirty="0"/>
              <a:t>Project </a:t>
            </a:r>
            <a:r>
              <a:rPr lang="fr-FR" dirty="0" err="1"/>
              <a:t>considerations</a:t>
            </a:r>
            <a:endParaRPr lang="fr-FR" dirty="0"/>
          </a:p>
        </p:txBody>
      </p:sp>
      <p:sp>
        <p:nvSpPr>
          <p:cNvPr id="3" name="Espace réservé du contenu 2">
            <a:extLst>
              <a:ext uri="{FF2B5EF4-FFF2-40B4-BE49-F238E27FC236}">
                <a16:creationId xmlns:a16="http://schemas.microsoft.com/office/drawing/2014/main" id="{83D3BD2A-C3FD-C66F-C107-1F19A2488E41}"/>
              </a:ext>
            </a:extLst>
          </p:cNvPr>
          <p:cNvSpPr>
            <a:spLocks noGrp="1"/>
          </p:cNvSpPr>
          <p:nvPr>
            <p:ph idx="1"/>
          </p:nvPr>
        </p:nvSpPr>
        <p:spPr/>
        <p:txBody>
          <a:bodyPr/>
          <a:lstStyle/>
          <a:p>
            <a:r>
              <a:rPr lang="fr-FR" dirty="0"/>
              <a:t>Equipment </a:t>
            </a:r>
            <a:r>
              <a:rPr lang="fr-FR" dirty="0" err="1"/>
              <a:t>availability</a:t>
            </a:r>
            <a:r>
              <a:rPr lang="fr-FR" dirty="0"/>
              <a:t> and lead-times				</a:t>
            </a:r>
            <a:r>
              <a:rPr lang="fr-FR" dirty="0" err="1"/>
              <a:t>Submittals</a:t>
            </a:r>
            <a:r>
              <a:rPr lang="fr-FR" dirty="0"/>
              <a:t>: 6 </a:t>
            </a:r>
            <a:r>
              <a:rPr lang="fr-FR" dirty="0" err="1"/>
              <a:t>weeks</a:t>
            </a:r>
            <a:endParaRPr lang="fr-FR" dirty="0"/>
          </a:p>
          <a:p>
            <a:pPr marL="3371400" lvl="8" indent="0">
              <a:buNone/>
            </a:pPr>
            <a:r>
              <a:rPr lang="fr-FR" dirty="0"/>
              <a:t>						</a:t>
            </a:r>
            <a:r>
              <a:rPr lang="fr-FR" sz="1800" dirty="0"/>
              <a:t>Delivery: up to 22 </a:t>
            </a:r>
            <a:r>
              <a:rPr lang="fr-FR" sz="1800" dirty="0" err="1"/>
              <a:t>weeks</a:t>
            </a:r>
            <a:r>
              <a:rPr lang="fr-FR" sz="1800" dirty="0"/>
              <a:t> </a:t>
            </a:r>
            <a:r>
              <a:rPr lang="fr-FR" sz="1800" dirty="0" err="1"/>
              <a:t>after</a:t>
            </a:r>
            <a:r>
              <a:rPr lang="fr-FR" sz="1800" dirty="0"/>
              <a:t> </a:t>
            </a:r>
            <a:r>
              <a:rPr lang="fr-FR" sz="1800" dirty="0" err="1"/>
              <a:t>approval</a:t>
            </a:r>
            <a:endParaRPr lang="fr-FR" sz="1800" dirty="0"/>
          </a:p>
          <a:p>
            <a:r>
              <a:rPr lang="fr-FR" dirty="0" err="1"/>
              <a:t>Recommended</a:t>
            </a:r>
            <a:r>
              <a:rPr lang="fr-FR" dirty="0"/>
              <a:t> </a:t>
            </a:r>
            <a:r>
              <a:rPr lang="fr-FR" dirty="0" err="1"/>
              <a:t>useful</a:t>
            </a:r>
            <a:r>
              <a:rPr lang="fr-FR" dirty="0"/>
              <a:t> Life/</a:t>
            </a:r>
            <a:r>
              <a:rPr lang="fr-FR" dirty="0" err="1"/>
              <a:t>mechanical</a:t>
            </a:r>
            <a:r>
              <a:rPr lang="fr-FR" dirty="0"/>
              <a:t> </a:t>
            </a:r>
            <a:r>
              <a:rPr lang="fr-FR" dirty="0" err="1"/>
              <a:t>warrantee</a:t>
            </a:r>
            <a:r>
              <a:rPr lang="fr-FR" dirty="0"/>
              <a:t>		Injection can </a:t>
            </a:r>
            <a:r>
              <a:rPr lang="fr-FR" dirty="0" err="1"/>
              <a:t>be</a:t>
            </a:r>
            <a:r>
              <a:rPr lang="fr-FR" dirty="0"/>
              <a:t> longer</a:t>
            </a:r>
          </a:p>
          <a:p>
            <a:r>
              <a:rPr lang="fr-FR" dirty="0"/>
              <a:t>Performance </a:t>
            </a:r>
            <a:r>
              <a:rPr lang="fr-FR" dirty="0" err="1"/>
              <a:t>warrantee</a:t>
            </a:r>
            <a:endParaRPr lang="fr-FR" dirty="0"/>
          </a:p>
          <a:p>
            <a:pPr lvl="1"/>
            <a:r>
              <a:rPr lang="fr-FR" dirty="0"/>
              <a:t>Output (</a:t>
            </a:r>
            <a:r>
              <a:rPr lang="fr-FR" dirty="0" err="1"/>
              <a:t>ppd</a:t>
            </a:r>
            <a:r>
              <a:rPr lang="fr-FR" dirty="0"/>
              <a:t>) </a:t>
            </a:r>
            <a:r>
              <a:rPr lang="fr-FR" dirty="0" err="1"/>
              <a:t>warrantee</a:t>
            </a:r>
            <a:r>
              <a:rPr lang="fr-FR" dirty="0"/>
              <a:t> vs MTE</a:t>
            </a:r>
          </a:p>
        </p:txBody>
      </p:sp>
    </p:spTree>
    <p:extLst>
      <p:ext uri="{BB962C8B-B14F-4D97-AF65-F5344CB8AC3E}">
        <p14:creationId xmlns:p14="http://schemas.microsoft.com/office/powerpoint/2010/main" val="1376053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2A831B-89F6-362C-1C2C-F712B46EA2BF}"/>
              </a:ext>
            </a:extLst>
          </p:cNvPr>
          <p:cNvSpPr>
            <a:spLocks noGrp="1"/>
          </p:cNvSpPr>
          <p:nvPr>
            <p:ph type="title"/>
          </p:nvPr>
        </p:nvSpPr>
        <p:spPr>
          <a:xfrm>
            <a:off x="810000" y="447188"/>
            <a:ext cx="10571998" cy="970450"/>
          </a:xfrm>
        </p:spPr>
        <p:txBody>
          <a:bodyPr anchor="b">
            <a:normAutofit/>
          </a:bodyPr>
          <a:lstStyle/>
          <a:p>
            <a:r>
              <a:rPr lang="fr-FR" dirty="0"/>
              <a:t>Local support </a:t>
            </a:r>
          </a:p>
        </p:txBody>
      </p:sp>
      <p:sp>
        <p:nvSpPr>
          <p:cNvPr id="3" name="Espace réservé du contenu 2">
            <a:extLst>
              <a:ext uri="{FF2B5EF4-FFF2-40B4-BE49-F238E27FC236}">
                <a16:creationId xmlns:a16="http://schemas.microsoft.com/office/drawing/2014/main" id="{31E4691C-FEEB-7F3F-05DA-56AEE07025AF}"/>
              </a:ext>
            </a:extLst>
          </p:cNvPr>
          <p:cNvSpPr>
            <a:spLocks noGrp="1"/>
          </p:cNvSpPr>
          <p:nvPr>
            <p:ph sz="half" idx="2"/>
          </p:nvPr>
        </p:nvSpPr>
        <p:spPr>
          <a:xfrm>
            <a:off x="6187415" y="2222287"/>
            <a:ext cx="5194583" cy="3638764"/>
          </a:xfrm>
        </p:spPr>
        <p:txBody>
          <a:bodyPr anchor="ctr">
            <a:normAutofit/>
          </a:bodyPr>
          <a:lstStyle/>
          <a:p>
            <a:r>
              <a:rPr lang="fr-FR" dirty="0"/>
              <a:t>Local </a:t>
            </a:r>
            <a:r>
              <a:rPr lang="fr-FR" dirty="0" err="1"/>
              <a:t>reps</a:t>
            </a:r>
            <a:r>
              <a:rPr lang="fr-FR" dirty="0"/>
              <a:t> </a:t>
            </a:r>
            <a:r>
              <a:rPr lang="fr-FR" dirty="0" err="1"/>
              <a:t>thruout</a:t>
            </a:r>
            <a:r>
              <a:rPr lang="fr-FR" dirty="0"/>
              <a:t> North-America	</a:t>
            </a:r>
          </a:p>
          <a:p>
            <a:r>
              <a:rPr lang="fr-FR" dirty="0"/>
              <a:t>Service </a:t>
            </a:r>
            <a:r>
              <a:rPr lang="fr-FR" dirty="0" err="1"/>
              <a:t>capability</a:t>
            </a:r>
            <a:r>
              <a:rPr lang="fr-FR" dirty="0"/>
              <a:t> out of Cocoa, FL</a:t>
            </a:r>
          </a:p>
          <a:p>
            <a:pPr lvl="1"/>
            <a:r>
              <a:rPr lang="fr-FR" sz="1800" dirty="0"/>
              <a:t>Service </a:t>
            </a:r>
            <a:r>
              <a:rPr lang="fr-FR" sz="1800" dirty="0" err="1"/>
              <a:t>contracts</a:t>
            </a:r>
            <a:r>
              <a:rPr lang="fr-FR" sz="1800" dirty="0"/>
              <a:t> </a:t>
            </a:r>
            <a:r>
              <a:rPr lang="fr-FR" sz="1800" dirty="0" err="1"/>
              <a:t>available</a:t>
            </a:r>
            <a:endParaRPr lang="fr-FR" sz="1800" dirty="0"/>
          </a:p>
          <a:p>
            <a:r>
              <a:rPr lang="fr-FR" dirty="0" err="1"/>
              <a:t>Remote</a:t>
            </a:r>
            <a:r>
              <a:rPr lang="fr-FR" dirty="0"/>
              <a:t> </a:t>
            </a:r>
            <a:r>
              <a:rPr lang="fr-FR" dirty="0" err="1"/>
              <a:t>access</a:t>
            </a:r>
            <a:r>
              <a:rPr lang="fr-FR" dirty="0"/>
              <a:t> to the PLC, </a:t>
            </a:r>
            <a:r>
              <a:rPr lang="fr-FR" dirty="0" err="1"/>
              <a:t>generators</a:t>
            </a:r>
            <a:r>
              <a:rPr lang="fr-FR" dirty="0"/>
              <a:t> and </a:t>
            </a:r>
            <a:r>
              <a:rPr lang="fr-FR" dirty="0" err="1"/>
              <a:t>ancillary</a:t>
            </a:r>
            <a:r>
              <a:rPr lang="fr-FR" dirty="0"/>
              <a:t> components</a:t>
            </a:r>
          </a:p>
          <a:p>
            <a:pPr lvl="1"/>
            <a:r>
              <a:rPr lang="fr-FR" sz="1800" dirty="0"/>
              <a:t>95% of the </a:t>
            </a:r>
            <a:r>
              <a:rPr lang="fr-FR" sz="1800" dirty="0" err="1"/>
              <a:t>problems</a:t>
            </a:r>
            <a:r>
              <a:rPr lang="fr-FR" sz="1800" dirty="0"/>
              <a:t> can </a:t>
            </a:r>
            <a:r>
              <a:rPr lang="fr-FR" sz="1800" dirty="0" err="1"/>
              <a:t>be</a:t>
            </a:r>
            <a:r>
              <a:rPr lang="fr-FR" sz="1800" dirty="0"/>
              <a:t> </a:t>
            </a:r>
            <a:r>
              <a:rPr lang="fr-FR" sz="1800" dirty="0" err="1"/>
              <a:t>solved</a:t>
            </a:r>
            <a:r>
              <a:rPr lang="fr-FR" sz="1800" dirty="0"/>
              <a:t> </a:t>
            </a:r>
            <a:r>
              <a:rPr lang="fr-FR" sz="1800" dirty="0" err="1"/>
              <a:t>remotely</a:t>
            </a:r>
            <a:endParaRPr lang="fr-FR" sz="1800" dirty="0"/>
          </a:p>
          <a:p>
            <a:pPr marL="0" indent="0">
              <a:buNone/>
            </a:pPr>
            <a:endParaRPr lang="fr-FR" dirty="0"/>
          </a:p>
        </p:txBody>
      </p:sp>
      <p:sp>
        <p:nvSpPr>
          <p:cNvPr id="4" name="ZoneTexte 3">
            <a:extLst>
              <a:ext uri="{FF2B5EF4-FFF2-40B4-BE49-F238E27FC236}">
                <a16:creationId xmlns:a16="http://schemas.microsoft.com/office/drawing/2014/main" id="{073C0562-3A92-A24E-D4E9-464C546CC642}"/>
              </a:ext>
            </a:extLst>
          </p:cNvPr>
          <p:cNvSpPr txBox="1"/>
          <p:nvPr/>
        </p:nvSpPr>
        <p:spPr>
          <a:xfrm>
            <a:off x="1705232" y="3756454"/>
            <a:ext cx="1626792" cy="369332"/>
          </a:xfrm>
          <a:prstGeom prst="rect">
            <a:avLst/>
          </a:prstGeom>
          <a:noFill/>
        </p:spPr>
        <p:txBody>
          <a:bodyPr wrap="none" rtlCol="0">
            <a:spAutoFit/>
          </a:bodyPr>
          <a:lstStyle/>
          <a:p>
            <a:r>
              <a:rPr lang="fr-FR" dirty="0" err="1"/>
              <a:t>Your</a:t>
            </a:r>
            <a:r>
              <a:rPr lang="fr-FR" dirty="0"/>
              <a:t> Rep Logo</a:t>
            </a:r>
          </a:p>
        </p:txBody>
      </p:sp>
    </p:spTree>
    <p:extLst>
      <p:ext uri="{BB962C8B-B14F-4D97-AF65-F5344CB8AC3E}">
        <p14:creationId xmlns:p14="http://schemas.microsoft.com/office/powerpoint/2010/main" val="1572873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9CBA1C-D429-1DDB-034D-232C04026A70}"/>
              </a:ext>
            </a:extLst>
          </p:cNvPr>
          <p:cNvSpPr>
            <a:spLocks noGrp="1"/>
          </p:cNvSpPr>
          <p:nvPr>
            <p:ph type="title"/>
          </p:nvPr>
        </p:nvSpPr>
        <p:spPr/>
        <p:txBody>
          <a:bodyPr/>
          <a:lstStyle/>
          <a:p>
            <a:r>
              <a:rPr lang="fr-FR" dirty="0"/>
              <a:t>Maintenance &amp; </a:t>
            </a:r>
            <a:r>
              <a:rPr lang="fr-FR" dirty="0" err="1"/>
              <a:t>Operation</a:t>
            </a:r>
            <a:endParaRPr lang="fr-FR" dirty="0"/>
          </a:p>
        </p:txBody>
      </p:sp>
      <p:sp>
        <p:nvSpPr>
          <p:cNvPr id="3" name="Espace réservé du contenu 2">
            <a:extLst>
              <a:ext uri="{FF2B5EF4-FFF2-40B4-BE49-F238E27FC236}">
                <a16:creationId xmlns:a16="http://schemas.microsoft.com/office/drawing/2014/main" id="{22FF2EBB-124B-55EB-D7C2-27E59DD6FFB4}"/>
              </a:ext>
            </a:extLst>
          </p:cNvPr>
          <p:cNvSpPr>
            <a:spLocks noGrp="1"/>
          </p:cNvSpPr>
          <p:nvPr>
            <p:ph idx="1"/>
          </p:nvPr>
        </p:nvSpPr>
        <p:spPr>
          <a:xfrm>
            <a:off x="810000" y="2477017"/>
            <a:ext cx="6003193" cy="3636511"/>
          </a:xfrm>
        </p:spPr>
        <p:txBody>
          <a:bodyPr/>
          <a:lstStyle/>
          <a:p>
            <a:pPr marL="0" indent="0">
              <a:buNone/>
            </a:pPr>
            <a:r>
              <a:rPr lang="fr-FR" dirty="0"/>
              <a:t>There </a:t>
            </a:r>
            <a:r>
              <a:rPr lang="fr-FR" dirty="0" err="1"/>
              <a:t>is</a:t>
            </a:r>
            <a:r>
              <a:rPr lang="fr-FR" dirty="0"/>
              <a:t> </a:t>
            </a:r>
            <a:r>
              <a:rPr lang="fr-FR" b="1" u="sng" dirty="0"/>
              <a:t>no </a:t>
            </a:r>
            <a:r>
              <a:rPr lang="fr-FR" b="1" u="sng" dirty="0" err="1"/>
              <a:t>spares</a:t>
            </a:r>
            <a:r>
              <a:rPr lang="fr-FR" b="1" u="sng" dirty="0"/>
              <a:t> </a:t>
            </a:r>
            <a:r>
              <a:rPr lang="fr-FR" dirty="0"/>
              <a:t>to change </a:t>
            </a:r>
            <a:r>
              <a:rPr lang="fr-FR" dirty="0" err="1"/>
              <a:t>periodically</a:t>
            </a:r>
            <a:r>
              <a:rPr lang="fr-FR" dirty="0"/>
              <a:t> in the Pinnacle </a:t>
            </a:r>
            <a:r>
              <a:rPr lang="fr-FR" dirty="0" err="1"/>
              <a:t>generator</a:t>
            </a:r>
            <a:r>
              <a:rPr lang="fr-FR" dirty="0"/>
              <a:t>.  </a:t>
            </a:r>
          </a:p>
          <a:p>
            <a:pPr marL="0" indent="0">
              <a:buNone/>
            </a:pPr>
            <a:r>
              <a:rPr lang="fr-FR" dirty="0"/>
              <a:t>The </a:t>
            </a:r>
            <a:r>
              <a:rPr lang="fr-FR" dirty="0" err="1"/>
              <a:t>dielectrics</a:t>
            </a:r>
            <a:r>
              <a:rPr lang="fr-FR" dirty="0"/>
              <a:t> are </a:t>
            </a:r>
            <a:r>
              <a:rPr lang="fr-FR" dirty="0" err="1"/>
              <a:t>built</a:t>
            </a:r>
            <a:r>
              <a:rPr lang="fr-FR" dirty="0"/>
              <a:t> for life.  </a:t>
            </a:r>
            <a:r>
              <a:rPr lang="fr-FR" dirty="0" err="1"/>
              <a:t>Warrantee</a:t>
            </a:r>
            <a:r>
              <a:rPr lang="fr-FR" dirty="0"/>
              <a:t> for 20 </a:t>
            </a:r>
            <a:r>
              <a:rPr lang="fr-FR" dirty="0" err="1"/>
              <a:t>years</a:t>
            </a:r>
            <a:endParaRPr lang="fr-FR" dirty="0"/>
          </a:p>
          <a:p>
            <a:pPr marL="0" indent="0">
              <a:buNone/>
            </a:pPr>
            <a:endParaRPr lang="fr-FR" dirty="0"/>
          </a:p>
          <a:p>
            <a:pPr marL="0" indent="0">
              <a:buNone/>
            </a:pPr>
            <a:r>
              <a:rPr lang="fr-FR" dirty="0"/>
              <a:t>Items to </a:t>
            </a:r>
            <a:r>
              <a:rPr lang="fr-FR" dirty="0" err="1"/>
              <a:t>maintain</a:t>
            </a:r>
            <a:r>
              <a:rPr lang="fr-FR" dirty="0"/>
              <a:t> </a:t>
            </a:r>
            <a:r>
              <a:rPr lang="fr-FR" dirty="0" err="1"/>
              <a:t>regularly</a:t>
            </a:r>
            <a:r>
              <a:rPr lang="fr-FR" dirty="0"/>
              <a:t>:</a:t>
            </a:r>
          </a:p>
          <a:p>
            <a:r>
              <a:rPr lang="fr-FR" dirty="0" err="1"/>
              <a:t>Pumps</a:t>
            </a:r>
            <a:r>
              <a:rPr lang="fr-FR" dirty="0"/>
              <a:t> on the injection system</a:t>
            </a:r>
          </a:p>
          <a:p>
            <a:r>
              <a:rPr lang="fr-FR" dirty="0"/>
              <a:t>Blower on the </a:t>
            </a:r>
            <a:r>
              <a:rPr lang="fr-FR" dirty="0" err="1"/>
              <a:t>destruct</a:t>
            </a:r>
            <a:r>
              <a:rPr lang="fr-FR" dirty="0"/>
              <a:t> system</a:t>
            </a:r>
          </a:p>
          <a:p>
            <a:r>
              <a:rPr lang="fr-FR" dirty="0" err="1"/>
              <a:t>Pumps</a:t>
            </a:r>
            <a:r>
              <a:rPr lang="fr-FR" dirty="0"/>
              <a:t> on the chiller system</a:t>
            </a:r>
          </a:p>
          <a:p>
            <a:r>
              <a:rPr lang="fr-FR" dirty="0" err="1"/>
              <a:t>Compressor</a:t>
            </a:r>
            <a:r>
              <a:rPr lang="fr-FR" dirty="0"/>
              <a:t>/Blower on O2 </a:t>
            </a:r>
            <a:r>
              <a:rPr lang="fr-FR" dirty="0" err="1"/>
              <a:t>generation</a:t>
            </a:r>
            <a:r>
              <a:rPr lang="fr-FR" dirty="0"/>
              <a:t> system</a:t>
            </a:r>
          </a:p>
          <a:p>
            <a:endParaRPr lang="fr-FR" dirty="0"/>
          </a:p>
          <a:p>
            <a:endParaRPr lang="fr-FR" dirty="0"/>
          </a:p>
        </p:txBody>
      </p:sp>
      <p:pic>
        <p:nvPicPr>
          <p:cNvPr id="5" name="Image 4">
            <a:extLst>
              <a:ext uri="{FF2B5EF4-FFF2-40B4-BE49-F238E27FC236}">
                <a16:creationId xmlns:a16="http://schemas.microsoft.com/office/drawing/2014/main" id="{562EAFA7-6FB5-E593-27CC-F8B300492FFC}"/>
              </a:ext>
            </a:extLst>
          </p:cNvPr>
          <p:cNvPicPr>
            <a:picLocks noChangeAspect="1"/>
          </p:cNvPicPr>
          <p:nvPr/>
        </p:nvPicPr>
        <p:blipFill>
          <a:blip r:embed="rId2"/>
          <a:stretch>
            <a:fillRect/>
          </a:stretch>
        </p:blipFill>
        <p:spPr>
          <a:xfrm>
            <a:off x="7267198" y="2904623"/>
            <a:ext cx="4114800" cy="2781300"/>
          </a:xfrm>
          <a:prstGeom prst="rect">
            <a:avLst/>
          </a:prstGeom>
        </p:spPr>
      </p:pic>
    </p:spTree>
    <p:extLst>
      <p:ext uri="{BB962C8B-B14F-4D97-AF65-F5344CB8AC3E}">
        <p14:creationId xmlns:p14="http://schemas.microsoft.com/office/powerpoint/2010/main" val="2535292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26AFC8-D12B-0343-988C-5B86F238DC54}"/>
              </a:ext>
            </a:extLst>
          </p:cNvPr>
          <p:cNvSpPr>
            <a:spLocks noGrp="1"/>
          </p:cNvSpPr>
          <p:nvPr>
            <p:ph type="title"/>
          </p:nvPr>
        </p:nvSpPr>
        <p:spPr/>
        <p:txBody>
          <a:bodyPr/>
          <a:lstStyle/>
          <a:p>
            <a:r>
              <a:rPr lang="fr-FR" dirty="0"/>
              <a:t>Applications - Municipal</a:t>
            </a:r>
          </a:p>
        </p:txBody>
      </p:sp>
      <p:sp>
        <p:nvSpPr>
          <p:cNvPr id="3" name="Espace réservé du contenu 2">
            <a:extLst>
              <a:ext uri="{FF2B5EF4-FFF2-40B4-BE49-F238E27FC236}">
                <a16:creationId xmlns:a16="http://schemas.microsoft.com/office/drawing/2014/main" id="{3561F3DD-1438-05C1-F9F7-24A589422215}"/>
              </a:ext>
            </a:extLst>
          </p:cNvPr>
          <p:cNvSpPr>
            <a:spLocks noGrp="1"/>
          </p:cNvSpPr>
          <p:nvPr>
            <p:ph idx="1"/>
          </p:nvPr>
        </p:nvSpPr>
        <p:spPr>
          <a:xfrm>
            <a:off x="818712" y="2222287"/>
            <a:ext cx="4065804" cy="3636511"/>
          </a:xfrm>
        </p:spPr>
        <p:txBody>
          <a:bodyPr/>
          <a:lstStyle/>
          <a:p>
            <a:endParaRPr lang="fr-FR" dirty="0"/>
          </a:p>
          <a:p>
            <a:r>
              <a:rPr lang="fr-FR" dirty="0" err="1"/>
              <a:t>Disinfection</a:t>
            </a:r>
            <a:endParaRPr lang="fr-FR" dirty="0"/>
          </a:p>
          <a:p>
            <a:pPr lvl="1"/>
            <a:r>
              <a:rPr lang="fr-FR" dirty="0"/>
              <a:t>Multiple </a:t>
            </a:r>
            <a:r>
              <a:rPr lang="fr-FR" dirty="0" err="1"/>
              <a:t>dosing</a:t>
            </a:r>
            <a:r>
              <a:rPr lang="fr-FR" dirty="0"/>
              <a:t> points</a:t>
            </a:r>
          </a:p>
          <a:p>
            <a:r>
              <a:rPr lang="fr-FR" dirty="0" err="1"/>
              <a:t>Color</a:t>
            </a:r>
            <a:r>
              <a:rPr lang="fr-FR" dirty="0"/>
              <a:t> Removal</a:t>
            </a:r>
          </a:p>
          <a:p>
            <a:r>
              <a:rPr lang="fr-FR" dirty="0"/>
              <a:t>Taste &amp; </a:t>
            </a:r>
            <a:r>
              <a:rPr lang="fr-FR" dirty="0" err="1"/>
              <a:t>Odor</a:t>
            </a:r>
            <a:endParaRPr lang="fr-FR" dirty="0"/>
          </a:p>
          <a:p>
            <a:r>
              <a:rPr lang="fr-FR" dirty="0"/>
              <a:t>1-4 </a:t>
            </a:r>
            <a:r>
              <a:rPr lang="fr-FR" dirty="0" err="1"/>
              <a:t>Dioxane</a:t>
            </a:r>
            <a:r>
              <a:rPr lang="fr-FR" dirty="0"/>
              <a:t> (AOP)</a:t>
            </a:r>
          </a:p>
          <a:p>
            <a:r>
              <a:rPr lang="fr-FR" dirty="0"/>
              <a:t>H2S </a:t>
            </a:r>
            <a:r>
              <a:rPr lang="fr-FR" dirty="0" err="1"/>
              <a:t>removal</a:t>
            </a:r>
            <a:endParaRPr lang="fr-FR" dirty="0"/>
          </a:p>
        </p:txBody>
      </p:sp>
      <p:sp>
        <p:nvSpPr>
          <p:cNvPr id="4" name="Espace réservé du contenu 2">
            <a:extLst>
              <a:ext uri="{FF2B5EF4-FFF2-40B4-BE49-F238E27FC236}">
                <a16:creationId xmlns:a16="http://schemas.microsoft.com/office/drawing/2014/main" id="{7E91E924-36D0-6469-FAD9-804B00A982B5}"/>
              </a:ext>
            </a:extLst>
          </p:cNvPr>
          <p:cNvSpPr txBox="1">
            <a:spLocks/>
          </p:cNvSpPr>
          <p:nvPr/>
        </p:nvSpPr>
        <p:spPr>
          <a:xfrm>
            <a:off x="7094119" y="1770873"/>
            <a:ext cx="4065804" cy="3636511"/>
          </a:xfrm>
          <a:prstGeom prst="rect">
            <a:avLst/>
          </a:prstGeom>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Arial" charset="0"/>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Arial" charset="0"/>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Arial" charset="0"/>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Arial" charset="0"/>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Arial" charset="0"/>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endParaRPr lang="fr-FR" dirty="0"/>
          </a:p>
          <a:p>
            <a:endParaRPr lang="fr-FR" dirty="0"/>
          </a:p>
          <a:p>
            <a:endParaRPr lang="fr-FR" dirty="0"/>
          </a:p>
          <a:p>
            <a:r>
              <a:rPr lang="fr-FR" dirty="0" err="1"/>
              <a:t>Leachate</a:t>
            </a:r>
            <a:endParaRPr lang="fr-FR" dirty="0"/>
          </a:p>
          <a:p>
            <a:pPr lvl="1"/>
            <a:r>
              <a:rPr lang="fr-FR" dirty="0" err="1"/>
              <a:t>Color</a:t>
            </a:r>
            <a:r>
              <a:rPr lang="fr-FR" dirty="0"/>
              <a:t> </a:t>
            </a:r>
            <a:r>
              <a:rPr lang="fr-FR" dirty="0" err="1"/>
              <a:t>removal</a:t>
            </a:r>
            <a:endParaRPr lang="fr-FR" dirty="0"/>
          </a:p>
          <a:p>
            <a:pPr lvl="1"/>
            <a:r>
              <a:rPr lang="fr-FR" dirty="0" err="1"/>
              <a:t>Bacteria</a:t>
            </a:r>
            <a:r>
              <a:rPr lang="fr-FR" dirty="0"/>
              <a:t> oxydation</a:t>
            </a:r>
          </a:p>
          <a:p>
            <a:r>
              <a:rPr lang="fr-FR" dirty="0"/>
              <a:t>Water Body </a:t>
            </a:r>
            <a:r>
              <a:rPr lang="fr-FR" dirty="0" err="1"/>
              <a:t>remediation</a:t>
            </a:r>
            <a:endParaRPr lang="fr-FR" dirty="0"/>
          </a:p>
          <a:p>
            <a:r>
              <a:rPr lang="fr-FR" dirty="0"/>
              <a:t>Ozone &amp; </a:t>
            </a:r>
            <a:r>
              <a:rPr lang="fr-FR" dirty="0" err="1"/>
              <a:t>nanobubbles</a:t>
            </a:r>
            <a:r>
              <a:rPr lang="fr-FR" dirty="0"/>
              <a:t> ??</a:t>
            </a:r>
          </a:p>
        </p:txBody>
      </p:sp>
    </p:spTree>
    <p:extLst>
      <p:ext uri="{BB962C8B-B14F-4D97-AF65-F5344CB8AC3E}">
        <p14:creationId xmlns:p14="http://schemas.microsoft.com/office/powerpoint/2010/main" val="28631082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894B43-DA33-C730-20C7-C524E5039DCD}"/>
              </a:ext>
            </a:extLst>
          </p:cNvPr>
          <p:cNvSpPr>
            <a:spLocks noGrp="1"/>
          </p:cNvSpPr>
          <p:nvPr>
            <p:ph type="title"/>
          </p:nvPr>
        </p:nvSpPr>
        <p:spPr/>
        <p:txBody>
          <a:bodyPr/>
          <a:lstStyle/>
          <a:p>
            <a:r>
              <a:rPr lang="fr-FR" dirty="0"/>
              <a:t>Applications-</a:t>
            </a:r>
            <a:r>
              <a:rPr lang="fr-FR" dirty="0" err="1"/>
              <a:t>Industrial</a:t>
            </a:r>
            <a:endParaRPr lang="fr-FR" dirty="0"/>
          </a:p>
        </p:txBody>
      </p:sp>
      <p:sp>
        <p:nvSpPr>
          <p:cNvPr id="3" name="Espace réservé du contenu 2">
            <a:extLst>
              <a:ext uri="{FF2B5EF4-FFF2-40B4-BE49-F238E27FC236}">
                <a16:creationId xmlns:a16="http://schemas.microsoft.com/office/drawing/2014/main" id="{D953F4A6-462C-F59A-BBAC-5BB5E1108FCF}"/>
              </a:ext>
            </a:extLst>
          </p:cNvPr>
          <p:cNvSpPr>
            <a:spLocks noGrp="1"/>
          </p:cNvSpPr>
          <p:nvPr>
            <p:ph idx="1"/>
          </p:nvPr>
        </p:nvSpPr>
        <p:spPr>
          <a:xfrm>
            <a:off x="818712" y="2222287"/>
            <a:ext cx="4586665" cy="3636511"/>
          </a:xfrm>
        </p:spPr>
        <p:txBody>
          <a:bodyPr>
            <a:normAutofit/>
          </a:bodyPr>
          <a:lstStyle/>
          <a:p>
            <a:r>
              <a:rPr lang="fr-FR" dirty="0"/>
              <a:t>Aquaculture</a:t>
            </a:r>
          </a:p>
          <a:p>
            <a:pPr lvl="1"/>
            <a:r>
              <a:rPr lang="fr-FR" dirty="0"/>
              <a:t>Life support</a:t>
            </a:r>
          </a:p>
          <a:p>
            <a:pPr lvl="1"/>
            <a:r>
              <a:rPr lang="fr-FR" dirty="0" err="1"/>
              <a:t>Disinfection</a:t>
            </a:r>
            <a:endParaRPr lang="fr-FR" dirty="0"/>
          </a:p>
          <a:p>
            <a:pPr lvl="1"/>
            <a:r>
              <a:rPr lang="fr-FR" dirty="0"/>
              <a:t>Waste-Water</a:t>
            </a:r>
          </a:p>
          <a:p>
            <a:pPr lvl="1"/>
            <a:r>
              <a:rPr lang="fr-FR" dirty="0" err="1"/>
              <a:t>Inlet</a:t>
            </a:r>
            <a:r>
              <a:rPr lang="fr-FR" dirty="0"/>
              <a:t> (</a:t>
            </a:r>
            <a:r>
              <a:rPr lang="fr-FR" dirty="0" err="1"/>
              <a:t>algea</a:t>
            </a:r>
            <a:r>
              <a:rPr lang="fr-FR" dirty="0"/>
              <a:t>-blooms)</a:t>
            </a:r>
          </a:p>
          <a:p>
            <a:pPr marL="57150" indent="0">
              <a:buNone/>
            </a:pPr>
            <a:endParaRPr lang="fr-FR" dirty="0"/>
          </a:p>
        </p:txBody>
      </p:sp>
      <p:sp>
        <p:nvSpPr>
          <p:cNvPr id="7" name="ZoneTexte 6">
            <a:extLst>
              <a:ext uri="{FF2B5EF4-FFF2-40B4-BE49-F238E27FC236}">
                <a16:creationId xmlns:a16="http://schemas.microsoft.com/office/drawing/2014/main" id="{ABD635EB-357D-D7D2-94A4-1729CAF1505A}"/>
              </a:ext>
            </a:extLst>
          </p:cNvPr>
          <p:cNvSpPr txBox="1"/>
          <p:nvPr/>
        </p:nvSpPr>
        <p:spPr>
          <a:xfrm>
            <a:off x="6786625" y="3080981"/>
            <a:ext cx="6105644" cy="1477328"/>
          </a:xfrm>
          <a:prstGeom prst="rect">
            <a:avLst/>
          </a:prstGeom>
          <a:noFill/>
        </p:spPr>
        <p:txBody>
          <a:bodyPr wrap="square">
            <a:spAutoFit/>
          </a:bodyPr>
          <a:lstStyle/>
          <a:p>
            <a:r>
              <a:rPr lang="fr-FR" dirty="0"/>
              <a:t>Textile</a:t>
            </a:r>
          </a:p>
          <a:p>
            <a:pPr lvl="1"/>
            <a:r>
              <a:rPr lang="fr-FR" dirty="0" err="1"/>
              <a:t>Color</a:t>
            </a:r>
            <a:r>
              <a:rPr lang="fr-FR" dirty="0"/>
              <a:t> </a:t>
            </a:r>
            <a:r>
              <a:rPr lang="fr-FR" dirty="0" err="1"/>
              <a:t>removal</a:t>
            </a:r>
            <a:endParaRPr lang="fr-FR" dirty="0"/>
          </a:p>
          <a:p>
            <a:r>
              <a:rPr lang="fr-FR" dirty="0"/>
              <a:t>F&amp;B</a:t>
            </a:r>
          </a:p>
          <a:p>
            <a:pPr lvl="1"/>
            <a:r>
              <a:rPr lang="fr-FR" dirty="0" err="1"/>
              <a:t>Color</a:t>
            </a:r>
            <a:r>
              <a:rPr lang="fr-FR" dirty="0"/>
              <a:t> Removal</a:t>
            </a:r>
          </a:p>
          <a:p>
            <a:pPr lvl="1"/>
            <a:r>
              <a:rPr lang="fr-FR" dirty="0"/>
              <a:t>BOD </a:t>
            </a:r>
            <a:r>
              <a:rPr lang="fr-FR" dirty="0" err="1"/>
              <a:t>removal</a:t>
            </a:r>
            <a:endParaRPr lang="fr-FR" dirty="0"/>
          </a:p>
        </p:txBody>
      </p:sp>
    </p:spTree>
    <p:extLst>
      <p:ext uri="{BB962C8B-B14F-4D97-AF65-F5344CB8AC3E}">
        <p14:creationId xmlns:p14="http://schemas.microsoft.com/office/powerpoint/2010/main" val="42119232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Pinnacle Capabilities</a:t>
            </a:r>
          </a:p>
        </p:txBody>
      </p:sp>
      <p:sp>
        <p:nvSpPr>
          <p:cNvPr id="3" name="Content Placeholder 2"/>
          <p:cNvSpPr txBox="1">
            <a:spLocks/>
          </p:cNvSpPr>
          <p:nvPr/>
        </p:nvSpPr>
        <p:spPr>
          <a:xfrm>
            <a:off x="4032121" y="2266170"/>
            <a:ext cx="3818666" cy="672465"/>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lgn="ctr">
              <a:buNone/>
            </a:pPr>
            <a:r>
              <a:rPr lang="en-US" sz="2800" b="1" dirty="0">
                <a:solidFill>
                  <a:schemeClr val="tx1"/>
                </a:solidFill>
              </a:rPr>
              <a:t>Uniquely Capable &amp; Qualified for</a:t>
            </a:r>
            <a:br>
              <a:rPr lang="en-US" sz="2800" b="1" dirty="0">
                <a:solidFill>
                  <a:schemeClr val="tx1"/>
                </a:solidFill>
              </a:rPr>
            </a:br>
            <a:r>
              <a:rPr lang="en-US" sz="2800" b="1" dirty="0">
                <a:solidFill>
                  <a:schemeClr val="tx1"/>
                </a:solidFill>
              </a:rPr>
              <a:t>Ozone Technology Projects</a:t>
            </a:r>
          </a:p>
        </p:txBody>
      </p:sp>
      <p:grpSp>
        <p:nvGrpSpPr>
          <p:cNvPr id="55" name="Group 54"/>
          <p:cNvGrpSpPr/>
          <p:nvPr/>
        </p:nvGrpSpPr>
        <p:grpSpPr>
          <a:xfrm>
            <a:off x="8259151" y="3830782"/>
            <a:ext cx="1619936" cy="1794770"/>
            <a:chOff x="7472491" y="3587750"/>
            <a:chExt cx="1619936" cy="1889240"/>
          </a:xfrm>
        </p:grpSpPr>
        <p:sp>
          <p:nvSpPr>
            <p:cNvPr id="25" name="Content Placeholder 2"/>
            <p:cNvSpPr txBox="1">
              <a:spLocks/>
            </p:cNvSpPr>
            <p:nvPr/>
          </p:nvSpPr>
          <p:spPr>
            <a:xfrm>
              <a:off x="7472491" y="4906255"/>
              <a:ext cx="1619936" cy="570735"/>
            </a:xfrm>
            <a:prstGeom prst="rect">
              <a:avLst/>
            </a:prstGeom>
          </p:spPr>
          <p:txBody>
            <a:bodyPr vert="horz" lIns="91440" tIns="45720" rIns="91440" bIns="45720" rtlCol="0">
              <a:normAutofit/>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lgn="ctr">
                <a:buNone/>
              </a:pPr>
              <a:r>
                <a:rPr lang="en-US" sz="1200" b="1" dirty="0">
                  <a:solidFill>
                    <a:schemeClr val="tx1"/>
                  </a:solidFill>
                </a:rPr>
                <a:t>World-Class Customer Support</a:t>
              </a:r>
            </a:p>
          </p:txBody>
        </p:sp>
        <p:pic>
          <p:nvPicPr>
            <p:cNvPr id="27" name="Picture 26" descr="iStock_000009782860Small_jpg.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472491" y="3587750"/>
              <a:ext cx="1524000" cy="1247775"/>
            </a:xfrm>
            <a:prstGeom prst="rect">
              <a:avLst/>
            </a:prstGeom>
            <a:effectLst>
              <a:softEdge rad="76200"/>
            </a:effectLst>
          </p:spPr>
        </p:pic>
      </p:grpSp>
      <p:grpSp>
        <p:nvGrpSpPr>
          <p:cNvPr id="53" name="Group 52"/>
          <p:cNvGrpSpPr/>
          <p:nvPr/>
        </p:nvGrpSpPr>
        <p:grpSpPr>
          <a:xfrm>
            <a:off x="5108457" y="3830784"/>
            <a:ext cx="1619936" cy="1836137"/>
            <a:chOff x="4349423" y="3682221"/>
            <a:chExt cx="1619936" cy="1836137"/>
          </a:xfrm>
        </p:grpSpPr>
        <p:sp>
          <p:nvSpPr>
            <p:cNvPr id="26" name="Content Placeholder 2"/>
            <p:cNvSpPr txBox="1">
              <a:spLocks/>
            </p:cNvSpPr>
            <p:nvPr/>
          </p:nvSpPr>
          <p:spPr>
            <a:xfrm>
              <a:off x="4349423" y="4947623"/>
              <a:ext cx="1619936" cy="570735"/>
            </a:xfrm>
            <a:prstGeom prst="rect">
              <a:avLst/>
            </a:prstGeom>
          </p:spPr>
          <p:txBody>
            <a:bodyPr vert="horz" lIns="91440" tIns="45720" rIns="91440" bIns="45720" rtlCol="0">
              <a:normAutofit/>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lgn="ctr">
                <a:buNone/>
              </a:pPr>
              <a:r>
                <a:rPr lang="en-US" sz="1200" b="1" dirty="0">
                  <a:solidFill>
                    <a:schemeClr val="tx1"/>
                  </a:solidFill>
                </a:rPr>
                <a:t>Single-Source </a:t>
              </a:r>
              <a:br>
                <a:rPr lang="en-US" sz="1200" b="1" dirty="0">
                  <a:solidFill>
                    <a:schemeClr val="tx1"/>
                  </a:solidFill>
                </a:rPr>
              </a:br>
              <a:r>
                <a:rPr lang="en-US" sz="1200" b="1" dirty="0">
                  <a:solidFill>
                    <a:schemeClr val="tx1"/>
                  </a:solidFill>
                </a:rPr>
                <a:t>Scope of Supply</a:t>
              </a:r>
            </a:p>
          </p:txBody>
        </p:sp>
        <p:pic>
          <p:nvPicPr>
            <p:cNvPr id="28" name="Picture 27" descr="IMG_0973.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16574" y="3682221"/>
              <a:ext cx="1537739" cy="1153304"/>
            </a:xfrm>
            <a:prstGeom prst="rect">
              <a:avLst/>
            </a:prstGeom>
            <a:effectLst>
              <a:softEdge rad="76200"/>
            </a:effectLst>
          </p:spPr>
        </p:pic>
      </p:grpSp>
      <p:grpSp>
        <p:nvGrpSpPr>
          <p:cNvPr id="54" name="Group 53"/>
          <p:cNvGrpSpPr/>
          <p:nvPr/>
        </p:nvGrpSpPr>
        <p:grpSpPr>
          <a:xfrm>
            <a:off x="6665930" y="3812638"/>
            <a:ext cx="1619936" cy="1812914"/>
            <a:chOff x="5915018" y="3664076"/>
            <a:chExt cx="1619936" cy="1812914"/>
          </a:xfrm>
        </p:grpSpPr>
        <p:sp>
          <p:nvSpPr>
            <p:cNvPr id="24" name="Content Placeholder 2"/>
            <p:cNvSpPr txBox="1">
              <a:spLocks/>
            </p:cNvSpPr>
            <p:nvPr/>
          </p:nvSpPr>
          <p:spPr>
            <a:xfrm>
              <a:off x="5915018" y="4906255"/>
              <a:ext cx="1619936" cy="570735"/>
            </a:xfrm>
            <a:prstGeom prst="rect">
              <a:avLst/>
            </a:prstGeom>
          </p:spPr>
          <p:txBody>
            <a:bodyPr vert="horz" lIns="91440" tIns="45720" rIns="91440" bIns="45720" rtlCol="0">
              <a:normAutofit/>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lgn="ctr">
                <a:buNone/>
              </a:pPr>
              <a:r>
                <a:rPr lang="en-US" sz="1200" b="1" dirty="0">
                  <a:solidFill>
                    <a:schemeClr val="tx1"/>
                  </a:solidFill>
                </a:rPr>
                <a:t>In-House Manufacturing</a:t>
              </a:r>
            </a:p>
          </p:txBody>
        </p:sp>
        <p:pic>
          <p:nvPicPr>
            <p:cNvPr id="29" name="Picture 28" descr="DSC_5657.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42084" y="3664076"/>
              <a:ext cx="1186506" cy="1186506"/>
            </a:xfrm>
            <a:prstGeom prst="rect">
              <a:avLst/>
            </a:prstGeom>
            <a:effectLst>
              <a:softEdge rad="76200"/>
            </a:effectLst>
          </p:spPr>
        </p:pic>
      </p:grpSp>
      <p:grpSp>
        <p:nvGrpSpPr>
          <p:cNvPr id="52" name="Group 51"/>
          <p:cNvGrpSpPr/>
          <p:nvPr/>
        </p:nvGrpSpPr>
        <p:grpSpPr>
          <a:xfrm>
            <a:off x="3372177" y="3830782"/>
            <a:ext cx="1627628" cy="1829468"/>
            <a:chOff x="2692230" y="3682220"/>
            <a:chExt cx="1627628" cy="1829468"/>
          </a:xfrm>
        </p:grpSpPr>
        <p:sp>
          <p:nvSpPr>
            <p:cNvPr id="23" name="Content Placeholder 2"/>
            <p:cNvSpPr txBox="1">
              <a:spLocks/>
            </p:cNvSpPr>
            <p:nvPr/>
          </p:nvSpPr>
          <p:spPr>
            <a:xfrm>
              <a:off x="2699922" y="4940953"/>
              <a:ext cx="1619936" cy="570735"/>
            </a:xfrm>
            <a:prstGeom prst="rect">
              <a:avLst/>
            </a:prstGeom>
          </p:spPr>
          <p:txBody>
            <a:bodyPr vert="horz" lIns="91440" tIns="45720" rIns="91440" bIns="45720" rtlCol="0">
              <a:normAutofit/>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lgn="ctr">
                <a:buNone/>
              </a:pPr>
              <a:r>
                <a:rPr lang="en-US" sz="1200" b="1" dirty="0">
                  <a:solidFill>
                    <a:schemeClr val="tx1"/>
                  </a:solidFill>
                </a:rPr>
                <a:t>Dedicated Ozone R&amp;D Laboratory</a:t>
              </a:r>
            </a:p>
          </p:txBody>
        </p:sp>
        <p:pic>
          <p:nvPicPr>
            <p:cNvPr id="30" name="Picture 29" descr="DSC_4077.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692230" y="3682220"/>
              <a:ext cx="1627628" cy="1078303"/>
            </a:xfrm>
            <a:prstGeom prst="rect">
              <a:avLst/>
            </a:prstGeom>
            <a:effectLst>
              <a:softEdge rad="76200"/>
            </a:effectLst>
          </p:spPr>
        </p:pic>
      </p:grpSp>
      <p:grpSp>
        <p:nvGrpSpPr>
          <p:cNvPr id="51" name="Group 50"/>
          <p:cNvGrpSpPr/>
          <p:nvPr/>
        </p:nvGrpSpPr>
        <p:grpSpPr>
          <a:xfrm>
            <a:off x="1752241" y="3837399"/>
            <a:ext cx="1619936" cy="1794770"/>
            <a:chOff x="1071370" y="3682220"/>
            <a:chExt cx="1619936" cy="1794770"/>
          </a:xfrm>
        </p:grpSpPr>
        <p:sp>
          <p:nvSpPr>
            <p:cNvPr id="22" name="Content Placeholder 2"/>
            <p:cNvSpPr txBox="1">
              <a:spLocks/>
            </p:cNvSpPr>
            <p:nvPr/>
          </p:nvSpPr>
          <p:spPr>
            <a:xfrm>
              <a:off x="1071370" y="4906255"/>
              <a:ext cx="1619936" cy="570735"/>
            </a:xfrm>
            <a:prstGeom prst="rect">
              <a:avLst/>
            </a:prstGeom>
          </p:spPr>
          <p:txBody>
            <a:bodyPr vert="horz" lIns="91440" tIns="45720" rIns="91440" bIns="45720" rtlCol="0">
              <a:normAutofit/>
            </a:bodyPr>
            <a:lst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a:lstStyle>
            <a:p>
              <a:pPr marL="0" indent="0" algn="ctr">
                <a:buNone/>
              </a:pPr>
              <a:r>
                <a:rPr lang="en-US" sz="1200" b="1" dirty="0">
                  <a:solidFill>
                    <a:schemeClr val="tx1"/>
                  </a:solidFill>
                </a:rPr>
                <a:t>Ozone Application Engineering</a:t>
              </a:r>
            </a:p>
          </p:txBody>
        </p:sp>
        <p:pic>
          <p:nvPicPr>
            <p:cNvPr id="31" name="Picture 30" descr="Partnering with Engineer.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286499" y="3682220"/>
              <a:ext cx="1255090" cy="1078303"/>
            </a:xfrm>
            <a:prstGeom prst="rect">
              <a:avLst/>
            </a:prstGeom>
            <a:effectLst>
              <a:softEdge rad="76200"/>
            </a:effectLst>
          </p:spPr>
        </p:pic>
      </p:grpSp>
      <p:cxnSp>
        <p:nvCxnSpPr>
          <p:cNvPr id="15" name="Straight Connector 14"/>
          <p:cNvCxnSpPr/>
          <p:nvPr/>
        </p:nvCxnSpPr>
        <p:spPr>
          <a:xfrm>
            <a:off x="5941454" y="2863702"/>
            <a:ext cx="0" cy="426336"/>
          </a:xfrm>
          <a:prstGeom prst="line">
            <a:avLst/>
          </a:prstGeom>
        </p:spPr>
        <p:style>
          <a:lnRef idx="2">
            <a:schemeClr val="accent3"/>
          </a:lnRef>
          <a:fillRef idx="0">
            <a:schemeClr val="accent3"/>
          </a:fillRef>
          <a:effectRef idx="1">
            <a:schemeClr val="accent3"/>
          </a:effectRef>
          <a:fontRef idx="minor">
            <a:schemeClr val="tx1"/>
          </a:fontRef>
        </p:style>
      </p:cxnSp>
      <p:cxnSp>
        <p:nvCxnSpPr>
          <p:cNvPr id="42" name="Straight Connector 41"/>
          <p:cNvCxnSpPr/>
          <p:nvPr/>
        </p:nvCxnSpPr>
        <p:spPr>
          <a:xfrm flipH="1">
            <a:off x="2594915" y="3290038"/>
            <a:ext cx="6426236"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47" name="Straight Connector 46"/>
          <p:cNvCxnSpPr>
            <a:endCxn id="31" idx="0"/>
          </p:cNvCxnSpPr>
          <p:nvPr/>
        </p:nvCxnSpPr>
        <p:spPr>
          <a:xfrm>
            <a:off x="2594915" y="3290038"/>
            <a:ext cx="0" cy="547361"/>
          </a:xfrm>
          <a:prstGeom prst="line">
            <a:avLst/>
          </a:prstGeom>
        </p:spPr>
        <p:style>
          <a:lnRef idx="2">
            <a:schemeClr val="accent3"/>
          </a:lnRef>
          <a:fillRef idx="0">
            <a:schemeClr val="accent3"/>
          </a:fillRef>
          <a:effectRef idx="1">
            <a:schemeClr val="accent3"/>
          </a:effectRef>
          <a:fontRef idx="minor">
            <a:schemeClr val="tx1"/>
          </a:fontRef>
        </p:style>
      </p:cxnSp>
      <p:cxnSp>
        <p:nvCxnSpPr>
          <p:cNvPr id="48" name="Straight Connector 47"/>
          <p:cNvCxnSpPr>
            <a:endCxn id="30" idx="0"/>
          </p:cNvCxnSpPr>
          <p:nvPr/>
        </p:nvCxnSpPr>
        <p:spPr>
          <a:xfrm>
            <a:off x="4185991" y="3290038"/>
            <a:ext cx="0" cy="540744"/>
          </a:xfrm>
          <a:prstGeom prst="line">
            <a:avLst/>
          </a:prstGeom>
        </p:spPr>
        <p:style>
          <a:lnRef idx="2">
            <a:schemeClr val="accent3"/>
          </a:lnRef>
          <a:fillRef idx="0">
            <a:schemeClr val="accent3"/>
          </a:fillRef>
          <a:effectRef idx="1">
            <a:schemeClr val="accent3"/>
          </a:effectRef>
          <a:fontRef idx="minor">
            <a:schemeClr val="tx1"/>
          </a:fontRef>
        </p:style>
      </p:cxnSp>
      <p:cxnSp>
        <p:nvCxnSpPr>
          <p:cNvPr id="56" name="Straight Connector 55"/>
          <p:cNvCxnSpPr>
            <a:endCxn id="28" idx="0"/>
          </p:cNvCxnSpPr>
          <p:nvPr/>
        </p:nvCxnSpPr>
        <p:spPr>
          <a:xfrm>
            <a:off x="5941454" y="3290038"/>
            <a:ext cx="3024" cy="540746"/>
          </a:xfrm>
          <a:prstGeom prst="line">
            <a:avLst/>
          </a:prstGeom>
        </p:spPr>
        <p:style>
          <a:lnRef idx="2">
            <a:schemeClr val="accent3"/>
          </a:lnRef>
          <a:fillRef idx="0">
            <a:schemeClr val="accent3"/>
          </a:fillRef>
          <a:effectRef idx="1">
            <a:schemeClr val="accent3"/>
          </a:effectRef>
          <a:fontRef idx="minor">
            <a:schemeClr val="tx1"/>
          </a:fontRef>
        </p:style>
      </p:cxnSp>
      <p:cxnSp>
        <p:nvCxnSpPr>
          <p:cNvPr id="57" name="Straight Connector 56"/>
          <p:cNvCxnSpPr>
            <a:endCxn id="29" idx="0"/>
          </p:cNvCxnSpPr>
          <p:nvPr/>
        </p:nvCxnSpPr>
        <p:spPr>
          <a:xfrm>
            <a:off x="7486249" y="3290038"/>
            <a:ext cx="0" cy="522600"/>
          </a:xfrm>
          <a:prstGeom prst="line">
            <a:avLst/>
          </a:prstGeom>
        </p:spPr>
        <p:style>
          <a:lnRef idx="2">
            <a:schemeClr val="accent3"/>
          </a:lnRef>
          <a:fillRef idx="0">
            <a:schemeClr val="accent3"/>
          </a:fillRef>
          <a:effectRef idx="1">
            <a:schemeClr val="accent3"/>
          </a:effectRef>
          <a:fontRef idx="minor">
            <a:schemeClr val="tx1"/>
          </a:fontRef>
        </p:style>
      </p:cxnSp>
      <p:cxnSp>
        <p:nvCxnSpPr>
          <p:cNvPr id="58" name="Straight Connector 57"/>
          <p:cNvCxnSpPr>
            <a:endCxn id="27" idx="0"/>
          </p:cNvCxnSpPr>
          <p:nvPr/>
        </p:nvCxnSpPr>
        <p:spPr>
          <a:xfrm>
            <a:off x="9021151" y="3290038"/>
            <a:ext cx="0" cy="540744"/>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462977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Installations</a:t>
            </a:r>
          </a:p>
        </p:txBody>
      </p:sp>
      <p:sp>
        <p:nvSpPr>
          <p:cNvPr id="16" name="Content Placeholder 15"/>
          <p:cNvSpPr>
            <a:spLocks noGrp="1"/>
          </p:cNvSpPr>
          <p:nvPr>
            <p:ph idx="1"/>
          </p:nvPr>
        </p:nvSpPr>
        <p:spPr>
          <a:xfrm>
            <a:off x="818712" y="2222288"/>
            <a:ext cx="6163335" cy="2667558"/>
          </a:xfrm>
        </p:spPr>
        <p:txBody>
          <a:bodyPr/>
          <a:lstStyle/>
          <a:p>
            <a:pPr marL="0" indent="0">
              <a:buNone/>
            </a:pPr>
            <a:r>
              <a:rPr lang="en-US" b="1" dirty="0"/>
              <a:t>EXPERIENCE SUMMARY</a:t>
            </a:r>
          </a:p>
          <a:p>
            <a:pPr lvl="1"/>
            <a:r>
              <a:rPr lang="en-US" dirty="0"/>
              <a:t>20+ </a:t>
            </a:r>
            <a:r>
              <a:rPr lang="en-US" dirty="0" err="1"/>
              <a:t>Yrs</a:t>
            </a:r>
            <a:r>
              <a:rPr lang="en-US" dirty="0"/>
              <a:t> Ozone Experience</a:t>
            </a:r>
          </a:p>
          <a:p>
            <a:pPr lvl="1"/>
            <a:r>
              <a:rPr lang="en-US" dirty="0"/>
              <a:t>460+ Global Systems</a:t>
            </a:r>
          </a:p>
          <a:p>
            <a:pPr lvl="1"/>
            <a:r>
              <a:rPr lang="en-US" dirty="0"/>
              <a:t>380+ US Ozone Projects</a:t>
            </a:r>
          </a:p>
          <a:p>
            <a:pPr lvl="1"/>
            <a:r>
              <a:rPr lang="en-US" dirty="0"/>
              <a:t>50+ Installations</a:t>
            </a:r>
          </a:p>
          <a:p>
            <a:pPr lvl="1"/>
            <a:r>
              <a:rPr lang="en-US" dirty="0"/>
              <a:t>Ranked #2 Global O3 Supplier by a Fortune 100 Customer</a:t>
            </a:r>
          </a:p>
          <a:p>
            <a:pPr lvl="1"/>
            <a:r>
              <a:rPr lang="en-US" dirty="0"/>
              <a:t>Participation in All Key Market Segments</a:t>
            </a:r>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067341" y="2112022"/>
            <a:ext cx="4959785" cy="3870713"/>
          </a:xfrm>
          <a:prstGeom prst="rect">
            <a:avLst/>
          </a:prstGeom>
        </p:spPr>
      </p:pic>
      <p:grpSp>
        <p:nvGrpSpPr>
          <p:cNvPr id="19" name="Group 18"/>
          <p:cNvGrpSpPr/>
          <p:nvPr/>
        </p:nvGrpSpPr>
        <p:grpSpPr>
          <a:xfrm>
            <a:off x="818712" y="4998488"/>
            <a:ext cx="5279226" cy="934232"/>
            <a:chOff x="422910" y="4981560"/>
            <a:chExt cx="9307937" cy="1647168"/>
          </a:xfrm>
        </p:grpSpPr>
        <p:pic>
          <p:nvPicPr>
            <p:cNvPr id="7" name="Picture 7"/>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22910" y="5127606"/>
              <a:ext cx="1553671" cy="700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2"/>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2138975" y="5154813"/>
              <a:ext cx="2133600" cy="614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3"/>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2062571" y="5915940"/>
              <a:ext cx="2362200" cy="712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3"/>
            <p:cNvPicPr>
              <a:picLocks noChangeAspect="1"/>
            </p:cNvPicPr>
            <p:nvPr/>
          </p:nvPicPr>
          <p:blipFill>
            <a:blip r:embed="rId7"/>
            <a:stretch>
              <a:fillRect/>
            </a:stretch>
          </p:blipFill>
          <p:spPr>
            <a:xfrm>
              <a:off x="4493923" y="4981561"/>
              <a:ext cx="1669902" cy="658553"/>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4650464" y="5883616"/>
              <a:ext cx="1356820" cy="6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4"/>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385173" y="4981560"/>
              <a:ext cx="862494" cy="846812"/>
            </a:xfrm>
            <a:prstGeom prst="rect">
              <a:avLst/>
            </a:prstGeom>
          </p:spPr>
        </p:pic>
        <p:pic>
          <p:nvPicPr>
            <p:cNvPr id="10" name="Picture 9"/>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469015" y="5053750"/>
              <a:ext cx="2261832" cy="351216"/>
            </a:xfrm>
            <a:prstGeom prst="rect">
              <a:avLst/>
            </a:prstGeom>
          </p:spPr>
        </p:pic>
        <p:pic>
          <p:nvPicPr>
            <p:cNvPr id="14" name="Picture 13"/>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469016" y="5555488"/>
              <a:ext cx="1597321" cy="699288"/>
            </a:xfrm>
            <a:prstGeom prst="rect">
              <a:avLst/>
            </a:prstGeom>
          </p:spPr>
        </p:pic>
        <p:pic>
          <p:nvPicPr>
            <p:cNvPr id="2" name="Picture 1"/>
            <p:cNvPicPr>
              <a:picLocks noChangeAspect="1"/>
            </p:cNvPicPr>
            <p:nvPr/>
          </p:nvPicPr>
          <p:blipFill>
            <a:blip r:embed="rId12"/>
            <a:stretch>
              <a:fillRect/>
            </a:stretch>
          </p:blipFill>
          <p:spPr>
            <a:xfrm>
              <a:off x="6448902" y="5852974"/>
              <a:ext cx="818607" cy="760571"/>
            </a:xfrm>
            <a:prstGeom prst="rect">
              <a:avLst/>
            </a:prstGeom>
          </p:spPr>
        </p:pic>
      </p:grpSp>
    </p:spTree>
    <p:extLst>
      <p:ext uri="{BB962C8B-B14F-4D97-AF65-F5344CB8AC3E}">
        <p14:creationId xmlns:p14="http://schemas.microsoft.com/office/powerpoint/2010/main" val="13163410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North Burleigh WTP, ND</a:t>
            </a:r>
          </a:p>
        </p:txBody>
      </p:sp>
      <p:sp>
        <p:nvSpPr>
          <p:cNvPr id="13" name="Content Placeholder 12"/>
          <p:cNvSpPr>
            <a:spLocks noGrp="1"/>
          </p:cNvSpPr>
          <p:nvPr>
            <p:ph idx="1"/>
          </p:nvPr>
        </p:nvSpPr>
        <p:spPr/>
        <p:txBody>
          <a:bodyPr>
            <a:normAutofit/>
          </a:bodyPr>
          <a:lstStyle/>
          <a:p>
            <a:pPr marL="0" indent="0">
              <a:buNone/>
            </a:pPr>
            <a:r>
              <a:rPr lang="en-US" dirty="0"/>
              <a:t>2.5 MGD MF-RO WTP</a:t>
            </a:r>
          </a:p>
          <a:p>
            <a:pPr lvl="1"/>
            <a:r>
              <a:rPr lang="en-US" dirty="0"/>
              <a:t>Raw Water Pre-Treatment</a:t>
            </a:r>
          </a:p>
          <a:p>
            <a:pPr lvl="1"/>
            <a:r>
              <a:rPr lang="en-US" dirty="0"/>
              <a:t>Finished Water Disinfection</a:t>
            </a:r>
          </a:p>
          <a:p>
            <a:pPr marL="0" indent="0">
              <a:buNone/>
            </a:pPr>
            <a:r>
              <a:rPr lang="en-US" dirty="0"/>
              <a:t>Complete Ozone Scope</a:t>
            </a:r>
          </a:p>
          <a:p>
            <a:pPr lvl="1"/>
            <a:r>
              <a:rPr lang="en-US" dirty="0"/>
              <a:t>Peak 120 </a:t>
            </a:r>
            <a:r>
              <a:rPr lang="en-US" dirty="0" err="1"/>
              <a:t>ppd</a:t>
            </a:r>
            <a:r>
              <a:rPr lang="en-US" dirty="0"/>
              <a:t> System</a:t>
            </a:r>
          </a:p>
          <a:p>
            <a:pPr lvl="1"/>
            <a:r>
              <a:rPr lang="en-US" dirty="0"/>
              <a:t>O2+Injection+Controls</a:t>
            </a:r>
          </a:p>
          <a:p>
            <a:pPr marL="0" indent="0">
              <a:buNone/>
            </a:pPr>
            <a:r>
              <a:rPr lang="en-US" dirty="0"/>
              <a:t>Overall 20-40% OPEX Savings</a:t>
            </a:r>
          </a:p>
          <a:p>
            <a:r>
              <a:rPr lang="en-US" dirty="0"/>
              <a:t>&gt;40,000+ </a:t>
            </a:r>
            <a:r>
              <a:rPr lang="en-US" dirty="0" err="1"/>
              <a:t>Hrs</a:t>
            </a:r>
            <a:r>
              <a:rPr lang="en-US" dirty="0"/>
              <a:t> Maintenance-Free beyond calibrations</a:t>
            </a:r>
          </a:p>
          <a:p>
            <a:endParaRPr lang="en-US" dirty="0"/>
          </a:p>
        </p:txBody>
      </p:sp>
      <p:pic>
        <p:nvPicPr>
          <p:cNvPr id="2" name="Picture 1" descr="DSC_3920.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58516" y="4803384"/>
            <a:ext cx="2593363" cy="1717682"/>
          </a:xfrm>
          <a:prstGeom prst="rect">
            <a:avLst/>
          </a:prstGeom>
          <a:ln>
            <a:noFill/>
          </a:ln>
          <a:effectLst>
            <a:softEdge rad="112500"/>
          </a:effectLst>
        </p:spPr>
      </p:pic>
      <p:pic>
        <p:nvPicPr>
          <p:cNvPr id="3" name="Picture 2" descr="DSC_5709.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709622" y="2250330"/>
            <a:ext cx="2080389" cy="2582440"/>
          </a:xfrm>
          <a:prstGeom prst="rect">
            <a:avLst/>
          </a:prstGeom>
          <a:ln>
            <a:noFill/>
          </a:ln>
          <a:effectLst>
            <a:softEdge rad="112500"/>
          </a:effectLst>
        </p:spPr>
      </p:pic>
      <p:pic>
        <p:nvPicPr>
          <p:cNvPr id="4" name="Picture 3" descr="DSC_3866.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351879" y="4804788"/>
            <a:ext cx="2547902" cy="1687571"/>
          </a:xfrm>
          <a:prstGeom prst="rect">
            <a:avLst/>
          </a:prstGeom>
          <a:ln>
            <a:noFill/>
          </a:ln>
          <a:effectLst>
            <a:softEdge rad="112500"/>
          </a:effectLst>
        </p:spPr>
      </p:pic>
      <p:pic>
        <p:nvPicPr>
          <p:cNvPr id="54279" name="Picture 7"/>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4730053" y="5577124"/>
            <a:ext cx="1611738" cy="7269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985615" y="2222287"/>
            <a:ext cx="4545136" cy="2417490"/>
          </a:xfrm>
          <a:prstGeom prst="rect">
            <a:avLst/>
          </a:prstGeom>
        </p:spPr>
      </p:pic>
    </p:spTree>
    <p:extLst>
      <p:ext uri="{BB962C8B-B14F-4D97-AF65-F5344CB8AC3E}">
        <p14:creationId xmlns:p14="http://schemas.microsoft.com/office/powerpoint/2010/main" val="1375075737"/>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Ville de </a:t>
            </a:r>
            <a:r>
              <a:rPr lang="en-US" dirty="0" err="1"/>
              <a:t>Becancour</a:t>
            </a:r>
            <a:r>
              <a:rPr lang="en-US" dirty="0"/>
              <a:t> WTP, QC</a:t>
            </a:r>
          </a:p>
        </p:txBody>
      </p:sp>
      <p:sp>
        <p:nvSpPr>
          <p:cNvPr id="9" name="Content Placeholder 8"/>
          <p:cNvSpPr>
            <a:spLocks noGrp="1"/>
          </p:cNvSpPr>
          <p:nvPr>
            <p:ph idx="1"/>
          </p:nvPr>
        </p:nvSpPr>
        <p:spPr/>
        <p:txBody>
          <a:bodyPr>
            <a:normAutofit/>
          </a:bodyPr>
          <a:lstStyle/>
          <a:p>
            <a:pPr marL="0" indent="0">
              <a:buNone/>
            </a:pPr>
            <a:r>
              <a:rPr lang="en-US" dirty="0"/>
              <a:t>2.5 MGD MF-RO WTP</a:t>
            </a:r>
          </a:p>
          <a:p>
            <a:pPr lvl="1"/>
            <a:r>
              <a:rPr lang="en-US" dirty="0"/>
              <a:t>Raw Water Pre-Treatment</a:t>
            </a:r>
          </a:p>
          <a:p>
            <a:pPr lvl="1"/>
            <a:r>
              <a:rPr lang="en-US" dirty="0"/>
              <a:t>Finished Water Disinfection</a:t>
            </a:r>
          </a:p>
          <a:p>
            <a:pPr marL="0" indent="0">
              <a:buNone/>
            </a:pPr>
            <a:r>
              <a:rPr lang="en-US" dirty="0"/>
              <a:t>Complete Ozone Scope</a:t>
            </a:r>
          </a:p>
          <a:p>
            <a:pPr lvl="1"/>
            <a:r>
              <a:rPr lang="en-US" dirty="0"/>
              <a:t>2x Peak 120 </a:t>
            </a:r>
            <a:r>
              <a:rPr lang="en-US" dirty="0" err="1"/>
              <a:t>ppd</a:t>
            </a:r>
            <a:r>
              <a:rPr lang="en-US" dirty="0"/>
              <a:t> System</a:t>
            </a:r>
          </a:p>
          <a:p>
            <a:pPr lvl="1"/>
            <a:r>
              <a:rPr lang="en-US" dirty="0"/>
              <a:t>O2 + Injection + Destruct</a:t>
            </a:r>
          </a:p>
          <a:p>
            <a:pPr lvl="1"/>
            <a:r>
              <a:rPr lang="en-US" dirty="0"/>
              <a:t>Complete Process Controls</a:t>
            </a:r>
          </a:p>
          <a:p>
            <a:pPr marL="0" indent="0">
              <a:buNone/>
            </a:pPr>
            <a:r>
              <a:rPr lang="en-US" dirty="0"/>
              <a:t>April 2011 Startup</a:t>
            </a:r>
          </a:p>
          <a:p>
            <a:endParaRPr lang="en-US" dirty="0"/>
          </a:p>
        </p:txBody>
      </p:sp>
      <p:pic>
        <p:nvPicPr>
          <p:cNvPr id="8" name="Picture 7" descr="IMG_0528.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23886" y="4185097"/>
            <a:ext cx="2586097" cy="1939573"/>
          </a:xfrm>
          <a:prstGeom prst="rect">
            <a:avLst/>
          </a:prstGeom>
          <a:ln>
            <a:noFill/>
          </a:ln>
          <a:effectLst>
            <a:softEdge rad="112500"/>
          </a:effectLst>
        </p:spPr>
      </p:pic>
      <p:pic>
        <p:nvPicPr>
          <p:cNvPr id="58374" name="Picture 2"/>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208927" y="5045205"/>
            <a:ext cx="2133600" cy="614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8375" name="Picture 3"/>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6275727" y="5502404"/>
            <a:ext cx="2362200" cy="712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descr="IMG_0536.JPG"/>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774624" y="2115925"/>
            <a:ext cx="2735359" cy="1961054"/>
          </a:xfrm>
          <a:prstGeom prst="rect">
            <a:avLst/>
          </a:prstGeom>
          <a:ln>
            <a:noFill/>
          </a:ln>
          <a:effectLst>
            <a:softEdge rad="112500"/>
          </a:effectLst>
        </p:spPr>
      </p:pic>
      <p:pic>
        <p:nvPicPr>
          <p:cNvPr id="3" name="Picture 2"/>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194837" y="2222287"/>
            <a:ext cx="3443090" cy="2353094"/>
          </a:xfrm>
          <a:prstGeom prst="rect">
            <a:avLst/>
          </a:prstGeom>
        </p:spPr>
      </p:pic>
    </p:spTree>
    <p:extLst>
      <p:ext uri="{BB962C8B-B14F-4D97-AF65-F5344CB8AC3E}">
        <p14:creationId xmlns:p14="http://schemas.microsoft.com/office/powerpoint/2010/main" val="386083750"/>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City of </a:t>
            </a:r>
            <a:r>
              <a:rPr lang="en-US" dirty="0" err="1"/>
              <a:t>Sherbrooke</a:t>
            </a:r>
            <a:r>
              <a:rPr lang="en-US" dirty="0"/>
              <a:t>, QC</a:t>
            </a:r>
          </a:p>
        </p:txBody>
      </p:sp>
      <p:sp>
        <p:nvSpPr>
          <p:cNvPr id="6" name="Content Placeholder 5"/>
          <p:cNvSpPr>
            <a:spLocks noGrp="1"/>
          </p:cNvSpPr>
          <p:nvPr>
            <p:ph idx="1"/>
          </p:nvPr>
        </p:nvSpPr>
        <p:spPr>
          <a:xfrm>
            <a:off x="529345" y="3429000"/>
            <a:ext cx="10554574" cy="1838269"/>
          </a:xfrm>
        </p:spPr>
        <p:txBody>
          <a:bodyPr/>
          <a:lstStyle/>
          <a:p>
            <a:pPr eaLnBrk="0" hangingPunct="0">
              <a:lnSpc>
                <a:spcPct val="120000"/>
              </a:lnSpc>
              <a:defRPr/>
            </a:pPr>
            <a:r>
              <a:rPr lang="en-US" dirty="0">
                <a:solidFill>
                  <a:srgbClr val="333333"/>
                </a:solidFill>
                <a:cs typeface="Arial" charset="0"/>
              </a:rPr>
              <a:t>3x Summit 220 </a:t>
            </a:r>
            <a:r>
              <a:rPr lang="en-US" dirty="0" err="1">
                <a:solidFill>
                  <a:srgbClr val="333333"/>
                </a:solidFill>
                <a:cs typeface="Arial" charset="0"/>
              </a:rPr>
              <a:t>ppd</a:t>
            </a:r>
            <a:r>
              <a:rPr lang="en-US" dirty="0">
                <a:solidFill>
                  <a:srgbClr val="333333"/>
                </a:solidFill>
                <a:cs typeface="Arial" charset="0"/>
              </a:rPr>
              <a:t> System. </a:t>
            </a:r>
          </a:p>
          <a:p>
            <a:pPr eaLnBrk="0" hangingPunct="0">
              <a:lnSpc>
                <a:spcPct val="120000"/>
              </a:lnSpc>
              <a:defRPr/>
            </a:pPr>
            <a:r>
              <a:rPr lang="en-US" dirty="0">
                <a:solidFill>
                  <a:srgbClr val="333333"/>
                </a:solidFill>
                <a:cs typeface="Arial" charset="0"/>
              </a:rPr>
              <a:t>Completely Auto Operation (flow &amp; dose pacing / sequencing)</a:t>
            </a:r>
          </a:p>
          <a:p>
            <a:pPr eaLnBrk="0" hangingPunct="0">
              <a:lnSpc>
                <a:spcPct val="120000"/>
              </a:lnSpc>
              <a:defRPr/>
            </a:pPr>
            <a:r>
              <a:rPr lang="en-US" dirty="0">
                <a:solidFill>
                  <a:srgbClr val="333333"/>
                </a:solidFill>
                <a:cs typeface="Arial" charset="0"/>
              </a:rPr>
              <a:t>Primary Disinfection</a:t>
            </a:r>
          </a:p>
          <a:p>
            <a:pPr eaLnBrk="0" hangingPunct="0">
              <a:lnSpc>
                <a:spcPct val="120000"/>
              </a:lnSpc>
              <a:defRPr/>
            </a:pPr>
            <a:r>
              <a:rPr lang="en-US" dirty="0">
                <a:solidFill>
                  <a:srgbClr val="333333"/>
                </a:solidFill>
                <a:cs typeface="Arial" charset="0"/>
              </a:rPr>
              <a:t>Running since 4</a:t>
            </a:r>
            <a:r>
              <a:rPr lang="en-US" baseline="30000" dirty="0">
                <a:solidFill>
                  <a:srgbClr val="333333"/>
                </a:solidFill>
                <a:cs typeface="Arial" charset="0"/>
              </a:rPr>
              <a:t>th</a:t>
            </a:r>
            <a:r>
              <a:rPr lang="en-US" dirty="0">
                <a:solidFill>
                  <a:srgbClr val="333333"/>
                </a:solidFill>
                <a:cs typeface="Arial" charset="0"/>
              </a:rPr>
              <a:t> day of Startup</a:t>
            </a:r>
          </a:p>
        </p:txBody>
      </p:sp>
      <p:pic>
        <p:nvPicPr>
          <p:cNvPr id="3" name="Picture 2" descr="IMG_175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76753" y="3688597"/>
            <a:ext cx="4330360" cy="2696639"/>
          </a:xfrm>
          <a:prstGeom prst="rect">
            <a:avLst/>
          </a:prstGeom>
        </p:spPr>
      </p:pic>
      <p:pic>
        <p:nvPicPr>
          <p:cNvPr id="2050" name="Picture 2">
            <a:extLst>
              <a:ext uri="{FF2B5EF4-FFF2-40B4-BE49-F238E27FC236}">
                <a16:creationId xmlns:a16="http://schemas.microsoft.com/office/drawing/2014/main" id="{1E483575-AF71-01C5-691E-D7E18566CC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66644" y="2472201"/>
            <a:ext cx="2640469" cy="1097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1700256"/>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City of Sanford, FL</a:t>
            </a:r>
          </a:p>
        </p:txBody>
      </p:sp>
      <p:sp>
        <p:nvSpPr>
          <p:cNvPr id="4" name="Content Placeholder 3"/>
          <p:cNvSpPr>
            <a:spLocks noGrp="1"/>
          </p:cNvSpPr>
          <p:nvPr>
            <p:ph idx="1"/>
          </p:nvPr>
        </p:nvSpPr>
        <p:spPr>
          <a:xfrm>
            <a:off x="818712" y="2222287"/>
            <a:ext cx="10554574" cy="1435907"/>
          </a:xfrm>
        </p:spPr>
        <p:txBody>
          <a:bodyPr/>
          <a:lstStyle/>
          <a:p>
            <a:pPr eaLnBrk="0" hangingPunct="0">
              <a:lnSpc>
                <a:spcPct val="120000"/>
              </a:lnSpc>
              <a:defRPr/>
            </a:pPr>
            <a:r>
              <a:rPr lang="en-US" dirty="0">
                <a:solidFill>
                  <a:srgbClr val="333333"/>
                </a:solidFill>
                <a:cs typeface="Arial" charset="0"/>
              </a:rPr>
              <a:t>1 x 600 </a:t>
            </a:r>
            <a:r>
              <a:rPr lang="en-US" dirty="0" err="1">
                <a:solidFill>
                  <a:srgbClr val="333333"/>
                </a:solidFill>
                <a:cs typeface="Arial" charset="0"/>
              </a:rPr>
              <a:t>ppd</a:t>
            </a:r>
            <a:r>
              <a:rPr lang="en-US" dirty="0">
                <a:solidFill>
                  <a:srgbClr val="333333"/>
                </a:solidFill>
                <a:cs typeface="Arial" charset="0"/>
              </a:rPr>
              <a:t> </a:t>
            </a:r>
          </a:p>
          <a:p>
            <a:pPr eaLnBrk="0" hangingPunct="0">
              <a:lnSpc>
                <a:spcPct val="120000"/>
              </a:lnSpc>
              <a:defRPr/>
            </a:pPr>
            <a:r>
              <a:rPr lang="en-US" dirty="0">
                <a:solidFill>
                  <a:srgbClr val="333333"/>
                </a:solidFill>
                <a:cs typeface="Arial" charset="0"/>
              </a:rPr>
              <a:t>LOX, O</a:t>
            </a:r>
            <a:r>
              <a:rPr lang="en-US" baseline="-25000" dirty="0">
                <a:solidFill>
                  <a:srgbClr val="333333"/>
                </a:solidFill>
                <a:cs typeface="Arial" charset="0"/>
              </a:rPr>
              <a:t>3</a:t>
            </a:r>
            <a:r>
              <a:rPr lang="en-US" dirty="0">
                <a:solidFill>
                  <a:srgbClr val="333333"/>
                </a:solidFill>
                <a:cs typeface="Arial" charset="0"/>
              </a:rPr>
              <a:t>, cooling, injection, controls</a:t>
            </a:r>
          </a:p>
          <a:p>
            <a:pPr eaLnBrk="0" hangingPunct="0">
              <a:lnSpc>
                <a:spcPct val="120000"/>
              </a:lnSpc>
              <a:defRPr/>
            </a:pPr>
            <a:r>
              <a:rPr lang="en-US" dirty="0">
                <a:solidFill>
                  <a:srgbClr val="333333"/>
                </a:solidFill>
                <a:cs typeface="Arial" charset="0"/>
              </a:rPr>
              <a:t>DBP Control</a:t>
            </a:r>
          </a:p>
        </p:txBody>
      </p:sp>
      <p:pic>
        <p:nvPicPr>
          <p:cNvPr id="62468" name="Picture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59529" y="4253565"/>
            <a:ext cx="2873375" cy="1371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4" descr="DSC01813.jp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617058" y="2223784"/>
            <a:ext cx="3113652" cy="4223286"/>
          </a:xfrm>
          <a:prstGeom prst="rect">
            <a:avLst/>
          </a:prstGeom>
        </p:spPr>
      </p:pic>
      <p:pic>
        <p:nvPicPr>
          <p:cNvPr id="2" name="Picture 1"/>
          <p:cNvPicPr>
            <a:picLocks noChangeAspect="1"/>
          </p:cNvPicPr>
          <p:nvPr/>
        </p:nvPicPr>
        <p:blipFill>
          <a:blip r:embed="rId5"/>
          <a:stretch>
            <a:fillRect/>
          </a:stretch>
        </p:blipFill>
        <p:spPr>
          <a:xfrm>
            <a:off x="4383507" y="4253565"/>
            <a:ext cx="4054199" cy="2158410"/>
          </a:xfrm>
          <a:prstGeom prst="rect">
            <a:avLst/>
          </a:prstGeom>
        </p:spPr>
      </p:pic>
      <p:pic>
        <p:nvPicPr>
          <p:cNvPr id="6" name="Picture 5" descr="DSC01831.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40362" y="2222287"/>
            <a:ext cx="2797344" cy="1864896"/>
          </a:xfrm>
          <a:prstGeom prst="rect">
            <a:avLst/>
          </a:prstGeom>
        </p:spPr>
      </p:pic>
    </p:spTree>
    <p:extLst>
      <p:ext uri="{BB962C8B-B14F-4D97-AF65-F5344CB8AC3E}">
        <p14:creationId xmlns:p14="http://schemas.microsoft.com/office/powerpoint/2010/main" val="1870458286"/>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City of Abilene, TX</a:t>
            </a:r>
          </a:p>
        </p:txBody>
      </p:sp>
      <p:sp>
        <p:nvSpPr>
          <p:cNvPr id="5" name="Content Placeholder 4"/>
          <p:cNvSpPr>
            <a:spLocks noGrp="1"/>
          </p:cNvSpPr>
          <p:nvPr>
            <p:ph idx="1"/>
          </p:nvPr>
        </p:nvSpPr>
        <p:spPr>
          <a:xfrm>
            <a:off x="818712" y="2222287"/>
            <a:ext cx="10554574" cy="1675537"/>
          </a:xfrm>
        </p:spPr>
        <p:txBody>
          <a:bodyPr/>
          <a:lstStyle/>
          <a:p>
            <a:r>
              <a:rPr lang="en-US" dirty="0"/>
              <a:t>1 x 300 </a:t>
            </a:r>
            <a:r>
              <a:rPr lang="en-US" dirty="0" err="1"/>
              <a:t>ppd</a:t>
            </a:r>
            <a:r>
              <a:rPr lang="en-US" dirty="0"/>
              <a:t> System</a:t>
            </a:r>
          </a:p>
          <a:p>
            <a:r>
              <a:rPr lang="en-US" dirty="0"/>
              <a:t>O3 Injection + Destruct + Controls</a:t>
            </a:r>
          </a:p>
          <a:p>
            <a:r>
              <a:rPr lang="en-US" dirty="0"/>
              <a:t>6000 gal LOX System Supply</a:t>
            </a:r>
          </a:p>
          <a:p>
            <a:r>
              <a:rPr lang="en-US" dirty="0"/>
              <a:t>March 2015 Startup</a:t>
            </a:r>
          </a:p>
        </p:txBody>
      </p:sp>
      <p:pic>
        <p:nvPicPr>
          <p:cNvPr id="3" name="Picture 2" descr="DSCN3269.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631939" y="3177153"/>
            <a:ext cx="2970409" cy="2653467"/>
          </a:xfrm>
          <a:prstGeom prst="rect">
            <a:avLst/>
          </a:prstGeom>
        </p:spPr>
      </p:pic>
      <p:pic>
        <p:nvPicPr>
          <p:cNvPr id="4" name="Picture 3" descr="DSCN3264.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759250" y="3169291"/>
            <a:ext cx="3748242" cy="2649619"/>
          </a:xfrm>
          <a:prstGeom prst="rect">
            <a:avLst/>
          </a:prstGeom>
        </p:spPr>
      </p:pic>
    </p:spTree>
    <p:extLst>
      <p:ext uri="{BB962C8B-B14F-4D97-AF65-F5344CB8AC3E}">
        <p14:creationId xmlns:p14="http://schemas.microsoft.com/office/powerpoint/2010/main" val="1620271799"/>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Palm Coast, FL</a:t>
            </a:r>
          </a:p>
        </p:txBody>
      </p:sp>
      <p:sp>
        <p:nvSpPr>
          <p:cNvPr id="3" name="Content Placeholder 2"/>
          <p:cNvSpPr>
            <a:spLocks noGrp="1"/>
          </p:cNvSpPr>
          <p:nvPr>
            <p:ph idx="1"/>
          </p:nvPr>
        </p:nvSpPr>
        <p:spPr>
          <a:xfrm>
            <a:off x="818712" y="2222288"/>
            <a:ext cx="10554574" cy="1729780"/>
          </a:xfrm>
        </p:spPr>
        <p:txBody>
          <a:bodyPr/>
          <a:lstStyle/>
          <a:p>
            <a:r>
              <a:rPr lang="en-US" dirty="0"/>
              <a:t>2 x 200 </a:t>
            </a:r>
            <a:r>
              <a:rPr lang="en-US" dirty="0" err="1"/>
              <a:t>ppd</a:t>
            </a:r>
            <a:r>
              <a:rPr lang="en-US" dirty="0"/>
              <a:t> Muni WTP</a:t>
            </a:r>
          </a:p>
          <a:p>
            <a:r>
              <a:rPr lang="en-US" dirty="0"/>
              <a:t>0-25 mg/l for UF/NF Concentrate Color / Fe Removal</a:t>
            </a:r>
          </a:p>
          <a:p>
            <a:r>
              <a:rPr lang="en-US" dirty="0"/>
              <a:t>VSA O2, O3, Cooling Water, Injection, DOZ + Color Control</a:t>
            </a:r>
          </a:p>
          <a:p>
            <a:r>
              <a:rPr lang="en-US" dirty="0"/>
              <a:t>February 2015 Startup</a:t>
            </a:r>
          </a:p>
        </p:txBody>
      </p:sp>
      <p:pic>
        <p:nvPicPr>
          <p:cNvPr id="4" name="Picture 3" descr="WP_20150227_003.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873756" y="4038758"/>
            <a:ext cx="4641220" cy="2332845"/>
          </a:xfrm>
          <a:prstGeom prst="rect">
            <a:avLst/>
          </a:prstGeom>
        </p:spPr>
      </p:pic>
      <p:pic>
        <p:nvPicPr>
          <p:cNvPr id="5" name="Picture 4" descr="DSC_8675.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701493" y="2135598"/>
            <a:ext cx="3671793" cy="2681476"/>
          </a:xfrm>
          <a:prstGeom prst="rect">
            <a:avLst/>
          </a:prstGeom>
        </p:spPr>
      </p:pic>
      <p:pic>
        <p:nvPicPr>
          <p:cNvPr id="6" name="Picture 5"/>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026233" y="4903764"/>
            <a:ext cx="2347053" cy="1564702"/>
          </a:xfrm>
          <a:prstGeom prst="rect">
            <a:avLst/>
          </a:prstGeom>
        </p:spPr>
      </p:pic>
    </p:spTree>
    <p:extLst>
      <p:ext uri="{BB962C8B-B14F-4D97-AF65-F5344CB8AC3E}">
        <p14:creationId xmlns:p14="http://schemas.microsoft.com/office/powerpoint/2010/main" val="1355510655"/>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Fayetteville, AR</a:t>
            </a:r>
          </a:p>
        </p:txBody>
      </p:sp>
      <p:sp>
        <p:nvSpPr>
          <p:cNvPr id="4" name="Content Placeholder 3"/>
          <p:cNvSpPr>
            <a:spLocks noGrp="1"/>
          </p:cNvSpPr>
          <p:nvPr>
            <p:ph idx="1"/>
          </p:nvPr>
        </p:nvSpPr>
        <p:spPr>
          <a:xfrm>
            <a:off x="818712" y="2222287"/>
            <a:ext cx="10554574" cy="900621"/>
          </a:xfrm>
        </p:spPr>
        <p:txBody>
          <a:bodyPr/>
          <a:lstStyle/>
          <a:p>
            <a:r>
              <a:rPr lang="en-US" dirty="0"/>
              <a:t>2 x 292 </a:t>
            </a:r>
            <a:r>
              <a:rPr lang="en-US" dirty="0" err="1"/>
              <a:t>ppd</a:t>
            </a:r>
            <a:r>
              <a:rPr lang="en-US" dirty="0"/>
              <a:t> Muni WWTP Disinfection</a:t>
            </a:r>
          </a:p>
          <a:p>
            <a:r>
              <a:rPr lang="en-US" dirty="0"/>
              <a:t>Partnered with </a:t>
            </a:r>
            <a:r>
              <a:rPr lang="en-US" dirty="0" err="1"/>
              <a:t>BlueInGreen</a:t>
            </a:r>
            <a:r>
              <a:rPr lang="en-US" dirty="0"/>
              <a:t>™ to provide turn-key ozone process solution</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1462" y="3266485"/>
            <a:ext cx="3367096" cy="3175316"/>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4482" y="3266485"/>
            <a:ext cx="3694325" cy="3175316"/>
          </a:xfrm>
          <a:prstGeom prst="rect">
            <a:avLst/>
          </a:prstGeom>
        </p:spPr>
      </p:pic>
    </p:spTree>
    <p:extLst>
      <p:ext uri="{BB962C8B-B14F-4D97-AF65-F5344CB8AC3E}">
        <p14:creationId xmlns:p14="http://schemas.microsoft.com/office/powerpoint/2010/main" val="1587830410"/>
      </p:ext>
    </p:extLst>
  </p:cSld>
  <p:clrMapOvr>
    <a:masterClrMapping/>
  </p:clrMapOvr>
  <p:transition spd="slow"/>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innacle PowerPoint Template">
  <a:themeElements>
    <a:clrScheme name="Pinnacle Blue">
      <a:dk1>
        <a:srgbClr val="000000"/>
      </a:dk1>
      <a:lt1>
        <a:srgbClr val="FFFFFF"/>
      </a:lt1>
      <a:dk2>
        <a:srgbClr val="212121"/>
      </a:dk2>
      <a:lt2>
        <a:srgbClr val="636363"/>
      </a:lt2>
      <a:accent1>
        <a:srgbClr val="AC2B37"/>
      </a:accent1>
      <a:accent2>
        <a:srgbClr val="B0A8AE"/>
      </a:accent2>
      <a:accent3>
        <a:srgbClr val="439EF5"/>
      </a:accent3>
      <a:accent4>
        <a:srgbClr val="EFB251"/>
      </a:accent4>
      <a:accent5>
        <a:srgbClr val="EF755F"/>
      </a:accent5>
      <a:accent6>
        <a:srgbClr val="ED515C"/>
      </a:accent6>
      <a:hlink>
        <a:srgbClr val="8F8F8F"/>
      </a:hlink>
      <a:folHlink>
        <a:srgbClr val="A5A5A5"/>
      </a:folHlink>
    </a:clrScheme>
    <a:fontScheme name="Garamond-Trebuchet MS">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Pinnacle PowerPoint Template" id="{77FE8167-6056-2848-9B3C-A7E9F165AAAB}" vid="{7EADDE8C-F052-794C-A33A-118D51177F54}"/>
    </a:ext>
  </a:extLst>
</a:theme>
</file>

<file path=ppt/theme/theme2.xml><?xml version="1.0" encoding="utf-8"?>
<a:theme xmlns:a="http://schemas.openxmlformats.org/drawingml/2006/main" name="Custom Design">
  <a:themeElements>
    <a:clrScheme name="Pinnacle Blue">
      <a:dk1>
        <a:srgbClr val="000000"/>
      </a:dk1>
      <a:lt1>
        <a:srgbClr val="FFFFFF"/>
      </a:lt1>
      <a:dk2>
        <a:srgbClr val="212121"/>
      </a:dk2>
      <a:lt2>
        <a:srgbClr val="636363"/>
      </a:lt2>
      <a:accent1>
        <a:srgbClr val="AC2B37"/>
      </a:accent1>
      <a:accent2>
        <a:srgbClr val="B0A8AE"/>
      </a:accent2>
      <a:accent3>
        <a:srgbClr val="439EF5"/>
      </a:accent3>
      <a:accent4>
        <a:srgbClr val="EFB251"/>
      </a:accent4>
      <a:accent5>
        <a:srgbClr val="EF755F"/>
      </a:accent5>
      <a:accent6>
        <a:srgbClr val="ED515C"/>
      </a:accent6>
      <a:hlink>
        <a:srgbClr val="8F8F8F"/>
      </a:hlink>
      <a:folHlink>
        <a:srgbClr val="A5A5A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Pinnacle PowerPoint Template</Template>
  <TotalTime>11592</TotalTime>
  <Words>1197</Words>
  <Application>Microsoft Macintosh PowerPoint</Application>
  <PresentationFormat>Grand écran</PresentationFormat>
  <Paragraphs>268</Paragraphs>
  <Slides>29</Slides>
  <Notes>10</Notes>
  <HiddenSlides>1</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29</vt:i4>
      </vt:variant>
    </vt:vector>
  </HeadingPairs>
  <TitlesOfParts>
    <vt:vector size="37" baseType="lpstr">
      <vt:lpstr>Arial</vt:lpstr>
      <vt:lpstr>Arial Black</vt:lpstr>
      <vt:lpstr>Calibri</vt:lpstr>
      <vt:lpstr>Georgia</vt:lpstr>
      <vt:lpstr>Trebuchet MS</vt:lpstr>
      <vt:lpstr>Wingdings 2</vt:lpstr>
      <vt:lpstr>Pinnacle PowerPoint Template</vt:lpstr>
      <vt:lpstr>Custom Design</vt:lpstr>
      <vt:lpstr>The World’s Most Advanced Ozone Technology</vt:lpstr>
      <vt:lpstr>Typical Ozone System Process Diagram</vt:lpstr>
      <vt:lpstr>Modular Generator Cells</vt:lpstr>
      <vt:lpstr>Pinnacle Ozone Technology</vt:lpstr>
      <vt:lpstr>Scalability</vt:lpstr>
      <vt:lpstr>The World Most Advanced Ozone Technology</vt:lpstr>
      <vt:lpstr>Quadblocks in a system</vt:lpstr>
      <vt:lpstr>Easy to install</vt:lpstr>
      <vt:lpstr>Ozone cooling</vt:lpstr>
      <vt:lpstr>Ozone cooling</vt:lpstr>
      <vt:lpstr>Oxygen treatment</vt:lpstr>
      <vt:lpstr>Oxygen supply</vt:lpstr>
      <vt:lpstr>Ozone Off Gas Destruct</vt:lpstr>
      <vt:lpstr>Injection</vt:lpstr>
      <vt:lpstr>Instrumentation &amp; controls</vt:lpstr>
      <vt:lpstr>Project considerations</vt:lpstr>
      <vt:lpstr>Local support </vt:lpstr>
      <vt:lpstr>Maintenance &amp; Operation</vt:lpstr>
      <vt:lpstr>Applications - Municipal</vt:lpstr>
      <vt:lpstr>Applications-Industrial</vt:lpstr>
      <vt:lpstr>Pinnacle Capabilities</vt:lpstr>
      <vt:lpstr>Installations</vt:lpstr>
      <vt:lpstr>North Burleigh WTP, ND</vt:lpstr>
      <vt:lpstr>Ville de Becancour WTP, QC</vt:lpstr>
      <vt:lpstr>City of Sherbrooke, QC</vt:lpstr>
      <vt:lpstr>City of Sanford, FL</vt:lpstr>
      <vt:lpstr>City of Abilene, TX</vt:lpstr>
      <vt:lpstr>Palm Coast, FL</vt:lpstr>
      <vt:lpstr>Fayetteville, 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Kirkpatrick</dc:creator>
  <cp:lastModifiedBy>Philippe Taliana</cp:lastModifiedBy>
  <cp:revision>56</cp:revision>
  <cp:lastPrinted>2017-01-23T21:33:10Z</cp:lastPrinted>
  <dcterms:created xsi:type="dcterms:W3CDTF">2017-01-23T18:22:10Z</dcterms:created>
  <dcterms:modified xsi:type="dcterms:W3CDTF">2024-11-15T20:20:32Z</dcterms:modified>
</cp:coreProperties>
</file>